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3" r:id="rId4"/>
    <p:sldId id="267" r:id="rId5"/>
    <p:sldId id="256" r:id="rId6"/>
    <p:sldId id="266" r:id="rId7"/>
    <p:sldId id="276" r:id="rId8"/>
    <p:sldId id="280" r:id="rId9"/>
    <p:sldId id="265" r:id="rId10"/>
    <p:sldId id="277" r:id="rId11"/>
    <p:sldId id="284" r:id="rId12"/>
    <p:sldId id="285" r:id="rId13"/>
    <p:sldId id="270" r:id="rId14"/>
    <p:sldId id="282" r:id="rId15"/>
    <p:sldId id="272" r:id="rId16"/>
    <p:sldId id="286" r:id="rId17"/>
    <p:sldId id="274" r:id="rId18"/>
    <p:sldId id="287" r:id="rId19"/>
    <p:sldId id="303" r:id="rId20"/>
    <p:sldId id="289" r:id="rId21"/>
    <p:sldId id="290" r:id="rId22"/>
    <p:sldId id="291" r:id="rId23"/>
    <p:sldId id="293" r:id="rId24"/>
    <p:sldId id="304" r:id="rId25"/>
    <p:sldId id="307" r:id="rId26"/>
    <p:sldId id="310" r:id="rId27"/>
    <p:sldId id="306" r:id="rId28"/>
    <p:sldId id="305" r:id="rId29"/>
    <p:sldId id="312" r:id="rId30"/>
    <p:sldId id="258" r:id="rId31"/>
    <p:sldId id="259" r:id="rId32"/>
  </p:sldIdLst>
  <p:sldSz cx="12192000" cy="6858000"/>
  <p:notesSz cx="6858000" cy="9144000"/>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5501" autoAdjust="0"/>
  </p:normalViewPr>
  <p:slideViewPr>
    <p:cSldViewPr snapToGrid="0">
      <p:cViewPr varScale="1">
        <p:scale>
          <a:sx n="27" d="100"/>
          <a:sy n="27" d="100"/>
        </p:scale>
        <p:origin x="96" y="3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460CDF-4587-4EF0-8CA9-8163F53125FB}" type="doc">
      <dgm:prSet loTypeId="urn:microsoft.com/office/officeart/2008/layout/HorizontalMultiLevelHierarchy" loCatId="hierarchy" qsTypeId="urn:microsoft.com/office/officeart/2005/8/quickstyle/3d2" qsCatId="3D" csTypeId="urn:microsoft.com/office/officeart/2005/8/colors/colorful4" csCatId="colorful" phldr="1"/>
      <dgm:spPr/>
      <dgm:t>
        <a:bodyPr/>
        <a:lstStyle/>
        <a:p>
          <a:endParaRPr lang="es-PE"/>
        </a:p>
      </dgm:t>
    </dgm:pt>
    <dgm:pt modelId="{82440E98-02D2-417F-8048-0238F2B4094F}">
      <dgm:prSet phldrT="[Texto]" custT="1"/>
      <dgm:spPr>
        <a:solidFill>
          <a:schemeClr val="accent6"/>
        </a:solidFill>
      </dgm:spPr>
      <dgm:t>
        <a:bodyPr/>
        <a:lstStyle/>
        <a:p>
          <a:r>
            <a:rPr lang="es-PE" sz="3000" b="0" dirty="0"/>
            <a:t>Secretaría Técnica</a:t>
          </a:r>
        </a:p>
      </dgm:t>
    </dgm:pt>
    <dgm:pt modelId="{68107D63-5AE4-4FBD-8EB2-33512684BD42}" type="parTrans" cxnId="{AE78DEF7-A7CB-4990-A82B-5A85D1C605D3}">
      <dgm:prSet/>
      <dgm:spPr/>
      <dgm:t>
        <a:bodyPr/>
        <a:lstStyle/>
        <a:p>
          <a:endParaRPr lang="es-PE"/>
        </a:p>
      </dgm:t>
    </dgm:pt>
    <dgm:pt modelId="{815C430B-6206-4174-90AB-91B4DC78F6F8}" type="sibTrans" cxnId="{AE78DEF7-A7CB-4990-A82B-5A85D1C605D3}">
      <dgm:prSet/>
      <dgm:spPr/>
      <dgm:t>
        <a:bodyPr/>
        <a:lstStyle/>
        <a:p>
          <a:endParaRPr lang="es-PE"/>
        </a:p>
      </dgm:t>
    </dgm:pt>
    <dgm:pt modelId="{F1749FD0-3BA5-4A7C-97AB-5652CAC18C4F}">
      <dgm:prSet phldrT="[Texto]" custT="1"/>
      <dgm:spPr>
        <a:solidFill>
          <a:srgbClr val="FFC000"/>
        </a:solidFill>
      </dgm:spPr>
      <dgm:t>
        <a:bodyPr/>
        <a:lstStyle/>
        <a:p>
          <a:r>
            <a:rPr lang="es-PE" sz="2000" dirty="0">
              <a:solidFill>
                <a:srgbClr val="000000"/>
              </a:solidFill>
            </a:rPr>
            <a:t>Apoya el desarrollo del procedimiento administrativo disciplinario</a:t>
          </a:r>
        </a:p>
      </dgm:t>
    </dgm:pt>
    <dgm:pt modelId="{C443B25B-9A3A-45E9-A372-ABE188A93463}" type="parTrans" cxnId="{FEA6603B-1E95-4132-87AB-99A7163D29B2}">
      <dgm:prSet/>
      <dgm:spPr>
        <a:solidFill>
          <a:srgbClr val="FF0000"/>
        </a:solidFill>
        <a:ln>
          <a:solidFill>
            <a:srgbClr val="FF0000"/>
          </a:solidFill>
        </a:ln>
      </dgm:spPr>
      <dgm:t>
        <a:bodyPr/>
        <a:lstStyle/>
        <a:p>
          <a:endParaRPr lang="es-PE"/>
        </a:p>
      </dgm:t>
    </dgm:pt>
    <dgm:pt modelId="{2ECF888F-E182-4417-84B8-BECCAC36CC7D}" type="sibTrans" cxnId="{FEA6603B-1E95-4132-87AB-99A7163D29B2}">
      <dgm:prSet/>
      <dgm:spPr/>
      <dgm:t>
        <a:bodyPr/>
        <a:lstStyle/>
        <a:p>
          <a:endParaRPr lang="es-PE"/>
        </a:p>
      </dgm:t>
    </dgm:pt>
    <dgm:pt modelId="{89F3504E-0C3D-44E6-B334-68BB4CE5AA74}">
      <dgm:prSet phldrT="[Texto]" custT="1"/>
      <dgm:spPr>
        <a:solidFill>
          <a:srgbClr val="FFC000"/>
        </a:solidFill>
      </dgm:spPr>
      <dgm:t>
        <a:bodyPr/>
        <a:lstStyle/>
        <a:p>
          <a:pPr algn="ctr"/>
          <a:r>
            <a:rPr lang="es-PE" sz="2000" dirty="0">
              <a:solidFill>
                <a:srgbClr val="000000"/>
              </a:solidFill>
            </a:rPr>
            <a:t>Puede ser designado en adición a sus funciones o específicamente para dicho propósito</a:t>
          </a:r>
        </a:p>
      </dgm:t>
    </dgm:pt>
    <dgm:pt modelId="{F64E259D-5A72-47A7-8AC8-9F2373DCFAD9}" type="parTrans" cxnId="{0AE55777-A4FD-4288-9BA6-61D9D560171F}">
      <dgm:prSet/>
      <dgm:spPr>
        <a:ln>
          <a:solidFill>
            <a:srgbClr val="FF0000"/>
          </a:solidFill>
        </a:ln>
      </dgm:spPr>
      <dgm:t>
        <a:bodyPr/>
        <a:lstStyle/>
        <a:p>
          <a:endParaRPr lang="es-PE"/>
        </a:p>
      </dgm:t>
    </dgm:pt>
    <dgm:pt modelId="{F1119907-B45C-45DC-ABD1-DFDB1CD061DE}" type="sibTrans" cxnId="{0AE55777-A4FD-4288-9BA6-61D9D560171F}">
      <dgm:prSet/>
      <dgm:spPr/>
      <dgm:t>
        <a:bodyPr/>
        <a:lstStyle/>
        <a:p>
          <a:endParaRPr lang="es-PE"/>
        </a:p>
      </dgm:t>
    </dgm:pt>
    <dgm:pt modelId="{0B1A7F6B-BA7A-4907-86F9-850A54437C76}">
      <dgm:prSet phldrT="[Texto]" custT="1"/>
      <dgm:spPr>
        <a:solidFill>
          <a:srgbClr val="FFC000"/>
        </a:solidFill>
      </dgm:spPr>
      <dgm:t>
        <a:bodyPr/>
        <a:lstStyle/>
        <a:p>
          <a:r>
            <a:rPr lang="es-PE" sz="2000" dirty="0">
              <a:solidFill>
                <a:srgbClr val="000000"/>
              </a:solidFill>
            </a:rPr>
            <a:t>Puede contar con el apoyo de servidores civiles</a:t>
          </a:r>
        </a:p>
      </dgm:t>
    </dgm:pt>
    <dgm:pt modelId="{F2950F49-D5CA-4266-A5AE-CFB79E1F202A}" type="parTrans" cxnId="{BD74CC2B-0EEF-4B9D-AA4A-4C94A24D44B1}">
      <dgm:prSet/>
      <dgm:spPr>
        <a:ln>
          <a:solidFill>
            <a:srgbClr val="FF0000"/>
          </a:solidFill>
        </a:ln>
      </dgm:spPr>
      <dgm:t>
        <a:bodyPr/>
        <a:lstStyle/>
        <a:p>
          <a:endParaRPr lang="es-PE"/>
        </a:p>
      </dgm:t>
    </dgm:pt>
    <dgm:pt modelId="{63A5DCE2-46A1-4825-86A7-881404275D2B}" type="sibTrans" cxnId="{BD74CC2B-0EEF-4B9D-AA4A-4C94A24D44B1}">
      <dgm:prSet/>
      <dgm:spPr/>
      <dgm:t>
        <a:bodyPr/>
        <a:lstStyle/>
        <a:p>
          <a:endParaRPr lang="es-PE"/>
        </a:p>
      </dgm:t>
    </dgm:pt>
    <dgm:pt modelId="{36EDD00E-4474-430A-8F6B-7D258ABC6915}" type="pres">
      <dgm:prSet presAssocID="{B4460CDF-4587-4EF0-8CA9-8163F53125FB}" presName="Name0" presStyleCnt="0">
        <dgm:presLayoutVars>
          <dgm:chPref val="1"/>
          <dgm:dir/>
          <dgm:animOne val="branch"/>
          <dgm:animLvl val="lvl"/>
          <dgm:resizeHandles val="exact"/>
        </dgm:presLayoutVars>
      </dgm:prSet>
      <dgm:spPr/>
    </dgm:pt>
    <dgm:pt modelId="{B068F040-CC10-4AFD-B513-06DE8026C2A5}" type="pres">
      <dgm:prSet presAssocID="{82440E98-02D2-417F-8048-0238F2B4094F}" presName="root1" presStyleCnt="0"/>
      <dgm:spPr/>
    </dgm:pt>
    <dgm:pt modelId="{13CE5286-37B2-4A68-9941-56B67FFE7F68}" type="pres">
      <dgm:prSet presAssocID="{82440E98-02D2-417F-8048-0238F2B4094F}" presName="LevelOneTextNode" presStyleLbl="node0" presStyleIdx="0" presStyleCnt="1">
        <dgm:presLayoutVars>
          <dgm:chPref val="3"/>
        </dgm:presLayoutVars>
      </dgm:prSet>
      <dgm:spPr>
        <a:prstGeom prst="roundRect">
          <a:avLst/>
        </a:prstGeom>
      </dgm:spPr>
    </dgm:pt>
    <dgm:pt modelId="{CFF6C9B1-D074-4B03-BAAB-7CD8B1FC222B}" type="pres">
      <dgm:prSet presAssocID="{82440E98-02D2-417F-8048-0238F2B4094F}" presName="level2hierChild" presStyleCnt="0"/>
      <dgm:spPr/>
    </dgm:pt>
    <dgm:pt modelId="{BD46C8CC-EA6C-4046-90C3-E057E3D5DB03}" type="pres">
      <dgm:prSet presAssocID="{C443B25B-9A3A-45E9-A372-ABE188A93463}" presName="conn2-1" presStyleLbl="parChTrans1D2" presStyleIdx="0" presStyleCnt="3"/>
      <dgm:spPr/>
    </dgm:pt>
    <dgm:pt modelId="{F7252306-6E69-4A8C-B94D-A4B119ADC5F2}" type="pres">
      <dgm:prSet presAssocID="{C443B25B-9A3A-45E9-A372-ABE188A93463}" presName="connTx" presStyleLbl="parChTrans1D2" presStyleIdx="0" presStyleCnt="3"/>
      <dgm:spPr/>
    </dgm:pt>
    <dgm:pt modelId="{C85FACD9-1072-449C-B087-F03AE34475C3}" type="pres">
      <dgm:prSet presAssocID="{F1749FD0-3BA5-4A7C-97AB-5652CAC18C4F}" presName="root2" presStyleCnt="0"/>
      <dgm:spPr/>
    </dgm:pt>
    <dgm:pt modelId="{C10A4DF2-70D8-48F7-B46D-D8C63D017B1F}" type="pres">
      <dgm:prSet presAssocID="{F1749FD0-3BA5-4A7C-97AB-5652CAC18C4F}" presName="LevelTwoTextNode" presStyleLbl="node2" presStyleIdx="0" presStyleCnt="3">
        <dgm:presLayoutVars>
          <dgm:chPref val="3"/>
        </dgm:presLayoutVars>
      </dgm:prSet>
      <dgm:spPr>
        <a:prstGeom prst="roundRect">
          <a:avLst/>
        </a:prstGeom>
      </dgm:spPr>
    </dgm:pt>
    <dgm:pt modelId="{90163765-6CA8-4199-9A69-001F65BBEE85}" type="pres">
      <dgm:prSet presAssocID="{F1749FD0-3BA5-4A7C-97AB-5652CAC18C4F}" presName="level3hierChild" presStyleCnt="0"/>
      <dgm:spPr/>
    </dgm:pt>
    <dgm:pt modelId="{32073B77-16FE-4BAD-A3C0-9CA62E772191}" type="pres">
      <dgm:prSet presAssocID="{F64E259D-5A72-47A7-8AC8-9F2373DCFAD9}" presName="conn2-1" presStyleLbl="parChTrans1D2" presStyleIdx="1" presStyleCnt="3"/>
      <dgm:spPr/>
    </dgm:pt>
    <dgm:pt modelId="{F55E0011-A4DD-4552-A5A4-7F4B16A2604E}" type="pres">
      <dgm:prSet presAssocID="{F64E259D-5A72-47A7-8AC8-9F2373DCFAD9}" presName="connTx" presStyleLbl="parChTrans1D2" presStyleIdx="1" presStyleCnt="3"/>
      <dgm:spPr/>
    </dgm:pt>
    <dgm:pt modelId="{087E4DBF-C85C-4A4F-ABC6-2BB510900883}" type="pres">
      <dgm:prSet presAssocID="{89F3504E-0C3D-44E6-B334-68BB4CE5AA74}" presName="root2" presStyleCnt="0"/>
      <dgm:spPr/>
    </dgm:pt>
    <dgm:pt modelId="{A917A97F-BA40-408B-89D7-73EFF3193A20}" type="pres">
      <dgm:prSet presAssocID="{89F3504E-0C3D-44E6-B334-68BB4CE5AA74}" presName="LevelTwoTextNode" presStyleLbl="node2" presStyleIdx="1" presStyleCnt="3" custScaleY="134267">
        <dgm:presLayoutVars>
          <dgm:chPref val="3"/>
        </dgm:presLayoutVars>
      </dgm:prSet>
      <dgm:spPr>
        <a:prstGeom prst="roundRect">
          <a:avLst/>
        </a:prstGeom>
      </dgm:spPr>
    </dgm:pt>
    <dgm:pt modelId="{5A1908C9-FFC5-4CD0-B884-7941548BA058}" type="pres">
      <dgm:prSet presAssocID="{89F3504E-0C3D-44E6-B334-68BB4CE5AA74}" presName="level3hierChild" presStyleCnt="0"/>
      <dgm:spPr/>
    </dgm:pt>
    <dgm:pt modelId="{2C67BB02-E60B-42CD-957A-5936938F376E}" type="pres">
      <dgm:prSet presAssocID="{F2950F49-D5CA-4266-A5AE-CFB79E1F202A}" presName="conn2-1" presStyleLbl="parChTrans1D2" presStyleIdx="2" presStyleCnt="3"/>
      <dgm:spPr/>
    </dgm:pt>
    <dgm:pt modelId="{79CEF315-F1D1-4C78-A03D-F85D954F441E}" type="pres">
      <dgm:prSet presAssocID="{F2950F49-D5CA-4266-A5AE-CFB79E1F202A}" presName="connTx" presStyleLbl="parChTrans1D2" presStyleIdx="2" presStyleCnt="3"/>
      <dgm:spPr/>
    </dgm:pt>
    <dgm:pt modelId="{5971BC7D-7CD1-462D-BBFB-53B164CB54A4}" type="pres">
      <dgm:prSet presAssocID="{0B1A7F6B-BA7A-4907-86F9-850A54437C76}" presName="root2" presStyleCnt="0"/>
      <dgm:spPr/>
    </dgm:pt>
    <dgm:pt modelId="{D2DA5D1E-4491-4474-A0B3-4FD7304199FD}" type="pres">
      <dgm:prSet presAssocID="{0B1A7F6B-BA7A-4907-86F9-850A54437C76}" presName="LevelTwoTextNode" presStyleLbl="node2" presStyleIdx="2" presStyleCnt="3">
        <dgm:presLayoutVars>
          <dgm:chPref val="3"/>
        </dgm:presLayoutVars>
      </dgm:prSet>
      <dgm:spPr>
        <a:prstGeom prst="roundRect">
          <a:avLst/>
        </a:prstGeom>
      </dgm:spPr>
    </dgm:pt>
    <dgm:pt modelId="{D3A2EA7A-1776-4E75-B0FD-CE56A3C50962}" type="pres">
      <dgm:prSet presAssocID="{0B1A7F6B-BA7A-4907-86F9-850A54437C76}" presName="level3hierChild" presStyleCnt="0"/>
      <dgm:spPr/>
    </dgm:pt>
  </dgm:ptLst>
  <dgm:cxnLst>
    <dgm:cxn modelId="{D3322103-111D-457A-8520-830B05FE8279}" type="presOf" srcId="{82440E98-02D2-417F-8048-0238F2B4094F}" destId="{13CE5286-37B2-4A68-9941-56B67FFE7F68}" srcOrd="0" destOrd="0" presId="urn:microsoft.com/office/officeart/2008/layout/HorizontalMultiLevelHierarchy"/>
    <dgm:cxn modelId="{784C0E04-C100-402D-801E-4882BACE574C}" type="presOf" srcId="{F64E259D-5A72-47A7-8AC8-9F2373DCFAD9}" destId="{32073B77-16FE-4BAD-A3C0-9CA62E772191}" srcOrd="0" destOrd="0" presId="urn:microsoft.com/office/officeart/2008/layout/HorizontalMultiLevelHierarchy"/>
    <dgm:cxn modelId="{23EDD713-25DC-4F46-BB27-C6B4D7266726}" type="presOf" srcId="{F2950F49-D5CA-4266-A5AE-CFB79E1F202A}" destId="{2C67BB02-E60B-42CD-957A-5936938F376E}" srcOrd="0" destOrd="0" presId="urn:microsoft.com/office/officeart/2008/layout/HorizontalMultiLevelHierarchy"/>
    <dgm:cxn modelId="{64814528-4F0C-4F4B-8466-A3C149ABA744}" type="presOf" srcId="{F1749FD0-3BA5-4A7C-97AB-5652CAC18C4F}" destId="{C10A4DF2-70D8-48F7-B46D-D8C63D017B1F}" srcOrd="0" destOrd="0" presId="urn:microsoft.com/office/officeart/2008/layout/HorizontalMultiLevelHierarchy"/>
    <dgm:cxn modelId="{BD74CC2B-0EEF-4B9D-AA4A-4C94A24D44B1}" srcId="{82440E98-02D2-417F-8048-0238F2B4094F}" destId="{0B1A7F6B-BA7A-4907-86F9-850A54437C76}" srcOrd="2" destOrd="0" parTransId="{F2950F49-D5CA-4266-A5AE-CFB79E1F202A}" sibTransId="{63A5DCE2-46A1-4825-86A7-881404275D2B}"/>
    <dgm:cxn modelId="{19A74A2C-647F-479C-A667-C3048255698F}" type="presOf" srcId="{F2950F49-D5CA-4266-A5AE-CFB79E1F202A}" destId="{79CEF315-F1D1-4C78-A03D-F85D954F441E}" srcOrd="1" destOrd="0" presId="urn:microsoft.com/office/officeart/2008/layout/HorizontalMultiLevelHierarchy"/>
    <dgm:cxn modelId="{FEA6603B-1E95-4132-87AB-99A7163D29B2}" srcId="{82440E98-02D2-417F-8048-0238F2B4094F}" destId="{F1749FD0-3BA5-4A7C-97AB-5652CAC18C4F}" srcOrd="0" destOrd="0" parTransId="{C443B25B-9A3A-45E9-A372-ABE188A93463}" sibTransId="{2ECF888F-E182-4417-84B8-BECCAC36CC7D}"/>
    <dgm:cxn modelId="{F29E9644-7689-4069-B9D8-BF6397FE7ED7}" type="presOf" srcId="{0B1A7F6B-BA7A-4907-86F9-850A54437C76}" destId="{D2DA5D1E-4491-4474-A0B3-4FD7304199FD}" srcOrd="0" destOrd="0" presId="urn:microsoft.com/office/officeart/2008/layout/HorizontalMultiLevelHierarchy"/>
    <dgm:cxn modelId="{80052C6C-1784-4353-8FFE-C0B0499F5C51}" type="presOf" srcId="{89F3504E-0C3D-44E6-B334-68BB4CE5AA74}" destId="{A917A97F-BA40-408B-89D7-73EFF3193A20}" srcOrd="0" destOrd="0" presId="urn:microsoft.com/office/officeart/2008/layout/HorizontalMultiLevelHierarchy"/>
    <dgm:cxn modelId="{0AE55777-A4FD-4288-9BA6-61D9D560171F}" srcId="{82440E98-02D2-417F-8048-0238F2B4094F}" destId="{89F3504E-0C3D-44E6-B334-68BB4CE5AA74}" srcOrd="1" destOrd="0" parTransId="{F64E259D-5A72-47A7-8AC8-9F2373DCFAD9}" sibTransId="{F1119907-B45C-45DC-ABD1-DFDB1CD061DE}"/>
    <dgm:cxn modelId="{69B8FD89-82D8-4D1B-B0B1-AA9963149511}" type="presOf" srcId="{B4460CDF-4587-4EF0-8CA9-8163F53125FB}" destId="{36EDD00E-4474-430A-8F6B-7D258ABC6915}" srcOrd="0" destOrd="0" presId="urn:microsoft.com/office/officeart/2008/layout/HorizontalMultiLevelHierarchy"/>
    <dgm:cxn modelId="{FA893CC2-5E11-47F9-B80F-086D9BBAFDE3}" type="presOf" srcId="{C443B25B-9A3A-45E9-A372-ABE188A93463}" destId="{F7252306-6E69-4A8C-B94D-A4B119ADC5F2}" srcOrd="1" destOrd="0" presId="urn:microsoft.com/office/officeart/2008/layout/HorizontalMultiLevelHierarchy"/>
    <dgm:cxn modelId="{0E1096DA-D494-4A1D-A44E-000D72F78ACE}" type="presOf" srcId="{C443B25B-9A3A-45E9-A372-ABE188A93463}" destId="{BD46C8CC-EA6C-4046-90C3-E057E3D5DB03}" srcOrd="0" destOrd="0" presId="urn:microsoft.com/office/officeart/2008/layout/HorizontalMultiLevelHierarchy"/>
    <dgm:cxn modelId="{2D90FADA-7D13-4DD6-BF4E-F0DE6BFCE061}" type="presOf" srcId="{F64E259D-5A72-47A7-8AC8-9F2373DCFAD9}" destId="{F55E0011-A4DD-4552-A5A4-7F4B16A2604E}" srcOrd="1" destOrd="0" presId="urn:microsoft.com/office/officeart/2008/layout/HorizontalMultiLevelHierarchy"/>
    <dgm:cxn modelId="{AE78DEF7-A7CB-4990-A82B-5A85D1C605D3}" srcId="{B4460CDF-4587-4EF0-8CA9-8163F53125FB}" destId="{82440E98-02D2-417F-8048-0238F2B4094F}" srcOrd="0" destOrd="0" parTransId="{68107D63-5AE4-4FBD-8EB2-33512684BD42}" sibTransId="{815C430B-6206-4174-90AB-91B4DC78F6F8}"/>
    <dgm:cxn modelId="{BA3D0EDD-68E9-4871-89BD-63ED80DFEDF0}" type="presParOf" srcId="{36EDD00E-4474-430A-8F6B-7D258ABC6915}" destId="{B068F040-CC10-4AFD-B513-06DE8026C2A5}" srcOrd="0" destOrd="0" presId="urn:microsoft.com/office/officeart/2008/layout/HorizontalMultiLevelHierarchy"/>
    <dgm:cxn modelId="{849860E1-C218-4DEF-81B3-46280D677E42}" type="presParOf" srcId="{B068F040-CC10-4AFD-B513-06DE8026C2A5}" destId="{13CE5286-37B2-4A68-9941-56B67FFE7F68}" srcOrd="0" destOrd="0" presId="urn:microsoft.com/office/officeart/2008/layout/HorizontalMultiLevelHierarchy"/>
    <dgm:cxn modelId="{6C6EA7DD-2680-4B4D-A3BB-A7A8D415B576}" type="presParOf" srcId="{B068F040-CC10-4AFD-B513-06DE8026C2A5}" destId="{CFF6C9B1-D074-4B03-BAAB-7CD8B1FC222B}" srcOrd="1" destOrd="0" presId="urn:microsoft.com/office/officeart/2008/layout/HorizontalMultiLevelHierarchy"/>
    <dgm:cxn modelId="{9A9BBDB4-9A25-4D08-804F-A5994F5AF434}" type="presParOf" srcId="{CFF6C9B1-D074-4B03-BAAB-7CD8B1FC222B}" destId="{BD46C8CC-EA6C-4046-90C3-E057E3D5DB03}" srcOrd="0" destOrd="0" presId="urn:microsoft.com/office/officeart/2008/layout/HorizontalMultiLevelHierarchy"/>
    <dgm:cxn modelId="{67008276-C020-4142-8090-4C9C8D8D6F65}" type="presParOf" srcId="{BD46C8CC-EA6C-4046-90C3-E057E3D5DB03}" destId="{F7252306-6E69-4A8C-B94D-A4B119ADC5F2}" srcOrd="0" destOrd="0" presId="urn:microsoft.com/office/officeart/2008/layout/HorizontalMultiLevelHierarchy"/>
    <dgm:cxn modelId="{C8505839-59CB-4198-871B-04BF5CE891E9}" type="presParOf" srcId="{CFF6C9B1-D074-4B03-BAAB-7CD8B1FC222B}" destId="{C85FACD9-1072-449C-B087-F03AE34475C3}" srcOrd="1" destOrd="0" presId="urn:microsoft.com/office/officeart/2008/layout/HorizontalMultiLevelHierarchy"/>
    <dgm:cxn modelId="{350AA248-746C-4D2C-A777-37DCF16C930D}" type="presParOf" srcId="{C85FACD9-1072-449C-B087-F03AE34475C3}" destId="{C10A4DF2-70D8-48F7-B46D-D8C63D017B1F}" srcOrd="0" destOrd="0" presId="urn:microsoft.com/office/officeart/2008/layout/HorizontalMultiLevelHierarchy"/>
    <dgm:cxn modelId="{D0E99EBA-DD2C-454E-8F6D-D0FF48D09789}" type="presParOf" srcId="{C85FACD9-1072-449C-B087-F03AE34475C3}" destId="{90163765-6CA8-4199-9A69-001F65BBEE85}" srcOrd="1" destOrd="0" presId="urn:microsoft.com/office/officeart/2008/layout/HorizontalMultiLevelHierarchy"/>
    <dgm:cxn modelId="{1467E0BD-6B33-41DC-8AA6-14593D022648}" type="presParOf" srcId="{CFF6C9B1-D074-4B03-BAAB-7CD8B1FC222B}" destId="{32073B77-16FE-4BAD-A3C0-9CA62E772191}" srcOrd="2" destOrd="0" presId="urn:microsoft.com/office/officeart/2008/layout/HorizontalMultiLevelHierarchy"/>
    <dgm:cxn modelId="{7B1CE199-3776-4672-A2C1-30311B511512}" type="presParOf" srcId="{32073B77-16FE-4BAD-A3C0-9CA62E772191}" destId="{F55E0011-A4DD-4552-A5A4-7F4B16A2604E}" srcOrd="0" destOrd="0" presId="urn:microsoft.com/office/officeart/2008/layout/HorizontalMultiLevelHierarchy"/>
    <dgm:cxn modelId="{09565C85-5DF8-43B8-9BBA-A6AD2BF9FA38}" type="presParOf" srcId="{CFF6C9B1-D074-4B03-BAAB-7CD8B1FC222B}" destId="{087E4DBF-C85C-4A4F-ABC6-2BB510900883}" srcOrd="3" destOrd="0" presId="urn:microsoft.com/office/officeart/2008/layout/HorizontalMultiLevelHierarchy"/>
    <dgm:cxn modelId="{DE1B2D17-F22E-49A9-8537-9EC647146E40}" type="presParOf" srcId="{087E4DBF-C85C-4A4F-ABC6-2BB510900883}" destId="{A917A97F-BA40-408B-89D7-73EFF3193A20}" srcOrd="0" destOrd="0" presId="urn:microsoft.com/office/officeart/2008/layout/HorizontalMultiLevelHierarchy"/>
    <dgm:cxn modelId="{DE3365F3-DB86-4670-A5AA-A9DC2A49924D}" type="presParOf" srcId="{087E4DBF-C85C-4A4F-ABC6-2BB510900883}" destId="{5A1908C9-FFC5-4CD0-B884-7941548BA058}" srcOrd="1" destOrd="0" presId="urn:microsoft.com/office/officeart/2008/layout/HorizontalMultiLevelHierarchy"/>
    <dgm:cxn modelId="{30F8A383-CE7B-4AC8-AFAE-1084EC3E092A}" type="presParOf" srcId="{CFF6C9B1-D074-4B03-BAAB-7CD8B1FC222B}" destId="{2C67BB02-E60B-42CD-957A-5936938F376E}" srcOrd="4" destOrd="0" presId="urn:microsoft.com/office/officeart/2008/layout/HorizontalMultiLevelHierarchy"/>
    <dgm:cxn modelId="{EEE8ECEF-E527-4D37-B008-584959DDD410}" type="presParOf" srcId="{2C67BB02-E60B-42CD-957A-5936938F376E}" destId="{79CEF315-F1D1-4C78-A03D-F85D954F441E}" srcOrd="0" destOrd="0" presId="urn:microsoft.com/office/officeart/2008/layout/HorizontalMultiLevelHierarchy"/>
    <dgm:cxn modelId="{D472A57E-171F-447D-961D-56D2CD12D8CB}" type="presParOf" srcId="{CFF6C9B1-D074-4B03-BAAB-7CD8B1FC222B}" destId="{5971BC7D-7CD1-462D-BBFB-53B164CB54A4}" srcOrd="5" destOrd="0" presId="urn:microsoft.com/office/officeart/2008/layout/HorizontalMultiLevelHierarchy"/>
    <dgm:cxn modelId="{4A4E1458-AA6B-480F-BEFA-49A22D0032ED}" type="presParOf" srcId="{5971BC7D-7CD1-462D-BBFB-53B164CB54A4}" destId="{D2DA5D1E-4491-4474-A0B3-4FD7304199FD}" srcOrd="0" destOrd="0" presId="urn:microsoft.com/office/officeart/2008/layout/HorizontalMultiLevelHierarchy"/>
    <dgm:cxn modelId="{99C8729D-2250-4EFC-9856-476614F420F9}" type="presParOf" srcId="{5971BC7D-7CD1-462D-BBFB-53B164CB54A4}" destId="{D3A2EA7A-1776-4E75-B0FD-CE56A3C50962}"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5A951A-9F70-4759-B997-8780EF56E93E}" type="doc">
      <dgm:prSet loTypeId="urn:microsoft.com/office/officeart/2005/8/layout/cycle4" loCatId="cycle" qsTypeId="urn:microsoft.com/office/officeart/2005/8/quickstyle/3d2" qsCatId="3D" csTypeId="urn:microsoft.com/office/officeart/2005/8/colors/colorful4" csCatId="colorful" phldr="1"/>
      <dgm:spPr/>
      <dgm:t>
        <a:bodyPr/>
        <a:lstStyle/>
        <a:p>
          <a:endParaRPr lang="es-PE"/>
        </a:p>
      </dgm:t>
    </dgm:pt>
    <dgm:pt modelId="{F1E3BFF1-16CD-4CBC-9BDA-B2B40A880217}">
      <dgm:prSet phldrT="[Texto]" custT="1"/>
      <dgm:spPr>
        <a:solidFill>
          <a:schemeClr val="accent6"/>
        </a:solidFill>
      </dgm:spPr>
      <dgm:t>
        <a:bodyPr/>
        <a:lstStyle/>
        <a:p>
          <a:r>
            <a:rPr lang="es-ES" sz="1800" b="1" dirty="0"/>
            <a:t>Recibe las  denuncias verbales o por escrito y los informes de control</a:t>
          </a:r>
          <a:endParaRPr lang="es-PE" sz="1800" b="1" dirty="0"/>
        </a:p>
      </dgm:t>
    </dgm:pt>
    <dgm:pt modelId="{CB7222D5-2945-47F2-9A76-BC9856811659}" type="parTrans" cxnId="{159D6C25-69FC-452C-83B4-3DEC7CA467F7}">
      <dgm:prSet/>
      <dgm:spPr/>
      <dgm:t>
        <a:bodyPr/>
        <a:lstStyle/>
        <a:p>
          <a:endParaRPr lang="es-PE"/>
        </a:p>
      </dgm:t>
    </dgm:pt>
    <dgm:pt modelId="{15CF0829-31C7-4989-BF2F-326251DFB499}" type="sibTrans" cxnId="{159D6C25-69FC-452C-83B4-3DEC7CA467F7}">
      <dgm:prSet/>
      <dgm:spPr/>
      <dgm:t>
        <a:bodyPr/>
        <a:lstStyle/>
        <a:p>
          <a:endParaRPr lang="es-PE"/>
        </a:p>
      </dgm:t>
    </dgm:pt>
    <dgm:pt modelId="{DAC45CD2-D582-492D-8E2B-F7221592F4D6}">
      <dgm:prSet phldrT="[Texto]" custT="1"/>
      <dgm:spPr>
        <a:solidFill>
          <a:srgbClr val="FFC000"/>
        </a:solidFill>
      </dgm:spPr>
      <dgm:t>
        <a:bodyPr/>
        <a:lstStyle/>
        <a:p>
          <a:r>
            <a:rPr lang="es-ES" sz="1800" b="1" dirty="0">
              <a:solidFill>
                <a:srgbClr val="000000"/>
              </a:solidFill>
            </a:rPr>
            <a:t>Inicia de oficio la investigación</a:t>
          </a:r>
          <a:endParaRPr lang="es-PE" sz="1800" b="1" dirty="0">
            <a:solidFill>
              <a:srgbClr val="000000"/>
            </a:solidFill>
          </a:endParaRPr>
        </a:p>
      </dgm:t>
    </dgm:pt>
    <dgm:pt modelId="{C7A332B3-331D-45BD-96B3-60E014AC0766}" type="parTrans" cxnId="{A8822E9E-DBB8-40D4-9941-4AB56979DD79}">
      <dgm:prSet/>
      <dgm:spPr/>
      <dgm:t>
        <a:bodyPr/>
        <a:lstStyle/>
        <a:p>
          <a:endParaRPr lang="es-PE"/>
        </a:p>
      </dgm:t>
    </dgm:pt>
    <dgm:pt modelId="{A508B735-3311-4036-A5E7-21D01B3EDB66}" type="sibTrans" cxnId="{A8822E9E-DBB8-40D4-9941-4AB56979DD79}">
      <dgm:prSet/>
      <dgm:spPr/>
      <dgm:t>
        <a:bodyPr/>
        <a:lstStyle/>
        <a:p>
          <a:endParaRPr lang="es-PE" dirty="0"/>
        </a:p>
      </dgm:t>
    </dgm:pt>
    <dgm:pt modelId="{E06C296E-CF2E-4A9E-B60D-FC2B46590DB1}">
      <dgm:prSet phldrT="[Texto]" custT="1"/>
      <dgm:spPr>
        <a:solidFill>
          <a:schemeClr val="accent6"/>
        </a:solidFill>
      </dgm:spPr>
      <dgm:t>
        <a:bodyPr/>
        <a:lstStyle/>
        <a:p>
          <a:endParaRPr lang="es-ES" sz="1800" b="1" dirty="0"/>
        </a:p>
        <a:p>
          <a:r>
            <a:rPr lang="es-ES" sz="1800" b="1" dirty="0"/>
            <a:t>Tramita las denuncias y brinda una respuesta al denunciante</a:t>
          </a:r>
          <a:endParaRPr lang="es-PE" sz="1800" b="1" dirty="0"/>
        </a:p>
      </dgm:t>
    </dgm:pt>
    <dgm:pt modelId="{8002B99B-42E9-4A55-9F05-5EC4153189B2}" type="parTrans" cxnId="{6DBDF556-6C16-42E9-ACFD-65054E559155}">
      <dgm:prSet/>
      <dgm:spPr/>
      <dgm:t>
        <a:bodyPr/>
        <a:lstStyle/>
        <a:p>
          <a:endParaRPr lang="es-PE"/>
        </a:p>
      </dgm:t>
    </dgm:pt>
    <dgm:pt modelId="{AE840568-96C8-4A76-B5FA-A4E2D18F5DC9}" type="sibTrans" cxnId="{6DBDF556-6C16-42E9-ACFD-65054E559155}">
      <dgm:prSet/>
      <dgm:spPr/>
      <dgm:t>
        <a:bodyPr/>
        <a:lstStyle/>
        <a:p>
          <a:endParaRPr lang="es-PE" dirty="0"/>
        </a:p>
      </dgm:t>
    </dgm:pt>
    <dgm:pt modelId="{18037E51-8615-448D-A056-028656B6AA73}">
      <dgm:prSet phldrT="[Texto]" custT="1"/>
      <dgm:spPr>
        <a:solidFill>
          <a:srgbClr val="FFC000"/>
        </a:solidFill>
      </dgm:spPr>
      <dgm:t>
        <a:bodyPr/>
        <a:lstStyle/>
        <a:p>
          <a:endParaRPr lang="es-PE" sz="1800" b="1" dirty="0">
            <a:solidFill>
              <a:srgbClr val="000000"/>
            </a:solidFill>
          </a:endParaRPr>
        </a:p>
        <a:p>
          <a:r>
            <a:rPr lang="es-PE" sz="1800" b="1" dirty="0">
              <a:solidFill>
                <a:srgbClr val="000000"/>
              </a:solidFill>
            </a:rPr>
            <a:t>Efectúa la precalificación en función a los hechos expuestos en la denuncia</a:t>
          </a:r>
        </a:p>
      </dgm:t>
    </dgm:pt>
    <dgm:pt modelId="{89C23BDF-C091-4551-B52E-423B3EBF9EEC}" type="parTrans" cxnId="{9936B079-F5AA-42BE-A3BF-801253273370}">
      <dgm:prSet/>
      <dgm:spPr/>
      <dgm:t>
        <a:bodyPr/>
        <a:lstStyle/>
        <a:p>
          <a:endParaRPr lang="es-PE"/>
        </a:p>
      </dgm:t>
    </dgm:pt>
    <dgm:pt modelId="{C3396DCD-3ABE-46C4-8064-A9EA00CB4C21}" type="sibTrans" cxnId="{9936B079-F5AA-42BE-A3BF-801253273370}">
      <dgm:prSet/>
      <dgm:spPr/>
      <dgm:t>
        <a:bodyPr/>
        <a:lstStyle/>
        <a:p>
          <a:endParaRPr lang="es-PE"/>
        </a:p>
      </dgm:t>
    </dgm:pt>
    <dgm:pt modelId="{00ADCB7B-3A38-42A2-9596-C9FE2E1583ED}">
      <dgm:prSet phldrT="[Texto]"/>
      <dgm:spPr/>
      <dgm:t>
        <a:bodyPr/>
        <a:lstStyle/>
        <a:p>
          <a:endParaRPr lang="es-PE"/>
        </a:p>
      </dgm:t>
    </dgm:pt>
    <dgm:pt modelId="{009A9FED-05E3-4211-94FB-4FDE1EF748D7}" type="parTrans" cxnId="{5246EB48-5317-43DD-9FC7-AC65E196715D}">
      <dgm:prSet/>
      <dgm:spPr/>
      <dgm:t>
        <a:bodyPr/>
        <a:lstStyle/>
        <a:p>
          <a:endParaRPr lang="es-PE"/>
        </a:p>
      </dgm:t>
    </dgm:pt>
    <dgm:pt modelId="{2A535C62-4288-4181-BDEB-5813DB36E65D}" type="sibTrans" cxnId="{5246EB48-5317-43DD-9FC7-AC65E196715D}">
      <dgm:prSet/>
      <dgm:spPr/>
      <dgm:t>
        <a:bodyPr/>
        <a:lstStyle/>
        <a:p>
          <a:endParaRPr lang="es-PE"/>
        </a:p>
      </dgm:t>
    </dgm:pt>
    <dgm:pt modelId="{BEF48151-3E81-49C2-A8FA-9C3BFF65DB8A}">
      <dgm:prSet/>
      <dgm:spPr/>
      <dgm:t>
        <a:bodyPr/>
        <a:lstStyle/>
        <a:p>
          <a:endParaRPr lang="es-PE"/>
        </a:p>
      </dgm:t>
    </dgm:pt>
    <dgm:pt modelId="{632CCA63-7D50-4809-9918-14CAD7B37190}" type="parTrans" cxnId="{8E88A66A-5AB7-4A8C-8EA8-D2C2F2B72812}">
      <dgm:prSet/>
      <dgm:spPr/>
      <dgm:t>
        <a:bodyPr/>
        <a:lstStyle/>
        <a:p>
          <a:endParaRPr lang="es-PE"/>
        </a:p>
      </dgm:t>
    </dgm:pt>
    <dgm:pt modelId="{ACDD4B0F-868D-4D5D-A86F-CCE121840CFC}" type="sibTrans" cxnId="{8E88A66A-5AB7-4A8C-8EA8-D2C2F2B72812}">
      <dgm:prSet/>
      <dgm:spPr/>
      <dgm:t>
        <a:bodyPr/>
        <a:lstStyle/>
        <a:p>
          <a:endParaRPr lang="es-PE"/>
        </a:p>
      </dgm:t>
    </dgm:pt>
    <dgm:pt modelId="{32E8BDDA-B1E0-444E-BE22-93C71434FF5F}" type="pres">
      <dgm:prSet presAssocID="{0E5A951A-9F70-4759-B997-8780EF56E93E}" presName="cycleMatrixDiagram" presStyleCnt="0">
        <dgm:presLayoutVars>
          <dgm:chMax val="1"/>
          <dgm:dir/>
          <dgm:animLvl val="lvl"/>
          <dgm:resizeHandles val="exact"/>
        </dgm:presLayoutVars>
      </dgm:prSet>
      <dgm:spPr/>
    </dgm:pt>
    <dgm:pt modelId="{EBE83A87-439D-48CB-A839-306407A1E2A1}" type="pres">
      <dgm:prSet presAssocID="{0E5A951A-9F70-4759-B997-8780EF56E93E}" presName="children" presStyleCnt="0"/>
      <dgm:spPr/>
    </dgm:pt>
    <dgm:pt modelId="{AC202DE9-3F10-49F4-9985-0945ECFBFFFA}" type="pres">
      <dgm:prSet presAssocID="{0E5A951A-9F70-4759-B997-8780EF56E93E}" presName="childPlaceholder" presStyleCnt="0"/>
      <dgm:spPr/>
    </dgm:pt>
    <dgm:pt modelId="{47051686-4DD3-4DF0-B78E-30293BC40F70}" type="pres">
      <dgm:prSet presAssocID="{0E5A951A-9F70-4759-B997-8780EF56E93E}" presName="circle" presStyleCnt="0"/>
      <dgm:spPr/>
    </dgm:pt>
    <dgm:pt modelId="{40FA7BF1-38F9-482F-8CE1-E840EC826B95}" type="pres">
      <dgm:prSet presAssocID="{0E5A951A-9F70-4759-B997-8780EF56E93E}" presName="quadrant1" presStyleLbl="node1" presStyleIdx="0" presStyleCnt="4">
        <dgm:presLayoutVars>
          <dgm:chMax val="1"/>
          <dgm:bulletEnabled val="1"/>
        </dgm:presLayoutVars>
      </dgm:prSet>
      <dgm:spPr/>
    </dgm:pt>
    <dgm:pt modelId="{6E9CC6F4-0A2F-46EA-ADE5-6BE109153025}" type="pres">
      <dgm:prSet presAssocID="{0E5A951A-9F70-4759-B997-8780EF56E93E}" presName="quadrant2" presStyleLbl="node1" presStyleIdx="1" presStyleCnt="4">
        <dgm:presLayoutVars>
          <dgm:chMax val="1"/>
          <dgm:bulletEnabled val="1"/>
        </dgm:presLayoutVars>
      </dgm:prSet>
      <dgm:spPr/>
    </dgm:pt>
    <dgm:pt modelId="{C55F19D6-EFF4-4643-8229-8BAAC602C5DF}" type="pres">
      <dgm:prSet presAssocID="{0E5A951A-9F70-4759-B997-8780EF56E93E}" presName="quadrant3" presStyleLbl="node1" presStyleIdx="2" presStyleCnt="4">
        <dgm:presLayoutVars>
          <dgm:chMax val="1"/>
          <dgm:bulletEnabled val="1"/>
        </dgm:presLayoutVars>
      </dgm:prSet>
      <dgm:spPr/>
    </dgm:pt>
    <dgm:pt modelId="{B8794864-62A0-4018-9DE9-453305AF5725}" type="pres">
      <dgm:prSet presAssocID="{0E5A951A-9F70-4759-B997-8780EF56E93E}" presName="quadrant4" presStyleLbl="node1" presStyleIdx="3" presStyleCnt="4" custScaleX="108529">
        <dgm:presLayoutVars>
          <dgm:chMax val="1"/>
          <dgm:bulletEnabled val="1"/>
        </dgm:presLayoutVars>
      </dgm:prSet>
      <dgm:spPr/>
    </dgm:pt>
    <dgm:pt modelId="{3991A7E8-4609-456D-9EC9-21A86ABBCF59}" type="pres">
      <dgm:prSet presAssocID="{0E5A951A-9F70-4759-B997-8780EF56E93E}" presName="quadrantPlaceholder" presStyleCnt="0"/>
      <dgm:spPr/>
    </dgm:pt>
    <dgm:pt modelId="{48F16ABB-63A0-411D-9FBB-E348C2F82F43}" type="pres">
      <dgm:prSet presAssocID="{0E5A951A-9F70-4759-B997-8780EF56E93E}" presName="center1" presStyleLbl="fgShp" presStyleIdx="0" presStyleCnt="2"/>
      <dgm:spPr>
        <a:solidFill>
          <a:srgbClr val="FF0000"/>
        </a:solidFill>
      </dgm:spPr>
    </dgm:pt>
    <dgm:pt modelId="{53D13C6E-198F-4422-A669-BAE0C47C34B9}" type="pres">
      <dgm:prSet presAssocID="{0E5A951A-9F70-4759-B997-8780EF56E93E}" presName="center2" presStyleLbl="fgShp" presStyleIdx="1" presStyleCnt="2"/>
      <dgm:spPr>
        <a:solidFill>
          <a:srgbClr val="FF0000"/>
        </a:solidFill>
      </dgm:spPr>
    </dgm:pt>
  </dgm:ptLst>
  <dgm:cxnLst>
    <dgm:cxn modelId="{366F0100-9703-4E8E-914C-4DCA7CDF4A78}" type="presOf" srcId="{18037E51-8615-448D-A056-028656B6AA73}" destId="{B8794864-62A0-4018-9DE9-453305AF5725}" srcOrd="0" destOrd="0" presId="urn:microsoft.com/office/officeart/2005/8/layout/cycle4"/>
    <dgm:cxn modelId="{159D6C25-69FC-452C-83B4-3DEC7CA467F7}" srcId="{0E5A951A-9F70-4759-B997-8780EF56E93E}" destId="{F1E3BFF1-16CD-4CBC-9BDA-B2B40A880217}" srcOrd="0" destOrd="0" parTransId="{CB7222D5-2945-47F2-9A76-BC9856811659}" sibTransId="{15CF0829-31C7-4989-BF2F-326251DFB499}"/>
    <dgm:cxn modelId="{F0D9B83C-A64A-47EF-AB30-CC824A2665A5}" type="presOf" srcId="{0E5A951A-9F70-4759-B997-8780EF56E93E}" destId="{32E8BDDA-B1E0-444E-BE22-93C71434FF5F}" srcOrd="0" destOrd="0" presId="urn:microsoft.com/office/officeart/2005/8/layout/cycle4"/>
    <dgm:cxn modelId="{5246EB48-5317-43DD-9FC7-AC65E196715D}" srcId="{0E5A951A-9F70-4759-B997-8780EF56E93E}" destId="{00ADCB7B-3A38-42A2-9596-C9FE2E1583ED}" srcOrd="5" destOrd="0" parTransId="{009A9FED-05E3-4211-94FB-4FDE1EF748D7}" sibTransId="{2A535C62-4288-4181-BDEB-5813DB36E65D}"/>
    <dgm:cxn modelId="{8E88A66A-5AB7-4A8C-8EA8-D2C2F2B72812}" srcId="{0E5A951A-9F70-4759-B997-8780EF56E93E}" destId="{BEF48151-3E81-49C2-A8FA-9C3BFF65DB8A}" srcOrd="4" destOrd="0" parTransId="{632CCA63-7D50-4809-9918-14CAD7B37190}" sibTransId="{ACDD4B0F-868D-4D5D-A86F-CCE121840CFC}"/>
    <dgm:cxn modelId="{ABDDA06E-807E-4672-8189-0208E8337636}" type="presOf" srcId="{F1E3BFF1-16CD-4CBC-9BDA-B2B40A880217}" destId="{40FA7BF1-38F9-482F-8CE1-E840EC826B95}" srcOrd="0" destOrd="0" presId="urn:microsoft.com/office/officeart/2005/8/layout/cycle4"/>
    <dgm:cxn modelId="{6DBDF556-6C16-42E9-ACFD-65054E559155}" srcId="{0E5A951A-9F70-4759-B997-8780EF56E93E}" destId="{E06C296E-CF2E-4A9E-B60D-FC2B46590DB1}" srcOrd="2" destOrd="0" parTransId="{8002B99B-42E9-4A55-9F05-5EC4153189B2}" sibTransId="{AE840568-96C8-4A76-B5FA-A4E2D18F5DC9}"/>
    <dgm:cxn modelId="{9936B079-F5AA-42BE-A3BF-801253273370}" srcId="{0E5A951A-9F70-4759-B997-8780EF56E93E}" destId="{18037E51-8615-448D-A056-028656B6AA73}" srcOrd="3" destOrd="0" parTransId="{89C23BDF-C091-4551-B52E-423B3EBF9EEC}" sibTransId="{C3396DCD-3ABE-46C4-8064-A9EA00CB4C21}"/>
    <dgm:cxn modelId="{3C84BB87-6E0E-4ACA-8636-CDE1D976168D}" type="presOf" srcId="{E06C296E-CF2E-4A9E-B60D-FC2B46590DB1}" destId="{C55F19D6-EFF4-4643-8229-8BAAC602C5DF}" srcOrd="0" destOrd="0" presId="urn:microsoft.com/office/officeart/2005/8/layout/cycle4"/>
    <dgm:cxn modelId="{8AFD0E99-7938-400F-9B85-471895E4FF27}" type="presOf" srcId="{DAC45CD2-D582-492D-8E2B-F7221592F4D6}" destId="{6E9CC6F4-0A2F-46EA-ADE5-6BE109153025}" srcOrd="0" destOrd="0" presId="urn:microsoft.com/office/officeart/2005/8/layout/cycle4"/>
    <dgm:cxn modelId="{A8822E9E-DBB8-40D4-9941-4AB56979DD79}" srcId="{0E5A951A-9F70-4759-B997-8780EF56E93E}" destId="{DAC45CD2-D582-492D-8E2B-F7221592F4D6}" srcOrd="1" destOrd="0" parTransId="{C7A332B3-331D-45BD-96B3-60E014AC0766}" sibTransId="{A508B735-3311-4036-A5E7-21D01B3EDB66}"/>
    <dgm:cxn modelId="{7E16CA88-2E20-47B3-93E9-72F6A98643BD}" type="presParOf" srcId="{32E8BDDA-B1E0-444E-BE22-93C71434FF5F}" destId="{EBE83A87-439D-48CB-A839-306407A1E2A1}" srcOrd="0" destOrd="0" presId="urn:microsoft.com/office/officeart/2005/8/layout/cycle4"/>
    <dgm:cxn modelId="{AD4D831C-E3C2-43B4-B447-DAC994A6589D}" type="presParOf" srcId="{EBE83A87-439D-48CB-A839-306407A1E2A1}" destId="{AC202DE9-3F10-49F4-9985-0945ECFBFFFA}" srcOrd="0" destOrd="0" presId="urn:microsoft.com/office/officeart/2005/8/layout/cycle4"/>
    <dgm:cxn modelId="{E35D16FA-0F24-47B3-9231-A578AAA8F522}" type="presParOf" srcId="{32E8BDDA-B1E0-444E-BE22-93C71434FF5F}" destId="{47051686-4DD3-4DF0-B78E-30293BC40F70}" srcOrd="1" destOrd="0" presId="urn:microsoft.com/office/officeart/2005/8/layout/cycle4"/>
    <dgm:cxn modelId="{C5986B95-5252-4641-9DCF-E25D7A6EC7EC}" type="presParOf" srcId="{47051686-4DD3-4DF0-B78E-30293BC40F70}" destId="{40FA7BF1-38F9-482F-8CE1-E840EC826B95}" srcOrd="0" destOrd="0" presId="urn:microsoft.com/office/officeart/2005/8/layout/cycle4"/>
    <dgm:cxn modelId="{6443ED70-F5C6-495C-9873-79C746B3E117}" type="presParOf" srcId="{47051686-4DD3-4DF0-B78E-30293BC40F70}" destId="{6E9CC6F4-0A2F-46EA-ADE5-6BE109153025}" srcOrd="1" destOrd="0" presId="urn:microsoft.com/office/officeart/2005/8/layout/cycle4"/>
    <dgm:cxn modelId="{49B7B24F-F2C4-44EB-866E-053FA4C8F4A6}" type="presParOf" srcId="{47051686-4DD3-4DF0-B78E-30293BC40F70}" destId="{C55F19D6-EFF4-4643-8229-8BAAC602C5DF}" srcOrd="2" destOrd="0" presId="urn:microsoft.com/office/officeart/2005/8/layout/cycle4"/>
    <dgm:cxn modelId="{449FA762-8D20-482F-9EFE-C6C4ACF2CE85}" type="presParOf" srcId="{47051686-4DD3-4DF0-B78E-30293BC40F70}" destId="{B8794864-62A0-4018-9DE9-453305AF5725}" srcOrd="3" destOrd="0" presId="urn:microsoft.com/office/officeart/2005/8/layout/cycle4"/>
    <dgm:cxn modelId="{BAA9DEB9-F46D-406F-A448-3D232BD795DA}" type="presParOf" srcId="{47051686-4DD3-4DF0-B78E-30293BC40F70}" destId="{3991A7E8-4609-456D-9EC9-21A86ABBCF59}" srcOrd="4" destOrd="0" presId="urn:microsoft.com/office/officeart/2005/8/layout/cycle4"/>
    <dgm:cxn modelId="{00BA5D04-1357-4EEE-AADA-BD56B92351B3}" type="presParOf" srcId="{32E8BDDA-B1E0-444E-BE22-93C71434FF5F}" destId="{48F16ABB-63A0-411D-9FBB-E348C2F82F43}" srcOrd="2" destOrd="0" presId="urn:microsoft.com/office/officeart/2005/8/layout/cycle4"/>
    <dgm:cxn modelId="{08D94D66-CB08-4760-98E4-D05150769077}" type="presParOf" srcId="{32E8BDDA-B1E0-444E-BE22-93C71434FF5F}" destId="{53D13C6E-198F-4422-A669-BAE0C47C34B9}"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CDAA295-665A-40BF-8A3B-BB3B196E1705}"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PE"/>
        </a:p>
      </dgm:t>
    </dgm:pt>
    <dgm:pt modelId="{2DAB3CA8-9AE5-45AB-905B-630F80B7C81E}">
      <dgm:prSet phldrT="[Texto]" custT="1"/>
      <dgm:spPr>
        <a:solidFill>
          <a:srgbClr val="FFC000"/>
        </a:solidFill>
      </dgm:spPr>
      <dgm:t>
        <a:bodyPr/>
        <a:lstStyle/>
        <a:p>
          <a:r>
            <a:rPr lang="es-PE" sz="3200" b="1" dirty="0">
              <a:solidFill>
                <a:srgbClr val="000000"/>
              </a:solidFill>
            </a:rPr>
            <a:t>Inicio del PAD</a:t>
          </a:r>
        </a:p>
      </dgm:t>
    </dgm:pt>
    <dgm:pt modelId="{22BA9FF9-D119-433A-89E2-FDE555EDC50A}" type="parTrans" cxnId="{0F5FC9C4-B004-48DC-97F1-186BE5771DFB}">
      <dgm:prSet/>
      <dgm:spPr/>
      <dgm:t>
        <a:bodyPr/>
        <a:lstStyle/>
        <a:p>
          <a:endParaRPr lang="es-PE"/>
        </a:p>
      </dgm:t>
    </dgm:pt>
    <dgm:pt modelId="{3D70F013-3DF7-4505-822D-456B07E72291}" type="sibTrans" cxnId="{0F5FC9C4-B004-48DC-97F1-186BE5771DFB}">
      <dgm:prSet/>
      <dgm:spPr/>
      <dgm:t>
        <a:bodyPr/>
        <a:lstStyle/>
        <a:p>
          <a:endParaRPr lang="es-PE"/>
        </a:p>
      </dgm:t>
    </dgm:pt>
    <dgm:pt modelId="{6F362F39-9ABB-44A4-8F58-2CF6ABF7FD75}">
      <dgm:prSet phldrT="[Texto]" custT="1"/>
      <dgm:spPr>
        <a:solidFill>
          <a:schemeClr val="bg1">
            <a:lumMod val="85000"/>
            <a:alpha val="90000"/>
          </a:schemeClr>
        </a:solidFill>
      </dgm:spPr>
      <dgm:t>
        <a:bodyPr/>
        <a:lstStyle/>
        <a:p>
          <a:r>
            <a:rPr lang="es-PE" sz="2000" dirty="0">
              <a:solidFill>
                <a:srgbClr val="000000"/>
              </a:solidFill>
            </a:rPr>
            <a:t>3 años desde que se cometió la falta</a:t>
          </a:r>
        </a:p>
      </dgm:t>
    </dgm:pt>
    <dgm:pt modelId="{6E5EF367-F3B2-4D9E-88B5-BF4D7D566915}" type="parTrans" cxnId="{2ABAFB6F-0200-4D60-8DC0-F861FF2614B0}">
      <dgm:prSet/>
      <dgm:spPr/>
      <dgm:t>
        <a:bodyPr/>
        <a:lstStyle/>
        <a:p>
          <a:endParaRPr lang="es-PE"/>
        </a:p>
      </dgm:t>
    </dgm:pt>
    <dgm:pt modelId="{68985D97-0E8F-4196-B744-F08D00287FD5}" type="sibTrans" cxnId="{2ABAFB6F-0200-4D60-8DC0-F861FF2614B0}">
      <dgm:prSet/>
      <dgm:spPr/>
      <dgm:t>
        <a:bodyPr/>
        <a:lstStyle/>
        <a:p>
          <a:endParaRPr lang="es-PE"/>
        </a:p>
      </dgm:t>
    </dgm:pt>
    <dgm:pt modelId="{4F1EBA58-EE1C-4FDE-8FE3-D1E5D8D8BBB9}">
      <dgm:prSet phldrT="[Texto]" custT="1"/>
      <dgm:spPr>
        <a:solidFill>
          <a:schemeClr val="bg1">
            <a:lumMod val="85000"/>
            <a:alpha val="90000"/>
          </a:schemeClr>
        </a:solidFill>
      </dgm:spPr>
      <dgm:t>
        <a:bodyPr/>
        <a:lstStyle/>
        <a:p>
          <a:r>
            <a:rPr lang="es-PE" sz="2000" dirty="0">
              <a:solidFill>
                <a:srgbClr val="000000"/>
              </a:solidFill>
            </a:rPr>
            <a:t>1 año desde que tomó conocimiento la OGRH</a:t>
          </a:r>
        </a:p>
      </dgm:t>
    </dgm:pt>
    <dgm:pt modelId="{C423284E-F533-48E5-A5DF-FF6B1AE154CC}" type="parTrans" cxnId="{57C7C488-0D81-4D30-AF72-DEB741B78D1C}">
      <dgm:prSet/>
      <dgm:spPr/>
      <dgm:t>
        <a:bodyPr/>
        <a:lstStyle/>
        <a:p>
          <a:endParaRPr lang="es-PE"/>
        </a:p>
      </dgm:t>
    </dgm:pt>
    <dgm:pt modelId="{44BB73D9-F51F-440A-B5F3-B27ACCFD80F3}" type="sibTrans" cxnId="{57C7C488-0D81-4D30-AF72-DEB741B78D1C}">
      <dgm:prSet/>
      <dgm:spPr/>
      <dgm:t>
        <a:bodyPr/>
        <a:lstStyle/>
        <a:p>
          <a:endParaRPr lang="es-PE"/>
        </a:p>
      </dgm:t>
    </dgm:pt>
    <dgm:pt modelId="{394D502F-D91E-4C4E-9119-7A3C13E57C8D}">
      <dgm:prSet phldrT="[Texto]" custT="1"/>
      <dgm:spPr>
        <a:solidFill>
          <a:srgbClr val="FFC000"/>
        </a:solidFill>
      </dgm:spPr>
      <dgm:t>
        <a:bodyPr/>
        <a:lstStyle/>
        <a:p>
          <a:r>
            <a:rPr lang="es-PE" sz="3200" b="1" dirty="0">
              <a:solidFill>
                <a:srgbClr val="000000"/>
              </a:solidFill>
            </a:rPr>
            <a:t>Durante el PAD</a:t>
          </a:r>
        </a:p>
      </dgm:t>
    </dgm:pt>
    <dgm:pt modelId="{B5FC02BC-1A40-4767-AF57-6A29F7D19A59}" type="parTrans" cxnId="{4464D94E-45C6-4E03-A6DA-2BD55D2BDA12}">
      <dgm:prSet/>
      <dgm:spPr/>
      <dgm:t>
        <a:bodyPr/>
        <a:lstStyle/>
        <a:p>
          <a:endParaRPr lang="es-PE"/>
        </a:p>
      </dgm:t>
    </dgm:pt>
    <dgm:pt modelId="{0BB1C197-4E33-41E7-A417-BF4089974C09}" type="sibTrans" cxnId="{4464D94E-45C6-4E03-A6DA-2BD55D2BDA12}">
      <dgm:prSet/>
      <dgm:spPr/>
      <dgm:t>
        <a:bodyPr/>
        <a:lstStyle/>
        <a:p>
          <a:endParaRPr lang="es-PE"/>
        </a:p>
      </dgm:t>
    </dgm:pt>
    <dgm:pt modelId="{76AA53D7-9B60-44FF-956B-CD3D8CF4758C}">
      <dgm:prSet phldrT="[Texto]"/>
      <dgm:spPr>
        <a:solidFill>
          <a:schemeClr val="bg1">
            <a:lumMod val="85000"/>
            <a:alpha val="90000"/>
          </a:schemeClr>
        </a:solidFill>
      </dgm:spPr>
      <dgm:t>
        <a:bodyPr/>
        <a:lstStyle/>
        <a:p>
          <a:r>
            <a:rPr lang="es-PE" dirty="0">
              <a:solidFill>
                <a:srgbClr val="000000"/>
              </a:solidFill>
            </a:rPr>
            <a:t>1 año entre la notificación del inicio del PAD y la emisión de la resolución de sanción</a:t>
          </a:r>
        </a:p>
      </dgm:t>
    </dgm:pt>
    <dgm:pt modelId="{11D8013C-5F8B-4EC2-9B2D-EDFE4B010332}" type="parTrans" cxnId="{28578CAE-571A-4169-B58E-45E7364470A5}">
      <dgm:prSet/>
      <dgm:spPr/>
      <dgm:t>
        <a:bodyPr/>
        <a:lstStyle/>
        <a:p>
          <a:endParaRPr lang="es-PE"/>
        </a:p>
      </dgm:t>
    </dgm:pt>
    <dgm:pt modelId="{689BD196-166A-44FB-9E1A-5543AE692CED}" type="sibTrans" cxnId="{28578CAE-571A-4169-B58E-45E7364470A5}">
      <dgm:prSet/>
      <dgm:spPr/>
      <dgm:t>
        <a:bodyPr/>
        <a:lstStyle/>
        <a:p>
          <a:endParaRPr lang="es-PE"/>
        </a:p>
      </dgm:t>
    </dgm:pt>
    <dgm:pt modelId="{F147578E-D4D7-425A-8C9F-0F13CD22FE13}">
      <dgm:prSet phldrT="[Texto]"/>
      <dgm:spPr>
        <a:solidFill>
          <a:srgbClr val="FFC000"/>
        </a:solidFill>
      </dgm:spPr>
      <dgm:t>
        <a:bodyPr/>
        <a:lstStyle/>
        <a:p>
          <a:r>
            <a:rPr lang="es-PE" b="1" dirty="0">
              <a:solidFill>
                <a:srgbClr val="000000"/>
              </a:solidFill>
            </a:rPr>
            <a:t>Ex servidores</a:t>
          </a:r>
        </a:p>
      </dgm:t>
    </dgm:pt>
    <dgm:pt modelId="{B41407BE-7CB8-4F32-953E-AA26B00BCA70}" type="parTrans" cxnId="{B9FA6213-BCFF-4190-ADBA-E316902A8C33}">
      <dgm:prSet/>
      <dgm:spPr/>
      <dgm:t>
        <a:bodyPr/>
        <a:lstStyle/>
        <a:p>
          <a:endParaRPr lang="es-PE"/>
        </a:p>
      </dgm:t>
    </dgm:pt>
    <dgm:pt modelId="{046DD6D9-8C58-4BFE-A3D7-6A22C4DA6E05}" type="sibTrans" cxnId="{B9FA6213-BCFF-4190-ADBA-E316902A8C33}">
      <dgm:prSet/>
      <dgm:spPr/>
      <dgm:t>
        <a:bodyPr/>
        <a:lstStyle/>
        <a:p>
          <a:endParaRPr lang="es-PE"/>
        </a:p>
      </dgm:t>
    </dgm:pt>
    <dgm:pt modelId="{0734508B-0359-4002-8023-B8679BA79AC4}">
      <dgm:prSet phldrT="[Texto]"/>
      <dgm:spPr>
        <a:solidFill>
          <a:schemeClr val="bg1">
            <a:lumMod val="85000"/>
            <a:alpha val="90000"/>
          </a:schemeClr>
        </a:solidFill>
      </dgm:spPr>
      <dgm:t>
        <a:bodyPr/>
        <a:lstStyle/>
        <a:p>
          <a:r>
            <a:rPr lang="es-PE" dirty="0">
              <a:solidFill>
                <a:srgbClr val="000000"/>
              </a:solidFill>
            </a:rPr>
            <a:t>2 años desde que la entidad tomó conoció de la comisión de la falta</a:t>
          </a:r>
        </a:p>
      </dgm:t>
    </dgm:pt>
    <dgm:pt modelId="{1F6A39E2-7272-4FBB-A499-AB8F84D4B161}" type="parTrans" cxnId="{B9F24869-3AE8-4757-A023-F6900225885C}">
      <dgm:prSet/>
      <dgm:spPr/>
      <dgm:t>
        <a:bodyPr/>
        <a:lstStyle/>
        <a:p>
          <a:endParaRPr lang="es-PE"/>
        </a:p>
      </dgm:t>
    </dgm:pt>
    <dgm:pt modelId="{07748933-64E5-4865-9006-8567C8905761}" type="sibTrans" cxnId="{B9F24869-3AE8-4757-A023-F6900225885C}">
      <dgm:prSet/>
      <dgm:spPr/>
      <dgm:t>
        <a:bodyPr/>
        <a:lstStyle/>
        <a:p>
          <a:endParaRPr lang="es-PE"/>
        </a:p>
      </dgm:t>
    </dgm:pt>
    <dgm:pt modelId="{59BCBA24-9FC3-4557-9158-59C9B0B20AD1}" type="pres">
      <dgm:prSet presAssocID="{2CDAA295-665A-40BF-8A3B-BB3B196E1705}" presName="Name0" presStyleCnt="0">
        <dgm:presLayoutVars>
          <dgm:dir/>
          <dgm:animLvl val="lvl"/>
          <dgm:resizeHandles val="exact"/>
        </dgm:presLayoutVars>
      </dgm:prSet>
      <dgm:spPr/>
    </dgm:pt>
    <dgm:pt modelId="{453BE626-28C1-4732-9D59-8ECBAFDAEAD3}" type="pres">
      <dgm:prSet presAssocID="{2DAB3CA8-9AE5-45AB-905B-630F80B7C81E}" presName="linNode" presStyleCnt="0"/>
      <dgm:spPr/>
    </dgm:pt>
    <dgm:pt modelId="{01726744-AD6B-4461-B5CE-2F1AF427145A}" type="pres">
      <dgm:prSet presAssocID="{2DAB3CA8-9AE5-45AB-905B-630F80B7C81E}" presName="parentText" presStyleLbl="node1" presStyleIdx="0" presStyleCnt="3">
        <dgm:presLayoutVars>
          <dgm:chMax val="1"/>
          <dgm:bulletEnabled val="1"/>
        </dgm:presLayoutVars>
      </dgm:prSet>
      <dgm:spPr/>
    </dgm:pt>
    <dgm:pt modelId="{57830089-10F6-436D-89A9-431E7E48907E}" type="pres">
      <dgm:prSet presAssocID="{2DAB3CA8-9AE5-45AB-905B-630F80B7C81E}" presName="descendantText" presStyleLbl="alignAccFollowNode1" presStyleIdx="0" presStyleCnt="3">
        <dgm:presLayoutVars>
          <dgm:bulletEnabled val="1"/>
        </dgm:presLayoutVars>
      </dgm:prSet>
      <dgm:spPr/>
    </dgm:pt>
    <dgm:pt modelId="{F0AC97D3-8B27-4CBA-929E-9485AE277C2D}" type="pres">
      <dgm:prSet presAssocID="{3D70F013-3DF7-4505-822D-456B07E72291}" presName="sp" presStyleCnt="0"/>
      <dgm:spPr/>
    </dgm:pt>
    <dgm:pt modelId="{074AE099-5C7A-49DC-A3E7-9B24DADCD9C7}" type="pres">
      <dgm:prSet presAssocID="{394D502F-D91E-4C4E-9119-7A3C13E57C8D}" presName="linNode" presStyleCnt="0"/>
      <dgm:spPr/>
    </dgm:pt>
    <dgm:pt modelId="{78BE2D61-F3C1-4EBB-90EA-AA4E2BD9C1E4}" type="pres">
      <dgm:prSet presAssocID="{394D502F-D91E-4C4E-9119-7A3C13E57C8D}" presName="parentText" presStyleLbl="node1" presStyleIdx="1" presStyleCnt="3">
        <dgm:presLayoutVars>
          <dgm:chMax val="1"/>
          <dgm:bulletEnabled val="1"/>
        </dgm:presLayoutVars>
      </dgm:prSet>
      <dgm:spPr/>
    </dgm:pt>
    <dgm:pt modelId="{07035A4A-BF82-4B7C-8F7F-BF20F48C27F0}" type="pres">
      <dgm:prSet presAssocID="{394D502F-D91E-4C4E-9119-7A3C13E57C8D}" presName="descendantText" presStyleLbl="alignAccFollowNode1" presStyleIdx="1" presStyleCnt="3">
        <dgm:presLayoutVars>
          <dgm:bulletEnabled val="1"/>
        </dgm:presLayoutVars>
      </dgm:prSet>
      <dgm:spPr/>
    </dgm:pt>
    <dgm:pt modelId="{C35B98A4-663B-4902-B97D-140DD907BDE6}" type="pres">
      <dgm:prSet presAssocID="{0BB1C197-4E33-41E7-A417-BF4089974C09}" presName="sp" presStyleCnt="0"/>
      <dgm:spPr/>
    </dgm:pt>
    <dgm:pt modelId="{35D73C3D-7FE2-48BD-98D0-4D44688ABAA3}" type="pres">
      <dgm:prSet presAssocID="{F147578E-D4D7-425A-8C9F-0F13CD22FE13}" presName="linNode" presStyleCnt="0"/>
      <dgm:spPr/>
    </dgm:pt>
    <dgm:pt modelId="{F7F63F59-FC46-4333-9412-589D7E5B1D3C}" type="pres">
      <dgm:prSet presAssocID="{F147578E-D4D7-425A-8C9F-0F13CD22FE13}" presName="parentText" presStyleLbl="node1" presStyleIdx="2" presStyleCnt="3">
        <dgm:presLayoutVars>
          <dgm:chMax val="1"/>
          <dgm:bulletEnabled val="1"/>
        </dgm:presLayoutVars>
      </dgm:prSet>
      <dgm:spPr/>
    </dgm:pt>
    <dgm:pt modelId="{92A6D998-AA5E-4170-A3EE-5D403C1D025B}" type="pres">
      <dgm:prSet presAssocID="{F147578E-D4D7-425A-8C9F-0F13CD22FE13}" presName="descendantText" presStyleLbl="alignAccFollowNode1" presStyleIdx="2" presStyleCnt="3" custLinFactNeighborX="-1683">
        <dgm:presLayoutVars>
          <dgm:bulletEnabled val="1"/>
        </dgm:presLayoutVars>
      </dgm:prSet>
      <dgm:spPr/>
    </dgm:pt>
  </dgm:ptLst>
  <dgm:cxnLst>
    <dgm:cxn modelId="{FC20C90F-C44F-4CC0-88E6-2D92E5840960}" type="presOf" srcId="{394D502F-D91E-4C4E-9119-7A3C13E57C8D}" destId="{78BE2D61-F3C1-4EBB-90EA-AA4E2BD9C1E4}" srcOrd="0" destOrd="0" presId="urn:microsoft.com/office/officeart/2005/8/layout/vList5"/>
    <dgm:cxn modelId="{B9FA6213-BCFF-4190-ADBA-E316902A8C33}" srcId="{2CDAA295-665A-40BF-8A3B-BB3B196E1705}" destId="{F147578E-D4D7-425A-8C9F-0F13CD22FE13}" srcOrd="2" destOrd="0" parTransId="{B41407BE-7CB8-4F32-953E-AA26B00BCA70}" sibTransId="{046DD6D9-8C58-4BFE-A3D7-6A22C4DA6E05}"/>
    <dgm:cxn modelId="{FDD40E43-2BB7-4696-AD70-9AECBC549324}" type="presOf" srcId="{76AA53D7-9B60-44FF-956B-CD3D8CF4758C}" destId="{07035A4A-BF82-4B7C-8F7F-BF20F48C27F0}" srcOrd="0" destOrd="0" presId="urn:microsoft.com/office/officeart/2005/8/layout/vList5"/>
    <dgm:cxn modelId="{B9F24869-3AE8-4757-A023-F6900225885C}" srcId="{F147578E-D4D7-425A-8C9F-0F13CD22FE13}" destId="{0734508B-0359-4002-8023-B8679BA79AC4}" srcOrd="0" destOrd="0" parTransId="{1F6A39E2-7272-4FBB-A499-AB8F84D4B161}" sibTransId="{07748933-64E5-4865-9006-8567C8905761}"/>
    <dgm:cxn modelId="{4464D94E-45C6-4E03-A6DA-2BD55D2BDA12}" srcId="{2CDAA295-665A-40BF-8A3B-BB3B196E1705}" destId="{394D502F-D91E-4C4E-9119-7A3C13E57C8D}" srcOrd="1" destOrd="0" parTransId="{B5FC02BC-1A40-4767-AF57-6A29F7D19A59}" sibTransId="{0BB1C197-4E33-41E7-A417-BF4089974C09}"/>
    <dgm:cxn modelId="{2ABAFB6F-0200-4D60-8DC0-F861FF2614B0}" srcId="{2DAB3CA8-9AE5-45AB-905B-630F80B7C81E}" destId="{6F362F39-9ABB-44A4-8F58-2CF6ABF7FD75}" srcOrd="0" destOrd="0" parTransId="{6E5EF367-F3B2-4D9E-88B5-BF4D7D566915}" sibTransId="{68985D97-0E8F-4196-B744-F08D00287FD5}"/>
    <dgm:cxn modelId="{57C7C488-0D81-4D30-AF72-DEB741B78D1C}" srcId="{2DAB3CA8-9AE5-45AB-905B-630F80B7C81E}" destId="{4F1EBA58-EE1C-4FDE-8FE3-D1E5D8D8BBB9}" srcOrd="1" destOrd="0" parTransId="{C423284E-F533-48E5-A5DF-FF6B1AE154CC}" sibTransId="{44BB73D9-F51F-440A-B5F3-B27ACCFD80F3}"/>
    <dgm:cxn modelId="{78BCDF8D-6CF5-4618-B668-BD6430287664}" type="presOf" srcId="{0734508B-0359-4002-8023-B8679BA79AC4}" destId="{92A6D998-AA5E-4170-A3EE-5D403C1D025B}" srcOrd="0" destOrd="0" presId="urn:microsoft.com/office/officeart/2005/8/layout/vList5"/>
    <dgm:cxn modelId="{28578CAE-571A-4169-B58E-45E7364470A5}" srcId="{394D502F-D91E-4C4E-9119-7A3C13E57C8D}" destId="{76AA53D7-9B60-44FF-956B-CD3D8CF4758C}" srcOrd="0" destOrd="0" parTransId="{11D8013C-5F8B-4EC2-9B2D-EDFE4B010332}" sibTransId="{689BD196-166A-44FB-9E1A-5543AE692CED}"/>
    <dgm:cxn modelId="{0F5FC9C4-B004-48DC-97F1-186BE5771DFB}" srcId="{2CDAA295-665A-40BF-8A3B-BB3B196E1705}" destId="{2DAB3CA8-9AE5-45AB-905B-630F80B7C81E}" srcOrd="0" destOrd="0" parTransId="{22BA9FF9-D119-433A-89E2-FDE555EDC50A}" sibTransId="{3D70F013-3DF7-4505-822D-456B07E72291}"/>
    <dgm:cxn modelId="{A5DA98C8-D87A-4A5B-B66A-DA05C3517006}" type="presOf" srcId="{2CDAA295-665A-40BF-8A3B-BB3B196E1705}" destId="{59BCBA24-9FC3-4557-9158-59C9B0B20AD1}" srcOrd="0" destOrd="0" presId="urn:microsoft.com/office/officeart/2005/8/layout/vList5"/>
    <dgm:cxn modelId="{546E6BD2-A6E9-437E-BB1C-E77C95157E94}" type="presOf" srcId="{6F362F39-9ABB-44A4-8F58-2CF6ABF7FD75}" destId="{57830089-10F6-436D-89A9-431E7E48907E}" srcOrd="0" destOrd="0" presId="urn:microsoft.com/office/officeart/2005/8/layout/vList5"/>
    <dgm:cxn modelId="{38F830E2-3B6A-4E7A-8A7C-5F4433911107}" type="presOf" srcId="{4F1EBA58-EE1C-4FDE-8FE3-D1E5D8D8BBB9}" destId="{57830089-10F6-436D-89A9-431E7E48907E}" srcOrd="0" destOrd="1" presId="urn:microsoft.com/office/officeart/2005/8/layout/vList5"/>
    <dgm:cxn modelId="{8D1379F7-CB95-47D1-9F5F-BC04ED6976F2}" type="presOf" srcId="{F147578E-D4D7-425A-8C9F-0F13CD22FE13}" destId="{F7F63F59-FC46-4333-9412-589D7E5B1D3C}" srcOrd="0" destOrd="0" presId="urn:microsoft.com/office/officeart/2005/8/layout/vList5"/>
    <dgm:cxn modelId="{6C64A0F8-30D6-4830-8531-0437CAB38946}" type="presOf" srcId="{2DAB3CA8-9AE5-45AB-905B-630F80B7C81E}" destId="{01726744-AD6B-4461-B5CE-2F1AF427145A}" srcOrd="0" destOrd="0" presId="urn:microsoft.com/office/officeart/2005/8/layout/vList5"/>
    <dgm:cxn modelId="{98FB93A1-34F7-4483-9383-49344074EC69}" type="presParOf" srcId="{59BCBA24-9FC3-4557-9158-59C9B0B20AD1}" destId="{453BE626-28C1-4732-9D59-8ECBAFDAEAD3}" srcOrd="0" destOrd="0" presId="urn:microsoft.com/office/officeart/2005/8/layout/vList5"/>
    <dgm:cxn modelId="{3D4D451B-3959-4E56-89D3-C630D7B5BF5A}" type="presParOf" srcId="{453BE626-28C1-4732-9D59-8ECBAFDAEAD3}" destId="{01726744-AD6B-4461-B5CE-2F1AF427145A}" srcOrd="0" destOrd="0" presId="urn:microsoft.com/office/officeart/2005/8/layout/vList5"/>
    <dgm:cxn modelId="{9FA6FABE-83F2-4127-88E8-B3901C5F3F8D}" type="presParOf" srcId="{453BE626-28C1-4732-9D59-8ECBAFDAEAD3}" destId="{57830089-10F6-436D-89A9-431E7E48907E}" srcOrd="1" destOrd="0" presId="urn:microsoft.com/office/officeart/2005/8/layout/vList5"/>
    <dgm:cxn modelId="{EF811C32-9C3E-436D-A043-B1AC6B0ED6ED}" type="presParOf" srcId="{59BCBA24-9FC3-4557-9158-59C9B0B20AD1}" destId="{F0AC97D3-8B27-4CBA-929E-9485AE277C2D}" srcOrd="1" destOrd="0" presId="urn:microsoft.com/office/officeart/2005/8/layout/vList5"/>
    <dgm:cxn modelId="{51E13D0C-9665-4DE2-92CD-C1FCC614688C}" type="presParOf" srcId="{59BCBA24-9FC3-4557-9158-59C9B0B20AD1}" destId="{074AE099-5C7A-49DC-A3E7-9B24DADCD9C7}" srcOrd="2" destOrd="0" presId="urn:microsoft.com/office/officeart/2005/8/layout/vList5"/>
    <dgm:cxn modelId="{16046C3E-DDC2-47A6-ADD4-9B408CE1504E}" type="presParOf" srcId="{074AE099-5C7A-49DC-A3E7-9B24DADCD9C7}" destId="{78BE2D61-F3C1-4EBB-90EA-AA4E2BD9C1E4}" srcOrd="0" destOrd="0" presId="urn:microsoft.com/office/officeart/2005/8/layout/vList5"/>
    <dgm:cxn modelId="{6DE73BCB-9E6C-45EC-9588-AFB8EC64061E}" type="presParOf" srcId="{074AE099-5C7A-49DC-A3E7-9B24DADCD9C7}" destId="{07035A4A-BF82-4B7C-8F7F-BF20F48C27F0}" srcOrd="1" destOrd="0" presId="urn:microsoft.com/office/officeart/2005/8/layout/vList5"/>
    <dgm:cxn modelId="{62C8E70D-932F-4CB2-B500-EB3E57AA3699}" type="presParOf" srcId="{59BCBA24-9FC3-4557-9158-59C9B0B20AD1}" destId="{C35B98A4-663B-4902-B97D-140DD907BDE6}" srcOrd="3" destOrd="0" presId="urn:microsoft.com/office/officeart/2005/8/layout/vList5"/>
    <dgm:cxn modelId="{59346FF8-0025-4794-98D7-1E07482742BD}" type="presParOf" srcId="{59BCBA24-9FC3-4557-9158-59C9B0B20AD1}" destId="{35D73C3D-7FE2-48BD-98D0-4D44688ABAA3}" srcOrd="4" destOrd="0" presId="urn:microsoft.com/office/officeart/2005/8/layout/vList5"/>
    <dgm:cxn modelId="{52FF102E-E3DF-4E46-A165-4E9CBB583736}" type="presParOf" srcId="{35D73C3D-7FE2-48BD-98D0-4D44688ABAA3}" destId="{F7F63F59-FC46-4333-9412-589D7E5B1D3C}" srcOrd="0" destOrd="0" presId="urn:microsoft.com/office/officeart/2005/8/layout/vList5"/>
    <dgm:cxn modelId="{8056B406-2BC0-43A3-AD08-F7ED63214A15}" type="presParOf" srcId="{35D73C3D-7FE2-48BD-98D0-4D44688ABAA3}" destId="{92A6D998-AA5E-4170-A3EE-5D403C1D025B}"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8017E57-3BD2-40B0-ACE3-4583034A36DF}" type="doc">
      <dgm:prSet loTypeId="urn:microsoft.com/office/officeart/2005/8/layout/vProcess5" loCatId="process" qsTypeId="urn:microsoft.com/office/officeart/2005/8/quickstyle/3d1" qsCatId="3D" csTypeId="urn:microsoft.com/office/officeart/2005/8/colors/colorful5" csCatId="colorful" phldr="1"/>
      <dgm:spPr/>
      <dgm:t>
        <a:bodyPr/>
        <a:lstStyle/>
        <a:p>
          <a:endParaRPr lang="es-PE"/>
        </a:p>
      </dgm:t>
    </dgm:pt>
    <dgm:pt modelId="{29DCB498-64B2-42FB-9706-02990AF5346D}">
      <dgm:prSet phldrT="[Texto]" custT="1"/>
      <dgm:spPr>
        <a:solidFill>
          <a:schemeClr val="accent6"/>
        </a:solidFill>
      </dgm:spPr>
      <dgm:t>
        <a:bodyPr/>
        <a:lstStyle/>
        <a:p>
          <a:r>
            <a:rPr lang="es-PE" sz="2000" b="1" dirty="0"/>
            <a:t>Recibida la denuncia, la Secretaría Técnica efectúa las investigaciones preliminares </a:t>
          </a:r>
        </a:p>
      </dgm:t>
    </dgm:pt>
    <dgm:pt modelId="{59F051E0-8581-4A09-9572-1F5376F64205}" type="parTrans" cxnId="{94E5F508-039E-4347-9BFD-E6723D667D6F}">
      <dgm:prSet/>
      <dgm:spPr/>
      <dgm:t>
        <a:bodyPr/>
        <a:lstStyle/>
        <a:p>
          <a:endParaRPr lang="es-PE"/>
        </a:p>
      </dgm:t>
    </dgm:pt>
    <dgm:pt modelId="{5DBB54DB-D8B8-4D9F-9408-FF87AA85DAF1}" type="sibTrans" cxnId="{94E5F508-039E-4347-9BFD-E6723D667D6F}">
      <dgm:prSet/>
      <dgm:spPr>
        <a:solidFill>
          <a:srgbClr val="FFC000">
            <a:alpha val="90000"/>
          </a:srgbClr>
        </a:solidFill>
      </dgm:spPr>
      <dgm:t>
        <a:bodyPr/>
        <a:lstStyle/>
        <a:p>
          <a:endParaRPr lang="es-PE"/>
        </a:p>
      </dgm:t>
    </dgm:pt>
    <dgm:pt modelId="{F6F21489-0CDE-41EB-8D41-9A58C53F4511}">
      <dgm:prSet phldrT="[Texto]" custT="1"/>
      <dgm:spPr>
        <a:solidFill>
          <a:schemeClr val="accent6"/>
        </a:solidFill>
      </dgm:spPr>
      <dgm:t>
        <a:bodyPr/>
        <a:lstStyle/>
        <a:p>
          <a:r>
            <a:rPr lang="es-PE" sz="2000" b="1" dirty="0"/>
            <a:t>Una vez concluida la investigación, la ST realiza la precalificación de los hechos según la gravedad de la falta</a:t>
          </a:r>
        </a:p>
      </dgm:t>
    </dgm:pt>
    <dgm:pt modelId="{8CACC54F-CE65-4BAA-8A80-8590A298D9BE}" type="parTrans" cxnId="{7E33926E-54FC-4B30-8FB2-92D14A674CDB}">
      <dgm:prSet/>
      <dgm:spPr/>
      <dgm:t>
        <a:bodyPr/>
        <a:lstStyle/>
        <a:p>
          <a:endParaRPr lang="es-PE"/>
        </a:p>
      </dgm:t>
    </dgm:pt>
    <dgm:pt modelId="{24EB506D-9870-4497-B5C0-7A7DAE6E52B9}" type="sibTrans" cxnId="{7E33926E-54FC-4B30-8FB2-92D14A674CDB}">
      <dgm:prSet/>
      <dgm:spPr>
        <a:solidFill>
          <a:srgbClr val="FFC000">
            <a:alpha val="90000"/>
          </a:srgbClr>
        </a:solidFill>
      </dgm:spPr>
      <dgm:t>
        <a:bodyPr/>
        <a:lstStyle/>
        <a:p>
          <a:endParaRPr lang="es-PE"/>
        </a:p>
      </dgm:t>
    </dgm:pt>
    <dgm:pt modelId="{9D7F1F93-63F3-4251-A1B9-E983E42FC2BE}">
      <dgm:prSet phldrT="[Texto]" custT="1"/>
      <dgm:spPr>
        <a:solidFill>
          <a:schemeClr val="accent6"/>
        </a:solidFill>
      </dgm:spPr>
      <dgm:t>
        <a:bodyPr/>
        <a:lstStyle/>
        <a:p>
          <a:r>
            <a:rPr lang="es-PE" sz="1900" b="1" dirty="0"/>
            <a:t>Esta etapa culmina con el archivo de la denuncia o con la remisión al OI del informe de precalificación recomendando el inicio del PAD</a:t>
          </a:r>
        </a:p>
      </dgm:t>
    </dgm:pt>
    <dgm:pt modelId="{6596F56C-6483-4500-B484-609877B04AAB}" type="parTrans" cxnId="{FFC4D3B5-3965-47A1-9BA1-E45D26617D6F}">
      <dgm:prSet/>
      <dgm:spPr/>
      <dgm:t>
        <a:bodyPr/>
        <a:lstStyle/>
        <a:p>
          <a:endParaRPr lang="es-PE"/>
        </a:p>
      </dgm:t>
    </dgm:pt>
    <dgm:pt modelId="{80169F7D-43AE-424C-87F4-844F29AEDED2}" type="sibTrans" cxnId="{FFC4D3B5-3965-47A1-9BA1-E45D26617D6F}">
      <dgm:prSet/>
      <dgm:spPr>
        <a:solidFill>
          <a:srgbClr val="FFC000">
            <a:alpha val="90000"/>
          </a:srgbClr>
        </a:solidFill>
      </dgm:spPr>
      <dgm:t>
        <a:bodyPr/>
        <a:lstStyle/>
        <a:p>
          <a:endParaRPr lang="es-PE"/>
        </a:p>
      </dgm:t>
    </dgm:pt>
    <dgm:pt modelId="{98116BEB-03A2-43BC-85CE-4065251F9017}">
      <dgm:prSet phldrT="[Texto]" custT="1"/>
      <dgm:spPr>
        <a:solidFill>
          <a:schemeClr val="accent6"/>
        </a:solidFill>
      </dgm:spPr>
      <dgm:t>
        <a:bodyPr/>
        <a:lstStyle/>
        <a:p>
          <a:r>
            <a:rPr lang="es-PE" sz="1900" b="1" dirty="0"/>
            <a:t>El OI puede apartarse de las conclusiones del informe de la ST por considerarse no competente o por considerar que no existen razones para iniciar el PAD </a:t>
          </a:r>
        </a:p>
      </dgm:t>
    </dgm:pt>
    <dgm:pt modelId="{5D15820B-CA2F-41BE-8F55-2A6AB54B4477}" type="parTrans" cxnId="{FDECA390-FD65-4F77-AC3E-CC3BB6822623}">
      <dgm:prSet/>
      <dgm:spPr/>
      <dgm:t>
        <a:bodyPr/>
        <a:lstStyle/>
        <a:p>
          <a:endParaRPr lang="es-PE"/>
        </a:p>
      </dgm:t>
    </dgm:pt>
    <dgm:pt modelId="{5ACDB58D-923B-4204-AD53-E51EAC88AB7F}" type="sibTrans" cxnId="{FDECA390-FD65-4F77-AC3E-CC3BB6822623}">
      <dgm:prSet/>
      <dgm:spPr/>
      <dgm:t>
        <a:bodyPr/>
        <a:lstStyle/>
        <a:p>
          <a:endParaRPr lang="es-PE"/>
        </a:p>
      </dgm:t>
    </dgm:pt>
    <dgm:pt modelId="{41E2AD88-5BB2-4F3F-A41C-9216DB48F225}" type="pres">
      <dgm:prSet presAssocID="{F8017E57-3BD2-40B0-ACE3-4583034A36DF}" presName="outerComposite" presStyleCnt="0">
        <dgm:presLayoutVars>
          <dgm:chMax val="5"/>
          <dgm:dir/>
          <dgm:resizeHandles val="exact"/>
        </dgm:presLayoutVars>
      </dgm:prSet>
      <dgm:spPr/>
    </dgm:pt>
    <dgm:pt modelId="{9389A9B5-5A45-4CCE-91DA-60BAFD1F6717}" type="pres">
      <dgm:prSet presAssocID="{F8017E57-3BD2-40B0-ACE3-4583034A36DF}" presName="dummyMaxCanvas" presStyleCnt="0">
        <dgm:presLayoutVars/>
      </dgm:prSet>
      <dgm:spPr/>
    </dgm:pt>
    <dgm:pt modelId="{B4C08812-6855-43B8-A74D-21B9926E96E3}" type="pres">
      <dgm:prSet presAssocID="{F8017E57-3BD2-40B0-ACE3-4583034A36DF}" presName="FourNodes_1" presStyleLbl="node1" presStyleIdx="0" presStyleCnt="4" custScaleY="89851" custLinFactNeighborX="-345" custLinFactNeighborY="4064">
        <dgm:presLayoutVars>
          <dgm:bulletEnabled val="1"/>
        </dgm:presLayoutVars>
      </dgm:prSet>
      <dgm:spPr/>
    </dgm:pt>
    <dgm:pt modelId="{00853E88-0515-4A16-85A0-E42E8418C14D}" type="pres">
      <dgm:prSet presAssocID="{F8017E57-3BD2-40B0-ACE3-4583034A36DF}" presName="FourNodes_2" presStyleLbl="node1" presStyleIdx="1" presStyleCnt="4" custLinFactNeighborY="-13339">
        <dgm:presLayoutVars>
          <dgm:bulletEnabled val="1"/>
        </dgm:presLayoutVars>
      </dgm:prSet>
      <dgm:spPr/>
    </dgm:pt>
    <dgm:pt modelId="{2AF15772-F46C-4E1D-9196-3FE5EB09AAFC}" type="pres">
      <dgm:prSet presAssocID="{F8017E57-3BD2-40B0-ACE3-4583034A36DF}" presName="FourNodes_3" presStyleLbl="node1" presStyleIdx="2" presStyleCnt="4" custScaleY="109959" custLinFactNeighborX="-173" custLinFactNeighborY="-18973">
        <dgm:presLayoutVars>
          <dgm:bulletEnabled val="1"/>
        </dgm:presLayoutVars>
      </dgm:prSet>
      <dgm:spPr/>
    </dgm:pt>
    <dgm:pt modelId="{77903D2D-165E-4550-BBCB-45B351E543A3}" type="pres">
      <dgm:prSet presAssocID="{F8017E57-3BD2-40B0-ACE3-4583034A36DF}" presName="FourNodes_4" presStyleLbl="node1" presStyleIdx="3" presStyleCnt="4" custScaleY="121194" custLinFactNeighborX="329" custLinFactNeighborY="-15320">
        <dgm:presLayoutVars>
          <dgm:bulletEnabled val="1"/>
        </dgm:presLayoutVars>
      </dgm:prSet>
      <dgm:spPr/>
    </dgm:pt>
    <dgm:pt modelId="{77E6A03F-AE15-4562-A315-D8A070F8D8F8}" type="pres">
      <dgm:prSet presAssocID="{F8017E57-3BD2-40B0-ACE3-4583034A36DF}" presName="FourConn_1-2" presStyleLbl="fgAccFollowNode1" presStyleIdx="0" presStyleCnt="3">
        <dgm:presLayoutVars>
          <dgm:bulletEnabled val="1"/>
        </dgm:presLayoutVars>
      </dgm:prSet>
      <dgm:spPr/>
    </dgm:pt>
    <dgm:pt modelId="{748C30E7-7626-4FC9-A5EF-2829A338E57A}" type="pres">
      <dgm:prSet presAssocID="{F8017E57-3BD2-40B0-ACE3-4583034A36DF}" presName="FourConn_2-3" presStyleLbl="fgAccFollowNode1" presStyleIdx="1" presStyleCnt="3">
        <dgm:presLayoutVars>
          <dgm:bulletEnabled val="1"/>
        </dgm:presLayoutVars>
      </dgm:prSet>
      <dgm:spPr/>
    </dgm:pt>
    <dgm:pt modelId="{F7F32CCF-E40B-486E-A2CD-A565C34458CB}" type="pres">
      <dgm:prSet presAssocID="{F8017E57-3BD2-40B0-ACE3-4583034A36DF}" presName="FourConn_3-4" presStyleLbl="fgAccFollowNode1" presStyleIdx="2" presStyleCnt="3">
        <dgm:presLayoutVars>
          <dgm:bulletEnabled val="1"/>
        </dgm:presLayoutVars>
      </dgm:prSet>
      <dgm:spPr/>
    </dgm:pt>
    <dgm:pt modelId="{AD042E25-B383-4833-BE4A-A48E3C0FD3E3}" type="pres">
      <dgm:prSet presAssocID="{F8017E57-3BD2-40B0-ACE3-4583034A36DF}" presName="FourNodes_1_text" presStyleLbl="node1" presStyleIdx="3" presStyleCnt="4">
        <dgm:presLayoutVars>
          <dgm:bulletEnabled val="1"/>
        </dgm:presLayoutVars>
      </dgm:prSet>
      <dgm:spPr/>
    </dgm:pt>
    <dgm:pt modelId="{3DFDEF98-D730-4CCA-8A5D-41D05E9FA6B4}" type="pres">
      <dgm:prSet presAssocID="{F8017E57-3BD2-40B0-ACE3-4583034A36DF}" presName="FourNodes_2_text" presStyleLbl="node1" presStyleIdx="3" presStyleCnt="4">
        <dgm:presLayoutVars>
          <dgm:bulletEnabled val="1"/>
        </dgm:presLayoutVars>
      </dgm:prSet>
      <dgm:spPr/>
    </dgm:pt>
    <dgm:pt modelId="{F7037C9C-6D50-49C4-B926-4DDBD451EAEF}" type="pres">
      <dgm:prSet presAssocID="{F8017E57-3BD2-40B0-ACE3-4583034A36DF}" presName="FourNodes_3_text" presStyleLbl="node1" presStyleIdx="3" presStyleCnt="4">
        <dgm:presLayoutVars>
          <dgm:bulletEnabled val="1"/>
        </dgm:presLayoutVars>
      </dgm:prSet>
      <dgm:spPr/>
    </dgm:pt>
    <dgm:pt modelId="{49365A21-D9D1-4CE3-86DE-20CF323AE272}" type="pres">
      <dgm:prSet presAssocID="{F8017E57-3BD2-40B0-ACE3-4583034A36DF}" presName="FourNodes_4_text" presStyleLbl="node1" presStyleIdx="3" presStyleCnt="4">
        <dgm:presLayoutVars>
          <dgm:bulletEnabled val="1"/>
        </dgm:presLayoutVars>
      </dgm:prSet>
      <dgm:spPr/>
    </dgm:pt>
  </dgm:ptLst>
  <dgm:cxnLst>
    <dgm:cxn modelId="{94E5F508-039E-4347-9BFD-E6723D667D6F}" srcId="{F8017E57-3BD2-40B0-ACE3-4583034A36DF}" destId="{29DCB498-64B2-42FB-9706-02990AF5346D}" srcOrd="0" destOrd="0" parTransId="{59F051E0-8581-4A09-9572-1F5376F64205}" sibTransId="{5DBB54DB-D8B8-4D9F-9408-FF87AA85DAF1}"/>
    <dgm:cxn modelId="{E3F83913-F3B1-4729-96A4-E7F85174019B}" type="presOf" srcId="{29DCB498-64B2-42FB-9706-02990AF5346D}" destId="{B4C08812-6855-43B8-A74D-21B9926E96E3}" srcOrd="0" destOrd="0" presId="urn:microsoft.com/office/officeart/2005/8/layout/vProcess5"/>
    <dgm:cxn modelId="{CD93D119-3CD1-4264-A0FA-1B1C6B43D907}" type="presOf" srcId="{9D7F1F93-63F3-4251-A1B9-E983E42FC2BE}" destId="{F7037C9C-6D50-49C4-B926-4DDBD451EAEF}" srcOrd="1" destOrd="0" presId="urn:microsoft.com/office/officeart/2005/8/layout/vProcess5"/>
    <dgm:cxn modelId="{6024A431-1E35-49E1-840A-4F4C4F40F647}" type="presOf" srcId="{98116BEB-03A2-43BC-85CE-4065251F9017}" destId="{49365A21-D9D1-4CE3-86DE-20CF323AE272}" srcOrd="1" destOrd="0" presId="urn:microsoft.com/office/officeart/2005/8/layout/vProcess5"/>
    <dgm:cxn modelId="{338BAE4D-95B0-478F-A7BC-A1B0CE3826C1}" type="presOf" srcId="{5DBB54DB-D8B8-4D9F-9408-FF87AA85DAF1}" destId="{77E6A03F-AE15-4562-A315-D8A070F8D8F8}" srcOrd="0" destOrd="0" presId="urn:microsoft.com/office/officeart/2005/8/layout/vProcess5"/>
    <dgm:cxn modelId="{7E33926E-54FC-4B30-8FB2-92D14A674CDB}" srcId="{F8017E57-3BD2-40B0-ACE3-4583034A36DF}" destId="{F6F21489-0CDE-41EB-8D41-9A58C53F4511}" srcOrd="1" destOrd="0" parTransId="{8CACC54F-CE65-4BAA-8A80-8590A298D9BE}" sibTransId="{24EB506D-9870-4497-B5C0-7A7DAE6E52B9}"/>
    <dgm:cxn modelId="{E0007C75-96A2-47A0-9F72-4E2656D0D467}" type="presOf" srcId="{F8017E57-3BD2-40B0-ACE3-4583034A36DF}" destId="{41E2AD88-5BB2-4F3F-A41C-9216DB48F225}" srcOrd="0" destOrd="0" presId="urn:microsoft.com/office/officeart/2005/8/layout/vProcess5"/>
    <dgm:cxn modelId="{B441FE87-5258-4423-AA22-AC06043C53D9}" type="presOf" srcId="{98116BEB-03A2-43BC-85CE-4065251F9017}" destId="{77903D2D-165E-4550-BBCB-45B351E543A3}" srcOrd="0" destOrd="0" presId="urn:microsoft.com/office/officeart/2005/8/layout/vProcess5"/>
    <dgm:cxn modelId="{1F67C888-6081-4225-8EFE-9385E5896B96}" type="presOf" srcId="{24EB506D-9870-4497-B5C0-7A7DAE6E52B9}" destId="{748C30E7-7626-4FC9-A5EF-2829A338E57A}" srcOrd="0" destOrd="0" presId="urn:microsoft.com/office/officeart/2005/8/layout/vProcess5"/>
    <dgm:cxn modelId="{FDECA390-FD65-4F77-AC3E-CC3BB6822623}" srcId="{F8017E57-3BD2-40B0-ACE3-4583034A36DF}" destId="{98116BEB-03A2-43BC-85CE-4065251F9017}" srcOrd="3" destOrd="0" parTransId="{5D15820B-CA2F-41BE-8F55-2A6AB54B4477}" sibTransId="{5ACDB58D-923B-4204-AD53-E51EAC88AB7F}"/>
    <dgm:cxn modelId="{180F83A7-B65E-4FCF-8738-FED80D6C3CC5}" type="presOf" srcId="{29DCB498-64B2-42FB-9706-02990AF5346D}" destId="{AD042E25-B383-4833-BE4A-A48E3C0FD3E3}" srcOrd="1" destOrd="0" presId="urn:microsoft.com/office/officeart/2005/8/layout/vProcess5"/>
    <dgm:cxn modelId="{696630B5-EE18-44DF-B3F0-DDF39EDCD014}" type="presOf" srcId="{9D7F1F93-63F3-4251-A1B9-E983E42FC2BE}" destId="{2AF15772-F46C-4E1D-9196-3FE5EB09AAFC}" srcOrd="0" destOrd="0" presId="urn:microsoft.com/office/officeart/2005/8/layout/vProcess5"/>
    <dgm:cxn modelId="{FFC4D3B5-3965-47A1-9BA1-E45D26617D6F}" srcId="{F8017E57-3BD2-40B0-ACE3-4583034A36DF}" destId="{9D7F1F93-63F3-4251-A1B9-E983E42FC2BE}" srcOrd="2" destOrd="0" parTransId="{6596F56C-6483-4500-B484-609877B04AAB}" sibTransId="{80169F7D-43AE-424C-87F4-844F29AEDED2}"/>
    <dgm:cxn modelId="{5E71A1BE-01B0-411A-80B9-54AA6D06C2EB}" type="presOf" srcId="{F6F21489-0CDE-41EB-8D41-9A58C53F4511}" destId="{00853E88-0515-4A16-85A0-E42E8418C14D}" srcOrd="0" destOrd="0" presId="urn:microsoft.com/office/officeart/2005/8/layout/vProcess5"/>
    <dgm:cxn modelId="{41B8A2D6-FF5F-437E-A537-0E922E84362F}" type="presOf" srcId="{80169F7D-43AE-424C-87F4-844F29AEDED2}" destId="{F7F32CCF-E40B-486E-A2CD-A565C34458CB}" srcOrd="0" destOrd="0" presId="urn:microsoft.com/office/officeart/2005/8/layout/vProcess5"/>
    <dgm:cxn modelId="{23BCFBDC-349D-4D4E-8340-BF30A7FF610B}" type="presOf" srcId="{F6F21489-0CDE-41EB-8D41-9A58C53F4511}" destId="{3DFDEF98-D730-4CCA-8A5D-41D05E9FA6B4}" srcOrd="1" destOrd="0" presId="urn:microsoft.com/office/officeart/2005/8/layout/vProcess5"/>
    <dgm:cxn modelId="{B61B2450-BBC3-464E-98D9-D262D83F3E8E}" type="presParOf" srcId="{41E2AD88-5BB2-4F3F-A41C-9216DB48F225}" destId="{9389A9B5-5A45-4CCE-91DA-60BAFD1F6717}" srcOrd="0" destOrd="0" presId="urn:microsoft.com/office/officeart/2005/8/layout/vProcess5"/>
    <dgm:cxn modelId="{45F9A751-FD28-48BF-83C9-DAFA74145B4A}" type="presParOf" srcId="{41E2AD88-5BB2-4F3F-A41C-9216DB48F225}" destId="{B4C08812-6855-43B8-A74D-21B9926E96E3}" srcOrd="1" destOrd="0" presId="urn:microsoft.com/office/officeart/2005/8/layout/vProcess5"/>
    <dgm:cxn modelId="{344A0E74-13FD-428E-8603-85C96544CB3A}" type="presParOf" srcId="{41E2AD88-5BB2-4F3F-A41C-9216DB48F225}" destId="{00853E88-0515-4A16-85A0-E42E8418C14D}" srcOrd="2" destOrd="0" presId="urn:microsoft.com/office/officeart/2005/8/layout/vProcess5"/>
    <dgm:cxn modelId="{4C22AF36-2C55-4AC9-A401-3C92C9E70C7F}" type="presParOf" srcId="{41E2AD88-5BB2-4F3F-A41C-9216DB48F225}" destId="{2AF15772-F46C-4E1D-9196-3FE5EB09AAFC}" srcOrd="3" destOrd="0" presId="urn:microsoft.com/office/officeart/2005/8/layout/vProcess5"/>
    <dgm:cxn modelId="{53D50558-CEDD-44D3-A3D0-E6EE028339E3}" type="presParOf" srcId="{41E2AD88-5BB2-4F3F-A41C-9216DB48F225}" destId="{77903D2D-165E-4550-BBCB-45B351E543A3}" srcOrd="4" destOrd="0" presId="urn:microsoft.com/office/officeart/2005/8/layout/vProcess5"/>
    <dgm:cxn modelId="{C30279E6-F4E2-436D-9CBD-70DB4B404CEE}" type="presParOf" srcId="{41E2AD88-5BB2-4F3F-A41C-9216DB48F225}" destId="{77E6A03F-AE15-4562-A315-D8A070F8D8F8}" srcOrd="5" destOrd="0" presId="urn:microsoft.com/office/officeart/2005/8/layout/vProcess5"/>
    <dgm:cxn modelId="{5C820DD1-8264-4D05-A6D9-56329749011F}" type="presParOf" srcId="{41E2AD88-5BB2-4F3F-A41C-9216DB48F225}" destId="{748C30E7-7626-4FC9-A5EF-2829A338E57A}" srcOrd="6" destOrd="0" presId="urn:microsoft.com/office/officeart/2005/8/layout/vProcess5"/>
    <dgm:cxn modelId="{180912BB-9287-4ECE-B9FC-C6C00A96ADF0}" type="presParOf" srcId="{41E2AD88-5BB2-4F3F-A41C-9216DB48F225}" destId="{F7F32CCF-E40B-486E-A2CD-A565C34458CB}" srcOrd="7" destOrd="0" presId="urn:microsoft.com/office/officeart/2005/8/layout/vProcess5"/>
    <dgm:cxn modelId="{46CBC8AD-F042-4CB2-A565-6FE607EE8FC3}" type="presParOf" srcId="{41E2AD88-5BB2-4F3F-A41C-9216DB48F225}" destId="{AD042E25-B383-4833-BE4A-A48E3C0FD3E3}" srcOrd="8" destOrd="0" presId="urn:microsoft.com/office/officeart/2005/8/layout/vProcess5"/>
    <dgm:cxn modelId="{9A7EAE9F-E6FB-419C-927F-E7A0E8AF4351}" type="presParOf" srcId="{41E2AD88-5BB2-4F3F-A41C-9216DB48F225}" destId="{3DFDEF98-D730-4CCA-8A5D-41D05E9FA6B4}" srcOrd="9" destOrd="0" presId="urn:microsoft.com/office/officeart/2005/8/layout/vProcess5"/>
    <dgm:cxn modelId="{8A27A147-B651-40FB-B86C-8252F0CA3EC5}" type="presParOf" srcId="{41E2AD88-5BB2-4F3F-A41C-9216DB48F225}" destId="{F7037C9C-6D50-49C4-B926-4DDBD451EAEF}" srcOrd="10" destOrd="0" presId="urn:microsoft.com/office/officeart/2005/8/layout/vProcess5"/>
    <dgm:cxn modelId="{A69E02F7-974B-485E-AB5E-69C2D1B881D1}" type="presParOf" srcId="{41E2AD88-5BB2-4F3F-A41C-9216DB48F225}" destId="{49365A21-D9D1-4CE3-86DE-20CF323AE27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F38265-5EFD-463D-BF16-E3E03DBB8FFE}" type="doc">
      <dgm:prSet loTypeId="urn:microsoft.com/office/officeart/2005/8/layout/process5" loCatId="process" qsTypeId="urn:microsoft.com/office/officeart/2005/8/quickstyle/3d3" qsCatId="3D" csTypeId="urn:microsoft.com/office/officeart/2005/8/colors/colorful4" csCatId="colorful" phldr="1"/>
      <dgm:spPr/>
      <dgm:t>
        <a:bodyPr/>
        <a:lstStyle/>
        <a:p>
          <a:endParaRPr lang="es-PE"/>
        </a:p>
      </dgm:t>
    </dgm:pt>
    <dgm:pt modelId="{AD3C4302-5EC7-44B6-868B-94E6B6CFF02E}">
      <dgm:prSet phldrT="[Texto]" custT="1"/>
      <dgm:spPr>
        <a:solidFill>
          <a:schemeClr val="accent6"/>
        </a:solidFill>
      </dgm:spPr>
      <dgm:t>
        <a:bodyPr/>
        <a:lstStyle/>
        <a:p>
          <a:pPr algn="ctr"/>
          <a:r>
            <a:rPr lang="es-PE" sz="1800"/>
            <a:t>Se emite el acto de inicio del PAD</a:t>
          </a:r>
          <a:endParaRPr lang="es-PE" sz="1800" dirty="0"/>
        </a:p>
      </dgm:t>
    </dgm:pt>
    <dgm:pt modelId="{FA326AF0-E3E3-4191-8EE0-919319B3A0F9}" type="parTrans" cxnId="{485FBC85-E262-4167-9846-A8519C1B13A0}">
      <dgm:prSet/>
      <dgm:spPr/>
      <dgm:t>
        <a:bodyPr/>
        <a:lstStyle/>
        <a:p>
          <a:endParaRPr lang="es-PE"/>
        </a:p>
      </dgm:t>
    </dgm:pt>
    <dgm:pt modelId="{3D750303-4DE2-49E2-853F-76D77320E023}" type="sibTrans" cxnId="{485FBC85-E262-4167-9846-A8519C1B13A0}">
      <dgm:prSet/>
      <dgm:spPr>
        <a:solidFill>
          <a:srgbClr val="FF0000"/>
        </a:solidFill>
      </dgm:spPr>
      <dgm:t>
        <a:bodyPr/>
        <a:lstStyle/>
        <a:p>
          <a:endParaRPr lang="es-PE"/>
        </a:p>
      </dgm:t>
    </dgm:pt>
    <dgm:pt modelId="{A7F22F1D-18E9-48F0-A1C2-F220C45A4119}">
      <dgm:prSet phldrT="[Texto]" custT="1"/>
      <dgm:spPr>
        <a:solidFill>
          <a:schemeClr val="accent6"/>
        </a:solidFill>
      </dgm:spPr>
      <dgm:t>
        <a:bodyPr/>
        <a:lstStyle/>
        <a:p>
          <a:r>
            <a:rPr lang="es-PE" sz="1800" dirty="0"/>
            <a:t>Los descargos se presentan dentro del plazo de 5 días hábiles. Se puede solicitar prórroga del plazo</a:t>
          </a:r>
        </a:p>
      </dgm:t>
    </dgm:pt>
    <dgm:pt modelId="{84B902C1-9791-4310-BD97-16FE0F6A8BDD}" type="parTrans" cxnId="{934D3164-2BFC-4001-AA9E-D43B365338B7}">
      <dgm:prSet/>
      <dgm:spPr/>
      <dgm:t>
        <a:bodyPr/>
        <a:lstStyle/>
        <a:p>
          <a:endParaRPr lang="es-PE"/>
        </a:p>
      </dgm:t>
    </dgm:pt>
    <dgm:pt modelId="{7B255D34-966F-4D00-83E1-E3BB02B0FD7A}" type="sibTrans" cxnId="{934D3164-2BFC-4001-AA9E-D43B365338B7}">
      <dgm:prSet/>
      <dgm:spPr>
        <a:solidFill>
          <a:srgbClr val="FF0000"/>
        </a:solidFill>
      </dgm:spPr>
      <dgm:t>
        <a:bodyPr/>
        <a:lstStyle/>
        <a:p>
          <a:endParaRPr lang="es-PE"/>
        </a:p>
      </dgm:t>
    </dgm:pt>
    <dgm:pt modelId="{2514E727-C28A-4F13-8CEE-7A1AA2E51622}">
      <dgm:prSet custT="1"/>
      <dgm:spPr>
        <a:solidFill>
          <a:schemeClr val="accent6"/>
        </a:solidFill>
      </dgm:spPr>
      <dgm:t>
        <a:bodyPr/>
        <a:lstStyle/>
        <a:p>
          <a:r>
            <a:rPr lang="es-PE" sz="1800"/>
            <a:t>El OI llevará a cabo el análisis e indagaciones respectivos</a:t>
          </a:r>
          <a:endParaRPr lang="es-PE" sz="1800" dirty="0"/>
        </a:p>
      </dgm:t>
    </dgm:pt>
    <dgm:pt modelId="{093EDBFA-D324-463A-B51C-46284AC1C15C}" type="parTrans" cxnId="{7BB2FFE9-7E19-4273-ABAE-43D3377B6BB9}">
      <dgm:prSet/>
      <dgm:spPr/>
      <dgm:t>
        <a:bodyPr/>
        <a:lstStyle/>
        <a:p>
          <a:endParaRPr lang="es-PE"/>
        </a:p>
      </dgm:t>
    </dgm:pt>
    <dgm:pt modelId="{58368D5A-D455-4505-9B86-2727DAE32BDA}" type="sibTrans" cxnId="{7BB2FFE9-7E19-4273-ABAE-43D3377B6BB9}">
      <dgm:prSet/>
      <dgm:spPr>
        <a:solidFill>
          <a:srgbClr val="FF0000"/>
        </a:solidFill>
      </dgm:spPr>
      <dgm:t>
        <a:bodyPr/>
        <a:lstStyle/>
        <a:p>
          <a:endParaRPr lang="es-PE"/>
        </a:p>
      </dgm:t>
    </dgm:pt>
    <dgm:pt modelId="{6B824CBE-91AA-49A0-A8C2-7CF40B3AE9B7}">
      <dgm:prSet custT="1"/>
      <dgm:spPr>
        <a:solidFill>
          <a:schemeClr val="accent6"/>
        </a:solidFill>
      </dgm:spPr>
      <dgm:t>
        <a:bodyPr/>
        <a:lstStyle/>
        <a:p>
          <a:r>
            <a:rPr lang="es-PE" sz="1800"/>
            <a:t>El OI remite su informe al órgano sancionador</a:t>
          </a:r>
          <a:endParaRPr lang="es-PE" sz="1800" dirty="0"/>
        </a:p>
      </dgm:t>
    </dgm:pt>
    <dgm:pt modelId="{87F70AE7-9C19-4234-A6BA-762941131F00}" type="parTrans" cxnId="{E1FB4007-8E2C-4B8E-8E30-B25E948E31E8}">
      <dgm:prSet/>
      <dgm:spPr/>
      <dgm:t>
        <a:bodyPr/>
        <a:lstStyle/>
        <a:p>
          <a:endParaRPr lang="es-PE"/>
        </a:p>
      </dgm:t>
    </dgm:pt>
    <dgm:pt modelId="{5EE1ACFC-752F-4132-9B2A-0F9AF8E1357D}" type="sibTrans" cxnId="{E1FB4007-8E2C-4B8E-8E30-B25E948E31E8}">
      <dgm:prSet/>
      <dgm:spPr/>
      <dgm:t>
        <a:bodyPr/>
        <a:lstStyle/>
        <a:p>
          <a:endParaRPr lang="es-PE"/>
        </a:p>
      </dgm:t>
    </dgm:pt>
    <dgm:pt modelId="{787E1F8F-8CE0-4594-A824-730B775FC4D3}">
      <dgm:prSet custT="1"/>
      <dgm:spPr>
        <a:solidFill>
          <a:schemeClr val="accent6"/>
        </a:solidFill>
      </dgm:spPr>
      <dgm:t>
        <a:bodyPr/>
        <a:lstStyle/>
        <a:p>
          <a:r>
            <a:rPr lang="es-PE" sz="1800"/>
            <a:t>Se emite el Informe del órgano instructor</a:t>
          </a:r>
          <a:endParaRPr lang="es-PE" sz="1800" dirty="0"/>
        </a:p>
      </dgm:t>
    </dgm:pt>
    <dgm:pt modelId="{1B7AB363-3422-478A-897C-DD5EAA37536E}" type="parTrans" cxnId="{6D143884-029A-4E03-9B2D-592B26FCDC1C}">
      <dgm:prSet/>
      <dgm:spPr/>
      <dgm:t>
        <a:bodyPr/>
        <a:lstStyle/>
        <a:p>
          <a:endParaRPr lang="es-PE"/>
        </a:p>
      </dgm:t>
    </dgm:pt>
    <dgm:pt modelId="{84697E0F-B042-4890-9B52-51E99A6C0C87}" type="sibTrans" cxnId="{6D143884-029A-4E03-9B2D-592B26FCDC1C}">
      <dgm:prSet/>
      <dgm:spPr>
        <a:solidFill>
          <a:srgbClr val="FF0000"/>
        </a:solidFill>
      </dgm:spPr>
      <dgm:t>
        <a:bodyPr/>
        <a:lstStyle/>
        <a:p>
          <a:endParaRPr lang="es-PE" dirty="0"/>
        </a:p>
      </dgm:t>
    </dgm:pt>
    <dgm:pt modelId="{33B967A1-B9B2-4708-B972-345CA3090020}">
      <dgm:prSet phldrT="[Texto]" custT="1"/>
      <dgm:spPr>
        <a:solidFill>
          <a:schemeClr val="accent6"/>
        </a:solidFill>
      </dgm:spPr>
      <dgm:t>
        <a:bodyPr/>
        <a:lstStyle/>
        <a:p>
          <a:r>
            <a:rPr lang="es-PE" sz="1800"/>
            <a:t>Se notifica el acto de inicio del PAD</a:t>
          </a:r>
          <a:endParaRPr lang="es-PE" sz="1800" dirty="0"/>
        </a:p>
      </dgm:t>
    </dgm:pt>
    <dgm:pt modelId="{39ADA0A3-FED3-49CC-8095-02644062E968}" type="sibTrans" cxnId="{99D484DF-937B-4ED7-B29B-7EBF810704FF}">
      <dgm:prSet/>
      <dgm:spPr>
        <a:solidFill>
          <a:srgbClr val="FF0000"/>
        </a:solidFill>
      </dgm:spPr>
      <dgm:t>
        <a:bodyPr/>
        <a:lstStyle/>
        <a:p>
          <a:endParaRPr lang="es-PE"/>
        </a:p>
      </dgm:t>
    </dgm:pt>
    <dgm:pt modelId="{ABE2A339-3A49-4C72-8995-1BFE019356E8}" type="parTrans" cxnId="{99D484DF-937B-4ED7-B29B-7EBF810704FF}">
      <dgm:prSet/>
      <dgm:spPr/>
      <dgm:t>
        <a:bodyPr/>
        <a:lstStyle/>
        <a:p>
          <a:endParaRPr lang="es-PE"/>
        </a:p>
      </dgm:t>
    </dgm:pt>
    <dgm:pt modelId="{699EDAEC-1B6A-49E2-8A5C-D8F8A7C2EB64}" type="pres">
      <dgm:prSet presAssocID="{16F38265-5EFD-463D-BF16-E3E03DBB8FFE}" presName="diagram" presStyleCnt="0">
        <dgm:presLayoutVars>
          <dgm:dir/>
          <dgm:resizeHandles val="exact"/>
        </dgm:presLayoutVars>
      </dgm:prSet>
      <dgm:spPr/>
    </dgm:pt>
    <dgm:pt modelId="{69F17401-D88A-4D9A-A8BF-110C8563F810}" type="pres">
      <dgm:prSet presAssocID="{AD3C4302-5EC7-44B6-868B-94E6B6CFF02E}" presName="node" presStyleLbl="node1" presStyleIdx="0" presStyleCnt="6" custScaleY="103010">
        <dgm:presLayoutVars>
          <dgm:bulletEnabled val="1"/>
        </dgm:presLayoutVars>
      </dgm:prSet>
      <dgm:spPr/>
    </dgm:pt>
    <dgm:pt modelId="{4C735D17-8C68-4993-A2DA-41EEB6E6B023}" type="pres">
      <dgm:prSet presAssocID="{3D750303-4DE2-49E2-853F-76D77320E023}" presName="sibTrans" presStyleLbl="sibTrans2D1" presStyleIdx="0" presStyleCnt="5"/>
      <dgm:spPr/>
    </dgm:pt>
    <dgm:pt modelId="{9B115ABB-72DB-4280-8FEB-1D5984CD47F2}" type="pres">
      <dgm:prSet presAssocID="{3D750303-4DE2-49E2-853F-76D77320E023}" presName="connectorText" presStyleLbl="sibTrans2D1" presStyleIdx="0" presStyleCnt="5"/>
      <dgm:spPr/>
    </dgm:pt>
    <dgm:pt modelId="{6BFD6F07-5FC0-47D2-82EC-C14F7DC9E128}" type="pres">
      <dgm:prSet presAssocID="{33B967A1-B9B2-4708-B972-345CA3090020}" presName="node" presStyleLbl="node1" presStyleIdx="1" presStyleCnt="6">
        <dgm:presLayoutVars>
          <dgm:bulletEnabled val="1"/>
        </dgm:presLayoutVars>
      </dgm:prSet>
      <dgm:spPr/>
    </dgm:pt>
    <dgm:pt modelId="{2E4CF093-7C6C-4D82-AC44-CD85F766B3AD}" type="pres">
      <dgm:prSet presAssocID="{39ADA0A3-FED3-49CC-8095-02644062E968}" presName="sibTrans" presStyleLbl="sibTrans2D1" presStyleIdx="1" presStyleCnt="5"/>
      <dgm:spPr/>
    </dgm:pt>
    <dgm:pt modelId="{25F204FB-2C2F-4D31-B0EF-CE7A64A1BE99}" type="pres">
      <dgm:prSet presAssocID="{39ADA0A3-FED3-49CC-8095-02644062E968}" presName="connectorText" presStyleLbl="sibTrans2D1" presStyleIdx="1" presStyleCnt="5"/>
      <dgm:spPr/>
    </dgm:pt>
    <dgm:pt modelId="{C88CD41C-BABC-4DF3-BCDE-EA235F9FFD8B}" type="pres">
      <dgm:prSet presAssocID="{A7F22F1D-18E9-48F0-A1C2-F220C45A4119}" presName="node" presStyleLbl="node1" presStyleIdx="2" presStyleCnt="6" custScaleY="137262">
        <dgm:presLayoutVars>
          <dgm:bulletEnabled val="1"/>
        </dgm:presLayoutVars>
      </dgm:prSet>
      <dgm:spPr/>
    </dgm:pt>
    <dgm:pt modelId="{06AF9421-7B57-45F4-8678-F865513D572C}" type="pres">
      <dgm:prSet presAssocID="{7B255D34-966F-4D00-83E1-E3BB02B0FD7A}" presName="sibTrans" presStyleLbl="sibTrans2D1" presStyleIdx="2" presStyleCnt="5"/>
      <dgm:spPr/>
    </dgm:pt>
    <dgm:pt modelId="{D62BED09-3502-4936-A3FE-21747F41E417}" type="pres">
      <dgm:prSet presAssocID="{7B255D34-966F-4D00-83E1-E3BB02B0FD7A}" presName="connectorText" presStyleLbl="sibTrans2D1" presStyleIdx="2" presStyleCnt="5"/>
      <dgm:spPr/>
    </dgm:pt>
    <dgm:pt modelId="{F10C5A1B-7C6A-4A3F-B14C-B2F213FCD1F1}" type="pres">
      <dgm:prSet presAssocID="{2514E727-C28A-4F13-8CEE-7A1AA2E51622}" presName="node" presStyleLbl="node1" presStyleIdx="3" presStyleCnt="6" custScaleY="103275">
        <dgm:presLayoutVars>
          <dgm:bulletEnabled val="1"/>
        </dgm:presLayoutVars>
      </dgm:prSet>
      <dgm:spPr/>
    </dgm:pt>
    <dgm:pt modelId="{FAAA9AB8-0045-413C-A0B4-70493EA2A494}" type="pres">
      <dgm:prSet presAssocID="{58368D5A-D455-4505-9B86-2727DAE32BDA}" presName="sibTrans" presStyleLbl="sibTrans2D1" presStyleIdx="3" presStyleCnt="5"/>
      <dgm:spPr/>
    </dgm:pt>
    <dgm:pt modelId="{ABF94F8C-99A4-46A9-9672-592280FACAD1}" type="pres">
      <dgm:prSet presAssocID="{58368D5A-D455-4505-9B86-2727DAE32BDA}" presName="connectorText" presStyleLbl="sibTrans2D1" presStyleIdx="3" presStyleCnt="5"/>
      <dgm:spPr/>
    </dgm:pt>
    <dgm:pt modelId="{480BD2A4-AE53-4D0F-AA50-FDC6CA05BC5B}" type="pres">
      <dgm:prSet presAssocID="{787E1F8F-8CE0-4594-A824-730B775FC4D3}" presName="node" presStyleLbl="node1" presStyleIdx="4" presStyleCnt="6">
        <dgm:presLayoutVars>
          <dgm:bulletEnabled val="1"/>
        </dgm:presLayoutVars>
      </dgm:prSet>
      <dgm:spPr/>
    </dgm:pt>
    <dgm:pt modelId="{E3868F01-8022-4C5F-9BE3-38EF9CE7DA20}" type="pres">
      <dgm:prSet presAssocID="{84697E0F-B042-4890-9B52-51E99A6C0C87}" presName="sibTrans" presStyleLbl="sibTrans2D1" presStyleIdx="4" presStyleCnt="5"/>
      <dgm:spPr/>
    </dgm:pt>
    <dgm:pt modelId="{45F49EC8-8FDE-4BC2-BD16-773AE2B8BC97}" type="pres">
      <dgm:prSet presAssocID="{84697E0F-B042-4890-9B52-51E99A6C0C87}" presName="connectorText" presStyleLbl="sibTrans2D1" presStyleIdx="4" presStyleCnt="5"/>
      <dgm:spPr/>
    </dgm:pt>
    <dgm:pt modelId="{56295A49-17D1-4862-B82A-8D38843FCE37}" type="pres">
      <dgm:prSet presAssocID="{6B824CBE-91AA-49A0-A8C2-7CF40B3AE9B7}" presName="node" presStyleLbl="node1" presStyleIdx="5" presStyleCnt="6">
        <dgm:presLayoutVars>
          <dgm:bulletEnabled val="1"/>
        </dgm:presLayoutVars>
      </dgm:prSet>
      <dgm:spPr/>
    </dgm:pt>
  </dgm:ptLst>
  <dgm:cxnLst>
    <dgm:cxn modelId="{7144D400-9C79-4B4C-B427-9E9B5DF508B1}" type="presOf" srcId="{3D750303-4DE2-49E2-853F-76D77320E023}" destId="{9B115ABB-72DB-4280-8FEB-1D5984CD47F2}" srcOrd="1" destOrd="0" presId="urn:microsoft.com/office/officeart/2005/8/layout/process5"/>
    <dgm:cxn modelId="{E1FB4007-8E2C-4B8E-8E30-B25E948E31E8}" srcId="{16F38265-5EFD-463D-BF16-E3E03DBB8FFE}" destId="{6B824CBE-91AA-49A0-A8C2-7CF40B3AE9B7}" srcOrd="5" destOrd="0" parTransId="{87F70AE7-9C19-4234-A6BA-762941131F00}" sibTransId="{5EE1ACFC-752F-4132-9B2A-0F9AF8E1357D}"/>
    <dgm:cxn modelId="{3034A20E-81E2-4FA1-AD27-827A097AD002}" type="presOf" srcId="{39ADA0A3-FED3-49CC-8095-02644062E968}" destId="{2E4CF093-7C6C-4D82-AC44-CD85F766B3AD}" srcOrd="0" destOrd="0" presId="urn:microsoft.com/office/officeart/2005/8/layout/process5"/>
    <dgm:cxn modelId="{00C26418-E51F-4FA9-A28F-175D8BCD1A6B}" type="presOf" srcId="{3D750303-4DE2-49E2-853F-76D77320E023}" destId="{4C735D17-8C68-4993-A2DA-41EEB6E6B023}" srcOrd="0" destOrd="0" presId="urn:microsoft.com/office/officeart/2005/8/layout/process5"/>
    <dgm:cxn modelId="{5E9EA021-5B4C-4332-938A-E1928ACBBBCB}" type="presOf" srcId="{39ADA0A3-FED3-49CC-8095-02644062E968}" destId="{25F204FB-2C2F-4D31-B0EF-CE7A64A1BE99}" srcOrd="1" destOrd="0" presId="urn:microsoft.com/office/officeart/2005/8/layout/process5"/>
    <dgm:cxn modelId="{6B935626-A157-4490-AD6A-4F75BA6CA740}" type="presOf" srcId="{84697E0F-B042-4890-9B52-51E99A6C0C87}" destId="{E3868F01-8022-4C5F-9BE3-38EF9CE7DA20}" srcOrd="0" destOrd="0" presId="urn:microsoft.com/office/officeart/2005/8/layout/process5"/>
    <dgm:cxn modelId="{AB11165E-E710-4033-84A2-7162DFDA7D9F}" type="presOf" srcId="{6B824CBE-91AA-49A0-A8C2-7CF40B3AE9B7}" destId="{56295A49-17D1-4862-B82A-8D38843FCE37}" srcOrd="0" destOrd="0" presId="urn:microsoft.com/office/officeart/2005/8/layout/process5"/>
    <dgm:cxn modelId="{8290DE5E-37C1-4D24-8027-0AE2A626541E}" type="presOf" srcId="{33B967A1-B9B2-4708-B972-345CA3090020}" destId="{6BFD6F07-5FC0-47D2-82EC-C14F7DC9E128}" srcOrd="0" destOrd="0" presId="urn:microsoft.com/office/officeart/2005/8/layout/process5"/>
    <dgm:cxn modelId="{934D3164-2BFC-4001-AA9E-D43B365338B7}" srcId="{16F38265-5EFD-463D-BF16-E3E03DBB8FFE}" destId="{A7F22F1D-18E9-48F0-A1C2-F220C45A4119}" srcOrd="2" destOrd="0" parTransId="{84B902C1-9791-4310-BD97-16FE0F6A8BDD}" sibTransId="{7B255D34-966F-4D00-83E1-E3BB02B0FD7A}"/>
    <dgm:cxn modelId="{42CBCF68-67AD-4EAF-9885-C1DAE0EC8752}" type="presOf" srcId="{58368D5A-D455-4505-9B86-2727DAE32BDA}" destId="{ABF94F8C-99A4-46A9-9672-592280FACAD1}" srcOrd="1" destOrd="0" presId="urn:microsoft.com/office/officeart/2005/8/layout/process5"/>
    <dgm:cxn modelId="{F88F4C4C-8720-4F06-8968-67480408339D}" type="presOf" srcId="{16F38265-5EFD-463D-BF16-E3E03DBB8FFE}" destId="{699EDAEC-1B6A-49E2-8A5C-D8F8A7C2EB64}" srcOrd="0" destOrd="0" presId="urn:microsoft.com/office/officeart/2005/8/layout/process5"/>
    <dgm:cxn modelId="{A4048C77-3B65-497C-9DDA-F44427DFB3E8}" type="presOf" srcId="{7B255D34-966F-4D00-83E1-E3BB02B0FD7A}" destId="{D62BED09-3502-4936-A3FE-21747F41E417}" srcOrd="1" destOrd="0" presId="urn:microsoft.com/office/officeart/2005/8/layout/process5"/>
    <dgm:cxn modelId="{6D143884-029A-4E03-9B2D-592B26FCDC1C}" srcId="{16F38265-5EFD-463D-BF16-E3E03DBB8FFE}" destId="{787E1F8F-8CE0-4594-A824-730B775FC4D3}" srcOrd="4" destOrd="0" parTransId="{1B7AB363-3422-478A-897C-DD5EAA37536E}" sibTransId="{84697E0F-B042-4890-9B52-51E99A6C0C87}"/>
    <dgm:cxn modelId="{485FBC85-E262-4167-9846-A8519C1B13A0}" srcId="{16F38265-5EFD-463D-BF16-E3E03DBB8FFE}" destId="{AD3C4302-5EC7-44B6-868B-94E6B6CFF02E}" srcOrd="0" destOrd="0" parTransId="{FA326AF0-E3E3-4191-8EE0-919319B3A0F9}" sibTransId="{3D750303-4DE2-49E2-853F-76D77320E023}"/>
    <dgm:cxn modelId="{EFD617BB-75B0-4101-B84C-7535D8B07844}" type="presOf" srcId="{7B255D34-966F-4D00-83E1-E3BB02B0FD7A}" destId="{06AF9421-7B57-45F4-8678-F865513D572C}" srcOrd="0" destOrd="0" presId="urn:microsoft.com/office/officeart/2005/8/layout/process5"/>
    <dgm:cxn modelId="{BC727AD3-6615-41B9-9DD4-42C6BE9CC1E3}" type="presOf" srcId="{787E1F8F-8CE0-4594-A824-730B775FC4D3}" destId="{480BD2A4-AE53-4D0F-AA50-FDC6CA05BC5B}" srcOrd="0" destOrd="0" presId="urn:microsoft.com/office/officeart/2005/8/layout/process5"/>
    <dgm:cxn modelId="{99D484DF-937B-4ED7-B29B-7EBF810704FF}" srcId="{16F38265-5EFD-463D-BF16-E3E03DBB8FFE}" destId="{33B967A1-B9B2-4708-B972-345CA3090020}" srcOrd="1" destOrd="0" parTransId="{ABE2A339-3A49-4C72-8995-1BFE019356E8}" sibTransId="{39ADA0A3-FED3-49CC-8095-02644062E968}"/>
    <dgm:cxn modelId="{FBFBB7E2-6C93-434C-ADAC-2FB631F0D4EB}" type="presOf" srcId="{AD3C4302-5EC7-44B6-868B-94E6B6CFF02E}" destId="{69F17401-D88A-4D9A-A8BF-110C8563F810}" srcOrd="0" destOrd="0" presId="urn:microsoft.com/office/officeart/2005/8/layout/process5"/>
    <dgm:cxn modelId="{BA29B4E4-2034-4B22-B6FD-590E96B6A50A}" type="presOf" srcId="{A7F22F1D-18E9-48F0-A1C2-F220C45A4119}" destId="{C88CD41C-BABC-4DF3-BCDE-EA235F9FFD8B}" srcOrd="0" destOrd="0" presId="urn:microsoft.com/office/officeart/2005/8/layout/process5"/>
    <dgm:cxn modelId="{B9F49BE7-E50A-4322-8483-2382CEF896F5}" type="presOf" srcId="{84697E0F-B042-4890-9B52-51E99A6C0C87}" destId="{45F49EC8-8FDE-4BC2-BD16-773AE2B8BC97}" srcOrd="1" destOrd="0" presId="urn:microsoft.com/office/officeart/2005/8/layout/process5"/>
    <dgm:cxn modelId="{7BB2FFE9-7E19-4273-ABAE-43D3377B6BB9}" srcId="{16F38265-5EFD-463D-BF16-E3E03DBB8FFE}" destId="{2514E727-C28A-4F13-8CEE-7A1AA2E51622}" srcOrd="3" destOrd="0" parTransId="{093EDBFA-D324-463A-B51C-46284AC1C15C}" sibTransId="{58368D5A-D455-4505-9B86-2727DAE32BDA}"/>
    <dgm:cxn modelId="{74F372EF-B662-4290-A18B-AF39D185DBF5}" type="presOf" srcId="{58368D5A-D455-4505-9B86-2727DAE32BDA}" destId="{FAAA9AB8-0045-413C-A0B4-70493EA2A494}" srcOrd="0" destOrd="0" presId="urn:microsoft.com/office/officeart/2005/8/layout/process5"/>
    <dgm:cxn modelId="{190CECFD-9147-496C-BE29-5A0753C01013}" type="presOf" srcId="{2514E727-C28A-4F13-8CEE-7A1AA2E51622}" destId="{F10C5A1B-7C6A-4A3F-B14C-B2F213FCD1F1}" srcOrd="0" destOrd="0" presId="urn:microsoft.com/office/officeart/2005/8/layout/process5"/>
    <dgm:cxn modelId="{31EFFD84-1C9E-4C38-B7D7-CB313558679C}" type="presParOf" srcId="{699EDAEC-1B6A-49E2-8A5C-D8F8A7C2EB64}" destId="{69F17401-D88A-4D9A-A8BF-110C8563F810}" srcOrd="0" destOrd="0" presId="urn:microsoft.com/office/officeart/2005/8/layout/process5"/>
    <dgm:cxn modelId="{23BA32C9-98F8-4705-8CD1-41218CFF4FC0}" type="presParOf" srcId="{699EDAEC-1B6A-49E2-8A5C-D8F8A7C2EB64}" destId="{4C735D17-8C68-4993-A2DA-41EEB6E6B023}" srcOrd="1" destOrd="0" presId="urn:microsoft.com/office/officeart/2005/8/layout/process5"/>
    <dgm:cxn modelId="{0CFA6C94-BEC9-42AE-8223-0EE1B92D9038}" type="presParOf" srcId="{4C735D17-8C68-4993-A2DA-41EEB6E6B023}" destId="{9B115ABB-72DB-4280-8FEB-1D5984CD47F2}" srcOrd="0" destOrd="0" presId="urn:microsoft.com/office/officeart/2005/8/layout/process5"/>
    <dgm:cxn modelId="{B5CEF67C-C2B3-4C0D-AA60-BD6A9B44EBFF}" type="presParOf" srcId="{699EDAEC-1B6A-49E2-8A5C-D8F8A7C2EB64}" destId="{6BFD6F07-5FC0-47D2-82EC-C14F7DC9E128}" srcOrd="2" destOrd="0" presId="urn:microsoft.com/office/officeart/2005/8/layout/process5"/>
    <dgm:cxn modelId="{A006E9F0-B83F-4DBA-AE98-58BC7E3F8561}" type="presParOf" srcId="{699EDAEC-1B6A-49E2-8A5C-D8F8A7C2EB64}" destId="{2E4CF093-7C6C-4D82-AC44-CD85F766B3AD}" srcOrd="3" destOrd="0" presId="urn:microsoft.com/office/officeart/2005/8/layout/process5"/>
    <dgm:cxn modelId="{8797B891-1F73-4FB4-9024-1E3BEAFFD58A}" type="presParOf" srcId="{2E4CF093-7C6C-4D82-AC44-CD85F766B3AD}" destId="{25F204FB-2C2F-4D31-B0EF-CE7A64A1BE99}" srcOrd="0" destOrd="0" presId="urn:microsoft.com/office/officeart/2005/8/layout/process5"/>
    <dgm:cxn modelId="{3CEB3CCF-B16B-4AD0-B809-CA17B4A6C4C9}" type="presParOf" srcId="{699EDAEC-1B6A-49E2-8A5C-D8F8A7C2EB64}" destId="{C88CD41C-BABC-4DF3-BCDE-EA235F9FFD8B}" srcOrd="4" destOrd="0" presId="urn:microsoft.com/office/officeart/2005/8/layout/process5"/>
    <dgm:cxn modelId="{6ECAC5CD-54F5-4464-B454-9A1BBE8B8053}" type="presParOf" srcId="{699EDAEC-1B6A-49E2-8A5C-D8F8A7C2EB64}" destId="{06AF9421-7B57-45F4-8678-F865513D572C}" srcOrd="5" destOrd="0" presId="urn:microsoft.com/office/officeart/2005/8/layout/process5"/>
    <dgm:cxn modelId="{BB3AF656-79CA-4C00-90BF-D18189B86584}" type="presParOf" srcId="{06AF9421-7B57-45F4-8678-F865513D572C}" destId="{D62BED09-3502-4936-A3FE-21747F41E417}" srcOrd="0" destOrd="0" presId="urn:microsoft.com/office/officeart/2005/8/layout/process5"/>
    <dgm:cxn modelId="{529D4B2B-785F-49E8-8532-7AB806ED58D2}" type="presParOf" srcId="{699EDAEC-1B6A-49E2-8A5C-D8F8A7C2EB64}" destId="{F10C5A1B-7C6A-4A3F-B14C-B2F213FCD1F1}" srcOrd="6" destOrd="0" presId="urn:microsoft.com/office/officeart/2005/8/layout/process5"/>
    <dgm:cxn modelId="{0ADF6129-E30B-4DED-A9EB-7D29B2788528}" type="presParOf" srcId="{699EDAEC-1B6A-49E2-8A5C-D8F8A7C2EB64}" destId="{FAAA9AB8-0045-413C-A0B4-70493EA2A494}" srcOrd="7" destOrd="0" presId="urn:microsoft.com/office/officeart/2005/8/layout/process5"/>
    <dgm:cxn modelId="{56BB74B5-8505-4328-B45F-5592E14503F0}" type="presParOf" srcId="{FAAA9AB8-0045-413C-A0B4-70493EA2A494}" destId="{ABF94F8C-99A4-46A9-9672-592280FACAD1}" srcOrd="0" destOrd="0" presId="urn:microsoft.com/office/officeart/2005/8/layout/process5"/>
    <dgm:cxn modelId="{03E7A4AC-623C-4F05-B909-A302F4C67A0C}" type="presParOf" srcId="{699EDAEC-1B6A-49E2-8A5C-D8F8A7C2EB64}" destId="{480BD2A4-AE53-4D0F-AA50-FDC6CA05BC5B}" srcOrd="8" destOrd="0" presId="urn:microsoft.com/office/officeart/2005/8/layout/process5"/>
    <dgm:cxn modelId="{F2825807-D0D5-4CF4-9CFE-453A0F864DBD}" type="presParOf" srcId="{699EDAEC-1B6A-49E2-8A5C-D8F8A7C2EB64}" destId="{E3868F01-8022-4C5F-9BE3-38EF9CE7DA20}" srcOrd="9" destOrd="0" presId="urn:microsoft.com/office/officeart/2005/8/layout/process5"/>
    <dgm:cxn modelId="{FE650ADC-5BF8-4EDA-BEA3-3452F54359A3}" type="presParOf" srcId="{E3868F01-8022-4C5F-9BE3-38EF9CE7DA20}" destId="{45F49EC8-8FDE-4BC2-BD16-773AE2B8BC97}" srcOrd="0" destOrd="0" presId="urn:microsoft.com/office/officeart/2005/8/layout/process5"/>
    <dgm:cxn modelId="{6ADEC5B6-34B5-443D-B53D-C7D6F77B6DB1}" type="presParOf" srcId="{699EDAEC-1B6A-49E2-8A5C-D8F8A7C2EB64}" destId="{56295A49-17D1-4862-B82A-8D38843FCE37}" srcOrd="10"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6F38265-5EFD-463D-BF16-E3E03DBB8FFE}"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s-PE"/>
        </a:p>
      </dgm:t>
    </dgm:pt>
    <dgm:pt modelId="{AD3C4302-5EC7-44B6-868B-94E6B6CFF02E}">
      <dgm:prSet phldrT="[Texto]" custT="1"/>
      <dgm:spPr>
        <a:solidFill>
          <a:schemeClr val="accent6"/>
        </a:solidFill>
      </dgm:spPr>
      <dgm:t>
        <a:bodyPr/>
        <a:lstStyle/>
        <a:p>
          <a:pPr algn="ctr"/>
          <a:r>
            <a:rPr lang="es-PE" sz="2000" dirty="0"/>
            <a:t>Inicia con la recepción del informe del órgano instructor</a:t>
          </a:r>
        </a:p>
      </dgm:t>
    </dgm:pt>
    <dgm:pt modelId="{FA326AF0-E3E3-4191-8EE0-919319B3A0F9}" type="parTrans" cxnId="{485FBC85-E262-4167-9846-A8519C1B13A0}">
      <dgm:prSet/>
      <dgm:spPr/>
      <dgm:t>
        <a:bodyPr/>
        <a:lstStyle/>
        <a:p>
          <a:endParaRPr lang="es-PE"/>
        </a:p>
      </dgm:t>
    </dgm:pt>
    <dgm:pt modelId="{3D750303-4DE2-49E2-853F-76D77320E023}" type="sibTrans" cxnId="{485FBC85-E262-4167-9846-A8519C1B13A0}">
      <dgm:prSet/>
      <dgm:spPr>
        <a:solidFill>
          <a:srgbClr val="FF0000"/>
        </a:solidFill>
      </dgm:spPr>
      <dgm:t>
        <a:bodyPr/>
        <a:lstStyle/>
        <a:p>
          <a:endParaRPr lang="es-PE"/>
        </a:p>
      </dgm:t>
    </dgm:pt>
    <dgm:pt modelId="{33B967A1-B9B2-4708-B972-345CA3090020}">
      <dgm:prSet phldrT="[Texto]" custT="1"/>
      <dgm:spPr>
        <a:solidFill>
          <a:schemeClr val="accent6"/>
        </a:solidFill>
      </dgm:spPr>
      <dgm:t>
        <a:bodyPr/>
        <a:lstStyle/>
        <a:p>
          <a:r>
            <a:rPr lang="es-PE" sz="2000" dirty="0"/>
            <a:t>El OS comunica tal hecho al presunto infractor a fin de que éste pueda presentar su informe oral</a:t>
          </a:r>
        </a:p>
      </dgm:t>
    </dgm:pt>
    <dgm:pt modelId="{ABE2A339-3A49-4C72-8995-1BFE019356E8}" type="parTrans" cxnId="{99D484DF-937B-4ED7-B29B-7EBF810704FF}">
      <dgm:prSet/>
      <dgm:spPr/>
      <dgm:t>
        <a:bodyPr/>
        <a:lstStyle/>
        <a:p>
          <a:endParaRPr lang="es-PE"/>
        </a:p>
      </dgm:t>
    </dgm:pt>
    <dgm:pt modelId="{39ADA0A3-FED3-49CC-8095-02644062E968}" type="sibTrans" cxnId="{99D484DF-937B-4ED7-B29B-7EBF810704FF}">
      <dgm:prSet/>
      <dgm:spPr>
        <a:solidFill>
          <a:srgbClr val="FF0000"/>
        </a:solidFill>
      </dgm:spPr>
      <dgm:t>
        <a:bodyPr/>
        <a:lstStyle/>
        <a:p>
          <a:endParaRPr lang="es-PE"/>
        </a:p>
      </dgm:t>
    </dgm:pt>
    <dgm:pt modelId="{A7F22F1D-18E9-48F0-A1C2-F220C45A4119}">
      <dgm:prSet phldrT="[Texto]"/>
      <dgm:spPr>
        <a:solidFill>
          <a:schemeClr val="accent6"/>
        </a:solidFill>
      </dgm:spPr>
      <dgm:t>
        <a:bodyPr/>
        <a:lstStyle/>
        <a:p>
          <a:r>
            <a:rPr lang="es-PE" dirty="0"/>
            <a:t>El OS puede apartarse de la recomendación de sanción del órgano instructor</a:t>
          </a:r>
        </a:p>
      </dgm:t>
    </dgm:pt>
    <dgm:pt modelId="{84B902C1-9791-4310-BD97-16FE0F6A8BDD}" type="parTrans" cxnId="{934D3164-2BFC-4001-AA9E-D43B365338B7}">
      <dgm:prSet/>
      <dgm:spPr/>
      <dgm:t>
        <a:bodyPr/>
        <a:lstStyle/>
        <a:p>
          <a:endParaRPr lang="es-PE"/>
        </a:p>
      </dgm:t>
    </dgm:pt>
    <dgm:pt modelId="{7B255D34-966F-4D00-83E1-E3BB02B0FD7A}" type="sibTrans" cxnId="{934D3164-2BFC-4001-AA9E-D43B365338B7}">
      <dgm:prSet/>
      <dgm:spPr>
        <a:solidFill>
          <a:srgbClr val="FF0000"/>
        </a:solidFill>
      </dgm:spPr>
      <dgm:t>
        <a:bodyPr/>
        <a:lstStyle/>
        <a:p>
          <a:endParaRPr lang="es-PE"/>
        </a:p>
      </dgm:t>
    </dgm:pt>
    <dgm:pt modelId="{2514E727-C28A-4F13-8CEE-7A1AA2E51622}">
      <dgm:prSet/>
      <dgm:spPr>
        <a:solidFill>
          <a:schemeClr val="accent6"/>
        </a:solidFill>
      </dgm:spPr>
      <dgm:t>
        <a:bodyPr/>
        <a:lstStyle/>
        <a:p>
          <a:r>
            <a:rPr lang="es-PE" dirty="0"/>
            <a:t>El OS notifica la resolución que pone fin al procedimiento</a:t>
          </a:r>
        </a:p>
      </dgm:t>
    </dgm:pt>
    <dgm:pt modelId="{093EDBFA-D324-463A-B51C-46284AC1C15C}" type="parTrans" cxnId="{7BB2FFE9-7E19-4273-ABAE-43D3377B6BB9}">
      <dgm:prSet/>
      <dgm:spPr/>
      <dgm:t>
        <a:bodyPr/>
        <a:lstStyle/>
        <a:p>
          <a:endParaRPr lang="es-PE"/>
        </a:p>
      </dgm:t>
    </dgm:pt>
    <dgm:pt modelId="{58368D5A-D455-4505-9B86-2727DAE32BDA}" type="sibTrans" cxnId="{7BB2FFE9-7E19-4273-ABAE-43D3377B6BB9}">
      <dgm:prSet/>
      <dgm:spPr/>
      <dgm:t>
        <a:bodyPr/>
        <a:lstStyle/>
        <a:p>
          <a:endParaRPr lang="es-PE"/>
        </a:p>
      </dgm:t>
    </dgm:pt>
    <dgm:pt modelId="{699EDAEC-1B6A-49E2-8A5C-D8F8A7C2EB64}" type="pres">
      <dgm:prSet presAssocID="{16F38265-5EFD-463D-BF16-E3E03DBB8FFE}" presName="diagram" presStyleCnt="0">
        <dgm:presLayoutVars>
          <dgm:dir/>
          <dgm:resizeHandles val="exact"/>
        </dgm:presLayoutVars>
      </dgm:prSet>
      <dgm:spPr/>
    </dgm:pt>
    <dgm:pt modelId="{69F17401-D88A-4D9A-A8BF-110C8563F810}" type="pres">
      <dgm:prSet presAssocID="{AD3C4302-5EC7-44B6-868B-94E6B6CFF02E}" presName="node" presStyleLbl="node1" presStyleIdx="0" presStyleCnt="4" custScaleY="103010">
        <dgm:presLayoutVars>
          <dgm:bulletEnabled val="1"/>
        </dgm:presLayoutVars>
      </dgm:prSet>
      <dgm:spPr/>
    </dgm:pt>
    <dgm:pt modelId="{4C735D17-8C68-4993-A2DA-41EEB6E6B023}" type="pres">
      <dgm:prSet presAssocID="{3D750303-4DE2-49E2-853F-76D77320E023}" presName="sibTrans" presStyleLbl="sibTrans2D1" presStyleIdx="0" presStyleCnt="3"/>
      <dgm:spPr/>
    </dgm:pt>
    <dgm:pt modelId="{9B115ABB-72DB-4280-8FEB-1D5984CD47F2}" type="pres">
      <dgm:prSet presAssocID="{3D750303-4DE2-49E2-853F-76D77320E023}" presName="connectorText" presStyleLbl="sibTrans2D1" presStyleIdx="0" presStyleCnt="3"/>
      <dgm:spPr/>
    </dgm:pt>
    <dgm:pt modelId="{6BFD6F07-5FC0-47D2-82EC-C14F7DC9E128}" type="pres">
      <dgm:prSet presAssocID="{33B967A1-B9B2-4708-B972-345CA3090020}" presName="node" presStyleLbl="node1" presStyleIdx="1" presStyleCnt="4">
        <dgm:presLayoutVars>
          <dgm:bulletEnabled val="1"/>
        </dgm:presLayoutVars>
      </dgm:prSet>
      <dgm:spPr/>
    </dgm:pt>
    <dgm:pt modelId="{2E4CF093-7C6C-4D82-AC44-CD85F766B3AD}" type="pres">
      <dgm:prSet presAssocID="{39ADA0A3-FED3-49CC-8095-02644062E968}" presName="sibTrans" presStyleLbl="sibTrans2D1" presStyleIdx="1" presStyleCnt="3"/>
      <dgm:spPr/>
    </dgm:pt>
    <dgm:pt modelId="{25F204FB-2C2F-4D31-B0EF-CE7A64A1BE99}" type="pres">
      <dgm:prSet presAssocID="{39ADA0A3-FED3-49CC-8095-02644062E968}" presName="connectorText" presStyleLbl="sibTrans2D1" presStyleIdx="1" presStyleCnt="3"/>
      <dgm:spPr/>
    </dgm:pt>
    <dgm:pt modelId="{C88CD41C-BABC-4DF3-BCDE-EA235F9FFD8B}" type="pres">
      <dgm:prSet presAssocID="{A7F22F1D-18E9-48F0-A1C2-F220C45A4119}" presName="node" presStyleLbl="node1" presStyleIdx="2" presStyleCnt="4" custLinFactNeighborX="335" custLinFactNeighborY="855">
        <dgm:presLayoutVars>
          <dgm:bulletEnabled val="1"/>
        </dgm:presLayoutVars>
      </dgm:prSet>
      <dgm:spPr/>
    </dgm:pt>
    <dgm:pt modelId="{06AF9421-7B57-45F4-8678-F865513D572C}" type="pres">
      <dgm:prSet presAssocID="{7B255D34-966F-4D00-83E1-E3BB02B0FD7A}" presName="sibTrans" presStyleLbl="sibTrans2D1" presStyleIdx="2" presStyleCnt="3"/>
      <dgm:spPr/>
    </dgm:pt>
    <dgm:pt modelId="{D62BED09-3502-4936-A3FE-21747F41E417}" type="pres">
      <dgm:prSet presAssocID="{7B255D34-966F-4D00-83E1-E3BB02B0FD7A}" presName="connectorText" presStyleLbl="sibTrans2D1" presStyleIdx="2" presStyleCnt="3"/>
      <dgm:spPr/>
    </dgm:pt>
    <dgm:pt modelId="{F10C5A1B-7C6A-4A3F-B14C-B2F213FCD1F1}" type="pres">
      <dgm:prSet presAssocID="{2514E727-C28A-4F13-8CEE-7A1AA2E51622}" presName="node" presStyleLbl="node1" presStyleIdx="3" presStyleCnt="4">
        <dgm:presLayoutVars>
          <dgm:bulletEnabled val="1"/>
        </dgm:presLayoutVars>
      </dgm:prSet>
      <dgm:spPr/>
    </dgm:pt>
  </dgm:ptLst>
  <dgm:cxnLst>
    <dgm:cxn modelId="{A6F2F21F-8A8A-4094-892D-40E5C2C40953}" type="presOf" srcId="{3D750303-4DE2-49E2-853F-76D77320E023}" destId="{9B115ABB-72DB-4280-8FEB-1D5984CD47F2}" srcOrd="1" destOrd="0" presId="urn:microsoft.com/office/officeart/2005/8/layout/process5"/>
    <dgm:cxn modelId="{43ED1C2B-B29D-455A-9045-0A8F75C6B3E7}" type="presOf" srcId="{7B255D34-966F-4D00-83E1-E3BB02B0FD7A}" destId="{06AF9421-7B57-45F4-8678-F865513D572C}" srcOrd="0" destOrd="0" presId="urn:microsoft.com/office/officeart/2005/8/layout/process5"/>
    <dgm:cxn modelId="{934D3164-2BFC-4001-AA9E-D43B365338B7}" srcId="{16F38265-5EFD-463D-BF16-E3E03DBB8FFE}" destId="{A7F22F1D-18E9-48F0-A1C2-F220C45A4119}" srcOrd="2" destOrd="0" parTransId="{84B902C1-9791-4310-BD97-16FE0F6A8BDD}" sibTransId="{7B255D34-966F-4D00-83E1-E3BB02B0FD7A}"/>
    <dgm:cxn modelId="{7CADC364-2072-41A3-BB38-ABB05F7583AB}" type="presOf" srcId="{3D750303-4DE2-49E2-853F-76D77320E023}" destId="{4C735D17-8C68-4993-A2DA-41EEB6E6B023}" srcOrd="0" destOrd="0" presId="urn:microsoft.com/office/officeart/2005/8/layout/process5"/>
    <dgm:cxn modelId="{E57F306B-649D-4CF4-8ED3-FEB3537DAD34}" type="presOf" srcId="{7B255D34-966F-4D00-83E1-E3BB02B0FD7A}" destId="{D62BED09-3502-4936-A3FE-21747F41E417}" srcOrd="1" destOrd="0" presId="urn:microsoft.com/office/officeart/2005/8/layout/process5"/>
    <dgm:cxn modelId="{0487F555-E201-4DAF-8C39-3ED972773E51}" type="presOf" srcId="{16F38265-5EFD-463D-BF16-E3E03DBB8FFE}" destId="{699EDAEC-1B6A-49E2-8A5C-D8F8A7C2EB64}" srcOrd="0" destOrd="0" presId="urn:microsoft.com/office/officeart/2005/8/layout/process5"/>
    <dgm:cxn modelId="{485FBC85-E262-4167-9846-A8519C1B13A0}" srcId="{16F38265-5EFD-463D-BF16-E3E03DBB8FFE}" destId="{AD3C4302-5EC7-44B6-868B-94E6B6CFF02E}" srcOrd="0" destOrd="0" parTransId="{FA326AF0-E3E3-4191-8EE0-919319B3A0F9}" sibTransId="{3D750303-4DE2-49E2-853F-76D77320E023}"/>
    <dgm:cxn modelId="{8F9ED490-F1A7-4E69-800B-DFC2E5897A66}" type="presOf" srcId="{39ADA0A3-FED3-49CC-8095-02644062E968}" destId="{2E4CF093-7C6C-4D82-AC44-CD85F766B3AD}" srcOrd="0" destOrd="0" presId="urn:microsoft.com/office/officeart/2005/8/layout/process5"/>
    <dgm:cxn modelId="{D84C0996-565F-4A85-BED5-11A2A1C6E8E1}" type="presOf" srcId="{AD3C4302-5EC7-44B6-868B-94E6B6CFF02E}" destId="{69F17401-D88A-4D9A-A8BF-110C8563F810}" srcOrd="0" destOrd="0" presId="urn:microsoft.com/office/officeart/2005/8/layout/process5"/>
    <dgm:cxn modelId="{797CAB9F-DB86-4FA8-B53A-C2A739057106}" type="presOf" srcId="{A7F22F1D-18E9-48F0-A1C2-F220C45A4119}" destId="{C88CD41C-BABC-4DF3-BCDE-EA235F9FFD8B}" srcOrd="0" destOrd="0" presId="urn:microsoft.com/office/officeart/2005/8/layout/process5"/>
    <dgm:cxn modelId="{C564F1AE-3EE4-402B-A536-816B93BADE33}" type="presOf" srcId="{33B967A1-B9B2-4708-B972-345CA3090020}" destId="{6BFD6F07-5FC0-47D2-82EC-C14F7DC9E128}" srcOrd="0" destOrd="0" presId="urn:microsoft.com/office/officeart/2005/8/layout/process5"/>
    <dgm:cxn modelId="{B9C2E3CC-ED1A-44A0-BF03-1ED3827461D2}" type="presOf" srcId="{39ADA0A3-FED3-49CC-8095-02644062E968}" destId="{25F204FB-2C2F-4D31-B0EF-CE7A64A1BE99}" srcOrd="1" destOrd="0" presId="urn:microsoft.com/office/officeart/2005/8/layout/process5"/>
    <dgm:cxn modelId="{C0E0D7CF-DA93-4863-A9EE-EBAC4C4128D8}" type="presOf" srcId="{2514E727-C28A-4F13-8CEE-7A1AA2E51622}" destId="{F10C5A1B-7C6A-4A3F-B14C-B2F213FCD1F1}" srcOrd="0" destOrd="0" presId="urn:microsoft.com/office/officeart/2005/8/layout/process5"/>
    <dgm:cxn modelId="{99D484DF-937B-4ED7-B29B-7EBF810704FF}" srcId="{16F38265-5EFD-463D-BF16-E3E03DBB8FFE}" destId="{33B967A1-B9B2-4708-B972-345CA3090020}" srcOrd="1" destOrd="0" parTransId="{ABE2A339-3A49-4C72-8995-1BFE019356E8}" sibTransId="{39ADA0A3-FED3-49CC-8095-02644062E968}"/>
    <dgm:cxn modelId="{7BB2FFE9-7E19-4273-ABAE-43D3377B6BB9}" srcId="{16F38265-5EFD-463D-BF16-E3E03DBB8FFE}" destId="{2514E727-C28A-4F13-8CEE-7A1AA2E51622}" srcOrd="3" destOrd="0" parTransId="{093EDBFA-D324-463A-B51C-46284AC1C15C}" sibTransId="{58368D5A-D455-4505-9B86-2727DAE32BDA}"/>
    <dgm:cxn modelId="{49EF1F73-0D2F-4C52-85CF-0C645723BE69}" type="presParOf" srcId="{699EDAEC-1B6A-49E2-8A5C-D8F8A7C2EB64}" destId="{69F17401-D88A-4D9A-A8BF-110C8563F810}" srcOrd="0" destOrd="0" presId="urn:microsoft.com/office/officeart/2005/8/layout/process5"/>
    <dgm:cxn modelId="{1A90FBED-BFEC-40A5-B296-E4778AD7C6BF}" type="presParOf" srcId="{699EDAEC-1B6A-49E2-8A5C-D8F8A7C2EB64}" destId="{4C735D17-8C68-4993-A2DA-41EEB6E6B023}" srcOrd="1" destOrd="0" presId="urn:microsoft.com/office/officeart/2005/8/layout/process5"/>
    <dgm:cxn modelId="{EBE40F54-BED1-4CB9-9F1B-1604C5E279B3}" type="presParOf" srcId="{4C735D17-8C68-4993-A2DA-41EEB6E6B023}" destId="{9B115ABB-72DB-4280-8FEB-1D5984CD47F2}" srcOrd="0" destOrd="0" presId="urn:microsoft.com/office/officeart/2005/8/layout/process5"/>
    <dgm:cxn modelId="{7A0B6970-D892-4DBD-B686-293350ADEC76}" type="presParOf" srcId="{699EDAEC-1B6A-49E2-8A5C-D8F8A7C2EB64}" destId="{6BFD6F07-5FC0-47D2-82EC-C14F7DC9E128}" srcOrd="2" destOrd="0" presId="urn:microsoft.com/office/officeart/2005/8/layout/process5"/>
    <dgm:cxn modelId="{945C5202-9E80-4D4F-B9D2-765CCCAD6954}" type="presParOf" srcId="{699EDAEC-1B6A-49E2-8A5C-D8F8A7C2EB64}" destId="{2E4CF093-7C6C-4D82-AC44-CD85F766B3AD}" srcOrd="3" destOrd="0" presId="urn:microsoft.com/office/officeart/2005/8/layout/process5"/>
    <dgm:cxn modelId="{F29671F2-FFE6-4ADB-8D8F-B1AF70FE3901}" type="presParOf" srcId="{2E4CF093-7C6C-4D82-AC44-CD85F766B3AD}" destId="{25F204FB-2C2F-4D31-B0EF-CE7A64A1BE99}" srcOrd="0" destOrd="0" presId="urn:microsoft.com/office/officeart/2005/8/layout/process5"/>
    <dgm:cxn modelId="{9B2225B6-17E6-4A5A-9C7C-E33D832EE6D0}" type="presParOf" srcId="{699EDAEC-1B6A-49E2-8A5C-D8F8A7C2EB64}" destId="{C88CD41C-BABC-4DF3-BCDE-EA235F9FFD8B}" srcOrd="4" destOrd="0" presId="urn:microsoft.com/office/officeart/2005/8/layout/process5"/>
    <dgm:cxn modelId="{568CCC2E-104A-4C45-A4E9-DDF8AB28DF82}" type="presParOf" srcId="{699EDAEC-1B6A-49E2-8A5C-D8F8A7C2EB64}" destId="{06AF9421-7B57-45F4-8678-F865513D572C}" srcOrd="5" destOrd="0" presId="urn:microsoft.com/office/officeart/2005/8/layout/process5"/>
    <dgm:cxn modelId="{80621613-649B-4188-833E-CEE1735E4963}" type="presParOf" srcId="{06AF9421-7B57-45F4-8678-F865513D572C}" destId="{D62BED09-3502-4936-A3FE-21747F41E417}" srcOrd="0" destOrd="0" presId="urn:microsoft.com/office/officeart/2005/8/layout/process5"/>
    <dgm:cxn modelId="{37C6B30D-AE9F-4316-921B-321935E95203}" type="presParOf" srcId="{699EDAEC-1B6A-49E2-8A5C-D8F8A7C2EB64}" destId="{F10C5A1B-7C6A-4A3F-B14C-B2F213FCD1F1}" srcOrd="6"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6F38265-5EFD-463D-BF16-E3E03DBB8FFE}"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s-PE"/>
        </a:p>
      </dgm:t>
    </dgm:pt>
    <dgm:pt modelId="{AD3C4302-5EC7-44B6-868B-94E6B6CFF02E}">
      <dgm:prSet phldrT="[Texto]" custT="1"/>
      <dgm:spPr>
        <a:solidFill>
          <a:schemeClr val="accent6"/>
        </a:solidFill>
      </dgm:spPr>
      <dgm:t>
        <a:bodyPr/>
        <a:lstStyle/>
        <a:p>
          <a:pPr algn="ctr"/>
          <a:r>
            <a:rPr lang="es-PE" sz="1600" b="1" dirty="0"/>
            <a:t>¿La condición actual del servidor es impedimento para iniciar el procedimiento administrativo disciplinario?</a:t>
          </a:r>
        </a:p>
      </dgm:t>
    </dgm:pt>
    <dgm:pt modelId="{FA326AF0-E3E3-4191-8EE0-919319B3A0F9}" type="parTrans" cxnId="{485FBC85-E262-4167-9846-A8519C1B13A0}">
      <dgm:prSet/>
      <dgm:spPr/>
      <dgm:t>
        <a:bodyPr/>
        <a:lstStyle/>
        <a:p>
          <a:endParaRPr lang="es-PE"/>
        </a:p>
      </dgm:t>
    </dgm:pt>
    <dgm:pt modelId="{3D750303-4DE2-49E2-853F-76D77320E023}" type="sibTrans" cxnId="{485FBC85-E262-4167-9846-A8519C1B13A0}">
      <dgm:prSet/>
      <dgm:spPr>
        <a:solidFill>
          <a:srgbClr val="FF0000"/>
        </a:solidFill>
      </dgm:spPr>
      <dgm:t>
        <a:bodyPr/>
        <a:lstStyle/>
        <a:p>
          <a:endParaRPr lang="es-PE"/>
        </a:p>
      </dgm:t>
    </dgm:pt>
    <dgm:pt modelId="{33B967A1-B9B2-4708-B972-345CA3090020}">
      <dgm:prSet phldrT="[Texto]" custT="1"/>
      <dgm:spPr>
        <a:solidFill>
          <a:schemeClr val="accent6"/>
        </a:solidFill>
      </dgm:spPr>
      <dgm:t>
        <a:bodyPr/>
        <a:lstStyle/>
        <a:p>
          <a:pPr algn="ctr"/>
          <a:r>
            <a:rPr lang="es-PE" sz="1600" b="1" dirty="0"/>
            <a:t>¿El Informe del Órgano Instructor debe ser elevado a la Secretaría Técnica?</a:t>
          </a:r>
        </a:p>
      </dgm:t>
    </dgm:pt>
    <dgm:pt modelId="{ABE2A339-3A49-4C72-8995-1BFE019356E8}" type="parTrans" cxnId="{99D484DF-937B-4ED7-B29B-7EBF810704FF}">
      <dgm:prSet/>
      <dgm:spPr/>
      <dgm:t>
        <a:bodyPr/>
        <a:lstStyle/>
        <a:p>
          <a:endParaRPr lang="es-PE"/>
        </a:p>
      </dgm:t>
    </dgm:pt>
    <dgm:pt modelId="{39ADA0A3-FED3-49CC-8095-02644062E968}" type="sibTrans" cxnId="{99D484DF-937B-4ED7-B29B-7EBF810704FF}">
      <dgm:prSet/>
      <dgm:spPr>
        <a:solidFill>
          <a:srgbClr val="FF0000"/>
        </a:solidFill>
      </dgm:spPr>
      <dgm:t>
        <a:bodyPr/>
        <a:lstStyle/>
        <a:p>
          <a:endParaRPr lang="es-PE"/>
        </a:p>
      </dgm:t>
    </dgm:pt>
    <dgm:pt modelId="{A7F22F1D-18E9-48F0-A1C2-F220C45A4119}">
      <dgm:prSet phldrT="[Texto]" custT="1"/>
      <dgm:spPr>
        <a:solidFill>
          <a:schemeClr val="accent6"/>
        </a:solidFill>
      </dgm:spPr>
      <dgm:t>
        <a:bodyPr/>
        <a:lstStyle/>
        <a:p>
          <a:pPr algn="ctr"/>
          <a:r>
            <a:rPr lang="es-PE" sz="1600" b="1" dirty="0"/>
            <a:t>¿Cuál es el plazo para la notificación del acto de inicio en el procedimiento administrativo disciplinario?</a:t>
          </a:r>
        </a:p>
      </dgm:t>
    </dgm:pt>
    <dgm:pt modelId="{84B902C1-9791-4310-BD97-16FE0F6A8BDD}" type="parTrans" cxnId="{934D3164-2BFC-4001-AA9E-D43B365338B7}">
      <dgm:prSet/>
      <dgm:spPr/>
      <dgm:t>
        <a:bodyPr/>
        <a:lstStyle/>
        <a:p>
          <a:endParaRPr lang="es-PE"/>
        </a:p>
      </dgm:t>
    </dgm:pt>
    <dgm:pt modelId="{7B255D34-966F-4D00-83E1-E3BB02B0FD7A}" type="sibTrans" cxnId="{934D3164-2BFC-4001-AA9E-D43B365338B7}">
      <dgm:prSet/>
      <dgm:spPr>
        <a:solidFill>
          <a:srgbClr val="FF0000"/>
        </a:solidFill>
      </dgm:spPr>
      <dgm:t>
        <a:bodyPr/>
        <a:lstStyle/>
        <a:p>
          <a:endParaRPr lang="es-PE"/>
        </a:p>
      </dgm:t>
    </dgm:pt>
    <dgm:pt modelId="{9AEDAE5F-1D1C-4353-B14A-9075FC3E0A9C}">
      <dgm:prSet custT="1"/>
      <dgm:spPr>
        <a:solidFill>
          <a:schemeClr val="accent6"/>
        </a:solidFill>
      </dgm:spPr>
      <dgm:t>
        <a:bodyPr/>
        <a:lstStyle/>
        <a:p>
          <a:pPr algn="ctr"/>
          <a:r>
            <a:rPr lang="es-ES" sz="1400" b="1" i="0" u="none" dirty="0"/>
            <a:t>El Titular de la entidad ha recibido el informe del órgano instructor recomendando la sanción de destitución; sin embargo, él considera que como máximo podrían imponer una suspensión sin goce de remuneraciones por un día ¿debe regresar el expediente al Jefe de Recursos Humanos por ser la autoridad competente para imponer la suspensión?</a:t>
          </a:r>
          <a:endParaRPr lang="es-ES" sz="1400" dirty="0"/>
        </a:p>
      </dgm:t>
    </dgm:pt>
    <dgm:pt modelId="{5429860D-567F-4E44-A3DF-BCDAD09EC781}" type="parTrans" cxnId="{E879180F-B493-4D14-8779-65CFB249AC88}">
      <dgm:prSet/>
      <dgm:spPr/>
      <dgm:t>
        <a:bodyPr/>
        <a:lstStyle/>
        <a:p>
          <a:endParaRPr lang="es-ES"/>
        </a:p>
      </dgm:t>
    </dgm:pt>
    <dgm:pt modelId="{0AAC3E58-09B6-4B5F-BAC6-7C5E9EDF72F6}" type="sibTrans" cxnId="{E879180F-B493-4D14-8779-65CFB249AC88}">
      <dgm:prSet/>
      <dgm:spPr/>
      <dgm:t>
        <a:bodyPr/>
        <a:lstStyle/>
        <a:p>
          <a:endParaRPr lang="es-ES"/>
        </a:p>
      </dgm:t>
    </dgm:pt>
    <dgm:pt modelId="{8736DBCE-28F8-4F0F-914D-E850F141451A}" type="pres">
      <dgm:prSet presAssocID="{16F38265-5EFD-463D-BF16-E3E03DBB8FFE}" presName="outerComposite" presStyleCnt="0">
        <dgm:presLayoutVars>
          <dgm:chMax val="5"/>
          <dgm:dir/>
          <dgm:resizeHandles val="exact"/>
        </dgm:presLayoutVars>
      </dgm:prSet>
      <dgm:spPr/>
    </dgm:pt>
    <dgm:pt modelId="{E230656B-7C72-4E4B-B28A-DF3C11D341E6}" type="pres">
      <dgm:prSet presAssocID="{16F38265-5EFD-463D-BF16-E3E03DBB8FFE}" presName="dummyMaxCanvas" presStyleCnt="0">
        <dgm:presLayoutVars/>
      </dgm:prSet>
      <dgm:spPr/>
    </dgm:pt>
    <dgm:pt modelId="{4741A487-E120-4C69-9199-23800D8C5BC5}" type="pres">
      <dgm:prSet presAssocID="{16F38265-5EFD-463D-BF16-E3E03DBB8FFE}" presName="FourNodes_1" presStyleLbl="node1" presStyleIdx="0" presStyleCnt="4" custScaleX="118241" custLinFactNeighborX="14239" custLinFactNeighborY="1922">
        <dgm:presLayoutVars>
          <dgm:bulletEnabled val="1"/>
        </dgm:presLayoutVars>
      </dgm:prSet>
      <dgm:spPr/>
    </dgm:pt>
    <dgm:pt modelId="{6915C47D-CA93-4035-9114-3E09102CA2EF}" type="pres">
      <dgm:prSet presAssocID="{16F38265-5EFD-463D-BF16-E3E03DBB8FFE}" presName="FourNodes_2" presStyleLbl="node1" presStyleIdx="1" presStyleCnt="4" custScaleX="118362" custLinFactNeighborX="6445" custLinFactNeighborY="-7688">
        <dgm:presLayoutVars>
          <dgm:bulletEnabled val="1"/>
        </dgm:presLayoutVars>
      </dgm:prSet>
      <dgm:spPr/>
    </dgm:pt>
    <dgm:pt modelId="{F777DD98-7AF5-4750-922A-D2CE4C999A1A}" type="pres">
      <dgm:prSet presAssocID="{16F38265-5EFD-463D-BF16-E3E03DBB8FFE}" presName="FourNodes_3" presStyleLbl="node1" presStyleIdx="2" presStyleCnt="4" custScaleX="118675" custLinFactNeighborX="-1948" custLinFactNeighborY="-12494">
        <dgm:presLayoutVars>
          <dgm:bulletEnabled val="1"/>
        </dgm:presLayoutVars>
      </dgm:prSet>
      <dgm:spPr/>
    </dgm:pt>
    <dgm:pt modelId="{68F617CC-A772-4D5B-8CD1-FEE080E95598}" type="pres">
      <dgm:prSet presAssocID="{16F38265-5EFD-463D-BF16-E3E03DBB8FFE}" presName="FourNodes_4" presStyleLbl="node1" presStyleIdx="3" presStyleCnt="4" custScaleX="118638" custLinFactNeighborX="-10042" custLinFactNeighborY="-15377">
        <dgm:presLayoutVars>
          <dgm:bulletEnabled val="1"/>
        </dgm:presLayoutVars>
      </dgm:prSet>
      <dgm:spPr/>
    </dgm:pt>
    <dgm:pt modelId="{A6D8BC5E-6741-424B-AA2C-CD4AEF2FBA40}" type="pres">
      <dgm:prSet presAssocID="{16F38265-5EFD-463D-BF16-E3E03DBB8FFE}" presName="FourConn_1-2" presStyleLbl="fgAccFollowNode1" presStyleIdx="0" presStyleCnt="3">
        <dgm:presLayoutVars>
          <dgm:bulletEnabled val="1"/>
        </dgm:presLayoutVars>
      </dgm:prSet>
      <dgm:spPr/>
    </dgm:pt>
    <dgm:pt modelId="{0150D1A2-BA3F-415A-9893-FF7F283A2474}" type="pres">
      <dgm:prSet presAssocID="{16F38265-5EFD-463D-BF16-E3E03DBB8FFE}" presName="FourConn_2-3" presStyleLbl="fgAccFollowNode1" presStyleIdx="1" presStyleCnt="3">
        <dgm:presLayoutVars>
          <dgm:bulletEnabled val="1"/>
        </dgm:presLayoutVars>
      </dgm:prSet>
      <dgm:spPr/>
    </dgm:pt>
    <dgm:pt modelId="{8F5D5DA7-1E57-43CA-AE22-E8C4F9ECB517}" type="pres">
      <dgm:prSet presAssocID="{16F38265-5EFD-463D-BF16-E3E03DBB8FFE}" presName="FourConn_3-4" presStyleLbl="fgAccFollowNode1" presStyleIdx="2" presStyleCnt="3">
        <dgm:presLayoutVars>
          <dgm:bulletEnabled val="1"/>
        </dgm:presLayoutVars>
      </dgm:prSet>
      <dgm:spPr/>
    </dgm:pt>
    <dgm:pt modelId="{F38682B3-7BC3-4FE1-A647-0DD8E2D76C26}" type="pres">
      <dgm:prSet presAssocID="{16F38265-5EFD-463D-BF16-E3E03DBB8FFE}" presName="FourNodes_1_text" presStyleLbl="node1" presStyleIdx="3" presStyleCnt="4">
        <dgm:presLayoutVars>
          <dgm:bulletEnabled val="1"/>
        </dgm:presLayoutVars>
      </dgm:prSet>
      <dgm:spPr/>
    </dgm:pt>
    <dgm:pt modelId="{CF229B49-A54D-4BFF-8D9D-3F2407E1B0FC}" type="pres">
      <dgm:prSet presAssocID="{16F38265-5EFD-463D-BF16-E3E03DBB8FFE}" presName="FourNodes_2_text" presStyleLbl="node1" presStyleIdx="3" presStyleCnt="4">
        <dgm:presLayoutVars>
          <dgm:bulletEnabled val="1"/>
        </dgm:presLayoutVars>
      </dgm:prSet>
      <dgm:spPr/>
    </dgm:pt>
    <dgm:pt modelId="{2B60D038-45ED-46C9-A785-E39660F4B350}" type="pres">
      <dgm:prSet presAssocID="{16F38265-5EFD-463D-BF16-E3E03DBB8FFE}" presName="FourNodes_3_text" presStyleLbl="node1" presStyleIdx="3" presStyleCnt="4">
        <dgm:presLayoutVars>
          <dgm:bulletEnabled val="1"/>
        </dgm:presLayoutVars>
      </dgm:prSet>
      <dgm:spPr/>
    </dgm:pt>
    <dgm:pt modelId="{74016399-69EF-463D-8D18-448B3DE9BD80}" type="pres">
      <dgm:prSet presAssocID="{16F38265-5EFD-463D-BF16-E3E03DBB8FFE}" presName="FourNodes_4_text" presStyleLbl="node1" presStyleIdx="3" presStyleCnt="4">
        <dgm:presLayoutVars>
          <dgm:bulletEnabled val="1"/>
        </dgm:presLayoutVars>
      </dgm:prSet>
      <dgm:spPr/>
    </dgm:pt>
  </dgm:ptLst>
  <dgm:cxnLst>
    <dgm:cxn modelId="{41076E0B-2E3E-4DFC-B23C-1B66EB9F8792}" type="presOf" srcId="{AD3C4302-5EC7-44B6-868B-94E6B6CFF02E}" destId="{4741A487-E120-4C69-9199-23800D8C5BC5}" srcOrd="0" destOrd="0" presId="urn:microsoft.com/office/officeart/2005/8/layout/vProcess5"/>
    <dgm:cxn modelId="{E879180F-B493-4D14-8779-65CFB249AC88}" srcId="{16F38265-5EFD-463D-BF16-E3E03DBB8FFE}" destId="{9AEDAE5F-1D1C-4353-B14A-9075FC3E0A9C}" srcOrd="3" destOrd="0" parTransId="{5429860D-567F-4E44-A3DF-BCDAD09EC781}" sibTransId="{0AAC3E58-09B6-4B5F-BAC6-7C5E9EDF72F6}"/>
    <dgm:cxn modelId="{4A5E9626-7762-4D3A-9E15-26277CEC4BF6}" type="presOf" srcId="{AD3C4302-5EC7-44B6-868B-94E6B6CFF02E}" destId="{F38682B3-7BC3-4FE1-A647-0DD8E2D76C26}" srcOrd="1" destOrd="0" presId="urn:microsoft.com/office/officeart/2005/8/layout/vProcess5"/>
    <dgm:cxn modelId="{5FBEA936-CFEF-4EF6-9F91-3B6550B53E09}" type="presOf" srcId="{A7F22F1D-18E9-48F0-A1C2-F220C45A4119}" destId="{F777DD98-7AF5-4750-922A-D2CE4C999A1A}" srcOrd="0" destOrd="0" presId="urn:microsoft.com/office/officeart/2005/8/layout/vProcess5"/>
    <dgm:cxn modelId="{C3577A3B-6ADE-47DE-A74F-15903FA2EEE7}" type="presOf" srcId="{33B967A1-B9B2-4708-B972-345CA3090020}" destId="{6915C47D-CA93-4035-9114-3E09102CA2EF}" srcOrd="0" destOrd="0" presId="urn:microsoft.com/office/officeart/2005/8/layout/vProcess5"/>
    <dgm:cxn modelId="{2AE2A43E-1125-49C6-93EF-C5756256C58E}" type="presOf" srcId="{A7F22F1D-18E9-48F0-A1C2-F220C45A4119}" destId="{2B60D038-45ED-46C9-A785-E39660F4B350}" srcOrd="1" destOrd="0" presId="urn:microsoft.com/office/officeart/2005/8/layout/vProcess5"/>
    <dgm:cxn modelId="{934D3164-2BFC-4001-AA9E-D43B365338B7}" srcId="{16F38265-5EFD-463D-BF16-E3E03DBB8FFE}" destId="{A7F22F1D-18E9-48F0-A1C2-F220C45A4119}" srcOrd="2" destOrd="0" parTransId="{84B902C1-9791-4310-BD97-16FE0F6A8BDD}" sibTransId="{7B255D34-966F-4D00-83E1-E3BB02B0FD7A}"/>
    <dgm:cxn modelId="{0E497E69-F645-455E-B905-E42DFD2DC7AD}" type="presOf" srcId="{16F38265-5EFD-463D-BF16-E3E03DBB8FFE}" destId="{8736DBCE-28F8-4F0F-914D-E850F141451A}" srcOrd="0" destOrd="0" presId="urn:microsoft.com/office/officeart/2005/8/layout/vProcess5"/>
    <dgm:cxn modelId="{A0E0396C-9313-4E9B-9AAC-7028F8788B6C}" type="presOf" srcId="{33B967A1-B9B2-4708-B972-345CA3090020}" destId="{CF229B49-A54D-4BFF-8D9D-3F2407E1B0FC}" srcOrd="1" destOrd="0" presId="urn:microsoft.com/office/officeart/2005/8/layout/vProcess5"/>
    <dgm:cxn modelId="{ADE26C71-EDD3-4F5A-B77D-A900A608C591}" type="presOf" srcId="{9AEDAE5F-1D1C-4353-B14A-9075FC3E0A9C}" destId="{74016399-69EF-463D-8D18-448B3DE9BD80}" srcOrd="1" destOrd="0" presId="urn:microsoft.com/office/officeart/2005/8/layout/vProcess5"/>
    <dgm:cxn modelId="{1D722275-5F1F-4F8C-93F1-D7C1D314495D}" type="presOf" srcId="{39ADA0A3-FED3-49CC-8095-02644062E968}" destId="{0150D1A2-BA3F-415A-9893-FF7F283A2474}" srcOrd="0" destOrd="0" presId="urn:microsoft.com/office/officeart/2005/8/layout/vProcess5"/>
    <dgm:cxn modelId="{6EE2D156-41E1-40B1-AAA9-5CA40D1B3BD0}" type="presOf" srcId="{9AEDAE5F-1D1C-4353-B14A-9075FC3E0A9C}" destId="{68F617CC-A772-4D5B-8CD1-FEE080E95598}" srcOrd="0" destOrd="0" presId="urn:microsoft.com/office/officeart/2005/8/layout/vProcess5"/>
    <dgm:cxn modelId="{485FBC85-E262-4167-9846-A8519C1B13A0}" srcId="{16F38265-5EFD-463D-BF16-E3E03DBB8FFE}" destId="{AD3C4302-5EC7-44B6-868B-94E6B6CFF02E}" srcOrd="0" destOrd="0" parTransId="{FA326AF0-E3E3-4191-8EE0-919319B3A0F9}" sibTransId="{3D750303-4DE2-49E2-853F-76D77320E023}"/>
    <dgm:cxn modelId="{E7673C8D-EB5E-45CC-BF0D-3C06B44D0D99}" type="presOf" srcId="{7B255D34-966F-4D00-83E1-E3BB02B0FD7A}" destId="{8F5D5DA7-1E57-43CA-AE22-E8C4F9ECB517}" srcOrd="0" destOrd="0" presId="urn:microsoft.com/office/officeart/2005/8/layout/vProcess5"/>
    <dgm:cxn modelId="{A69CE1CD-E8FA-4D3B-9CA4-08B16F25AA47}" type="presOf" srcId="{3D750303-4DE2-49E2-853F-76D77320E023}" destId="{A6D8BC5E-6741-424B-AA2C-CD4AEF2FBA40}" srcOrd="0" destOrd="0" presId="urn:microsoft.com/office/officeart/2005/8/layout/vProcess5"/>
    <dgm:cxn modelId="{99D484DF-937B-4ED7-B29B-7EBF810704FF}" srcId="{16F38265-5EFD-463D-BF16-E3E03DBB8FFE}" destId="{33B967A1-B9B2-4708-B972-345CA3090020}" srcOrd="1" destOrd="0" parTransId="{ABE2A339-3A49-4C72-8995-1BFE019356E8}" sibTransId="{39ADA0A3-FED3-49CC-8095-02644062E968}"/>
    <dgm:cxn modelId="{82D34816-A854-4779-9130-B7E5C4A27D18}" type="presParOf" srcId="{8736DBCE-28F8-4F0F-914D-E850F141451A}" destId="{E230656B-7C72-4E4B-B28A-DF3C11D341E6}" srcOrd="0" destOrd="0" presId="urn:microsoft.com/office/officeart/2005/8/layout/vProcess5"/>
    <dgm:cxn modelId="{06F4F1EF-A4F7-4A03-A2FD-8605EE4D537E}" type="presParOf" srcId="{8736DBCE-28F8-4F0F-914D-E850F141451A}" destId="{4741A487-E120-4C69-9199-23800D8C5BC5}" srcOrd="1" destOrd="0" presId="urn:microsoft.com/office/officeart/2005/8/layout/vProcess5"/>
    <dgm:cxn modelId="{D54DB97E-5463-40A1-9AA7-8C6F00C0C3AE}" type="presParOf" srcId="{8736DBCE-28F8-4F0F-914D-E850F141451A}" destId="{6915C47D-CA93-4035-9114-3E09102CA2EF}" srcOrd="2" destOrd="0" presId="urn:microsoft.com/office/officeart/2005/8/layout/vProcess5"/>
    <dgm:cxn modelId="{ED5EAB6D-6852-43E9-86CF-117EE775099C}" type="presParOf" srcId="{8736DBCE-28F8-4F0F-914D-E850F141451A}" destId="{F777DD98-7AF5-4750-922A-D2CE4C999A1A}" srcOrd="3" destOrd="0" presId="urn:microsoft.com/office/officeart/2005/8/layout/vProcess5"/>
    <dgm:cxn modelId="{219F8BF1-D502-4228-8A1E-8BF501396A1A}" type="presParOf" srcId="{8736DBCE-28F8-4F0F-914D-E850F141451A}" destId="{68F617CC-A772-4D5B-8CD1-FEE080E95598}" srcOrd="4" destOrd="0" presId="urn:microsoft.com/office/officeart/2005/8/layout/vProcess5"/>
    <dgm:cxn modelId="{C8D282CD-D67C-4EB8-B793-2CCB5B4376EE}" type="presParOf" srcId="{8736DBCE-28F8-4F0F-914D-E850F141451A}" destId="{A6D8BC5E-6741-424B-AA2C-CD4AEF2FBA40}" srcOrd="5" destOrd="0" presId="urn:microsoft.com/office/officeart/2005/8/layout/vProcess5"/>
    <dgm:cxn modelId="{634A65CD-31DB-4675-A1CD-85B2C497B108}" type="presParOf" srcId="{8736DBCE-28F8-4F0F-914D-E850F141451A}" destId="{0150D1A2-BA3F-415A-9893-FF7F283A2474}" srcOrd="6" destOrd="0" presId="urn:microsoft.com/office/officeart/2005/8/layout/vProcess5"/>
    <dgm:cxn modelId="{AD63AC08-C65C-4D73-A5C8-BC254A208AD0}" type="presParOf" srcId="{8736DBCE-28F8-4F0F-914D-E850F141451A}" destId="{8F5D5DA7-1E57-43CA-AE22-E8C4F9ECB517}" srcOrd="7" destOrd="0" presId="urn:microsoft.com/office/officeart/2005/8/layout/vProcess5"/>
    <dgm:cxn modelId="{4C8ACE40-578B-4CC5-BF93-0B824EAB2D5C}" type="presParOf" srcId="{8736DBCE-28F8-4F0F-914D-E850F141451A}" destId="{F38682B3-7BC3-4FE1-A647-0DD8E2D76C26}" srcOrd="8" destOrd="0" presId="urn:microsoft.com/office/officeart/2005/8/layout/vProcess5"/>
    <dgm:cxn modelId="{B59FF389-866C-4633-A0C5-7BB59D0C0802}" type="presParOf" srcId="{8736DBCE-28F8-4F0F-914D-E850F141451A}" destId="{CF229B49-A54D-4BFF-8D9D-3F2407E1B0FC}" srcOrd="9" destOrd="0" presId="urn:microsoft.com/office/officeart/2005/8/layout/vProcess5"/>
    <dgm:cxn modelId="{8EC49C3D-4FAC-4100-8EF7-0FEF8D130349}" type="presParOf" srcId="{8736DBCE-28F8-4F0F-914D-E850F141451A}" destId="{2B60D038-45ED-46C9-A785-E39660F4B350}" srcOrd="10" destOrd="0" presId="urn:microsoft.com/office/officeart/2005/8/layout/vProcess5"/>
    <dgm:cxn modelId="{755994B6-EE11-4CA2-A47A-6D28E896B56A}" type="presParOf" srcId="{8736DBCE-28F8-4F0F-914D-E850F141451A}" destId="{74016399-69EF-463D-8D18-448B3DE9BD8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CDAA295-665A-40BF-8A3B-BB3B196E1705}" type="doc">
      <dgm:prSet loTypeId="urn:microsoft.com/office/officeart/2005/8/layout/vList5" loCatId="list" qsTypeId="urn:microsoft.com/office/officeart/2005/8/quickstyle/simple1" qsCatId="simple" csTypeId="urn:microsoft.com/office/officeart/2005/8/colors/colorful4" csCatId="colorful" phldr="1"/>
      <dgm:spPr/>
      <dgm:t>
        <a:bodyPr/>
        <a:lstStyle/>
        <a:p>
          <a:endParaRPr lang="es-PE"/>
        </a:p>
      </dgm:t>
    </dgm:pt>
    <dgm:pt modelId="{2DAB3CA8-9AE5-45AB-905B-630F80B7C81E}">
      <dgm:prSet phldrT="[Texto]" custT="1"/>
      <dgm:spPr>
        <a:solidFill>
          <a:srgbClr val="FFC000"/>
        </a:solidFill>
      </dgm:spPr>
      <dgm:t>
        <a:bodyPr/>
        <a:lstStyle/>
        <a:p>
          <a:r>
            <a:rPr lang="es-PE" sz="3200" b="1" dirty="0">
              <a:solidFill>
                <a:srgbClr val="000000"/>
              </a:solidFill>
            </a:rPr>
            <a:t>CONDUCTA DE NATURALEZA SEXUAL</a:t>
          </a:r>
        </a:p>
      </dgm:t>
    </dgm:pt>
    <dgm:pt modelId="{22BA9FF9-D119-433A-89E2-FDE555EDC50A}" type="parTrans" cxnId="{0F5FC9C4-B004-48DC-97F1-186BE5771DFB}">
      <dgm:prSet/>
      <dgm:spPr/>
      <dgm:t>
        <a:bodyPr/>
        <a:lstStyle/>
        <a:p>
          <a:endParaRPr lang="es-PE"/>
        </a:p>
      </dgm:t>
    </dgm:pt>
    <dgm:pt modelId="{3D70F013-3DF7-4505-822D-456B07E72291}" type="sibTrans" cxnId="{0F5FC9C4-B004-48DC-97F1-186BE5771DFB}">
      <dgm:prSet/>
      <dgm:spPr/>
      <dgm:t>
        <a:bodyPr/>
        <a:lstStyle/>
        <a:p>
          <a:endParaRPr lang="es-PE"/>
        </a:p>
      </dgm:t>
    </dgm:pt>
    <dgm:pt modelId="{6F362F39-9ABB-44A4-8F58-2CF6ABF7FD75}">
      <dgm:prSet phldrT="[Texto]" custT="1"/>
      <dgm:spPr>
        <a:solidFill>
          <a:schemeClr val="bg1">
            <a:lumMod val="85000"/>
            <a:alpha val="90000"/>
          </a:schemeClr>
        </a:solidFill>
      </dgm:spPr>
      <dgm:t>
        <a:bodyPr/>
        <a:lstStyle/>
        <a:p>
          <a:r>
            <a:rPr lang="es-PE" sz="1800" dirty="0">
              <a:solidFill>
                <a:srgbClr val="000000"/>
              </a:solidFill>
            </a:rPr>
            <a:t>Comportamientos o actos físicos, verbales, gestuales u otros de connotación sexual, tales como comentarios e insinuaciones; observaciones o miradas lascivas; exhibición o exposición de material pornográfico; tocamientos roces o acercamientos corporales; exigencias o proposiciones sexuales ; contacto virtual; entre otros de similar naturaleza.</a:t>
          </a:r>
        </a:p>
      </dgm:t>
    </dgm:pt>
    <dgm:pt modelId="{6E5EF367-F3B2-4D9E-88B5-BF4D7D566915}" type="parTrans" cxnId="{2ABAFB6F-0200-4D60-8DC0-F861FF2614B0}">
      <dgm:prSet/>
      <dgm:spPr/>
      <dgm:t>
        <a:bodyPr/>
        <a:lstStyle/>
        <a:p>
          <a:endParaRPr lang="es-PE"/>
        </a:p>
      </dgm:t>
    </dgm:pt>
    <dgm:pt modelId="{68985D97-0E8F-4196-B744-F08D00287FD5}" type="sibTrans" cxnId="{2ABAFB6F-0200-4D60-8DC0-F861FF2614B0}">
      <dgm:prSet/>
      <dgm:spPr/>
      <dgm:t>
        <a:bodyPr/>
        <a:lstStyle/>
        <a:p>
          <a:endParaRPr lang="es-PE"/>
        </a:p>
      </dgm:t>
    </dgm:pt>
    <dgm:pt modelId="{394D502F-D91E-4C4E-9119-7A3C13E57C8D}">
      <dgm:prSet phldrT="[Texto]" custT="1"/>
      <dgm:spPr>
        <a:solidFill>
          <a:srgbClr val="FFC000"/>
        </a:solidFill>
      </dgm:spPr>
      <dgm:t>
        <a:bodyPr/>
        <a:lstStyle/>
        <a:p>
          <a:r>
            <a:rPr lang="es-PE" sz="3200" b="1" dirty="0">
              <a:solidFill>
                <a:srgbClr val="000000"/>
              </a:solidFill>
            </a:rPr>
            <a:t>CONDUCTA SEXISTA </a:t>
          </a:r>
        </a:p>
      </dgm:t>
    </dgm:pt>
    <dgm:pt modelId="{B5FC02BC-1A40-4767-AF57-6A29F7D19A59}" type="parTrans" cxnId="{4464D94E-45C6-4E03-A6DA-2BD55D2BDA12}">
      <dgm:prSet/>
      <dgm:spPr/>
      <dgm:t>
        <a:bodyPr/>
        <a:lstStyle/>
        <a:p>
          <a:endParaRPr lang="es-PE"/>
        </a:p>
      </dgm:t>
    </dgm:pt>
    <dgm:pt modelId="{0BB1C197-4E33-41E7-A417-BF4089974C09}" type="sibTrans" cxnId="{4464D94E-45C6-4E03-A6DA-2BD55D2BDA12}">
      <dgm:prSet/>
      <dgm:spPr/>
      <dgm:t>
        <a:bodyPr/>
        <a:lstStyle/>
        <a:p>
          <a:endParaRPr lang="es-PE"/>
        </a:p>
      </dgm:t>
    </dgm:pt>
    <dgm:pt modelId="{76AA53D7-9B60-44FF-956B-CD3D8CF4758C}">
      <dgm:prSet phldrT="[Texto]" custT="1"/>
      <dgm:spPr>
        <a:solidFill>
          <a:schemeClr val="bg1">
            <a:lumMod val="85000"/>
            <a:alpha val="90000"/>
          </a:schemeClr>
        </a:solidFill>
      </dgm:spPr>
      <dgm:t>
        <a:bodyPr/>
        <a:lstStyle/>
        <a:p>
          <a:r>
            <a:rPr lang="es-PE" sz="1800" dirty="0">
              <a:solidFill>
                <a:srgbClr val="000000"/>
              </a:solidFill>
            </a:rPr>
            <a:t>Comportamientos o actos que promueven o refuerzan </a:t>
          </a:r>
          <a:r>
            <a:rPr lang="es-PE" sz="1800" dirty="0" err="1">
              <a:solidFill>
                <a:srgbClr val="000000"/>
              </a:solidFill>
            </a:rPr>
            <a:t>esteriotipos</a:t>
          </a:r>
          <a:r>
            <a:rPr lang="es-PE" sz="1800" dirty="0">
              <a:solidFill>
                <a:srgbClr val="000000"/>
              </a:solidFill>
            </a:rPr>
            <a:t> en los cuales las mujeres y los hombres tienen atributos, roles o espacios propios, que suponen la subordinación de un sexo o género respecto del otro.</a:t>
          </a:r>
        </a:p>
      </dgm:t>
    </dgm:pt>
    <dgm:pt modelId="{11D8013C-5F8B-4EC2-9B2D-EDFE4B010332}" type="parTrans" cxnId="{28578CAE-571A-4169-B58E-45E7364470A5}">
      <dgm:prSet/>
      <dgm:spPr/>
      <dgm:t>
        <a:bodyPr/>
        <a:lstStyle/>
        <a:p>
          <a:endParaRPr lang="es-PE"/>
        </a:p>
      </dgm:t>
    </dgm:pt>
    <dgm:pt modelId="{689BD196-166A-44FB-9E1A-5543AE692CED}" type="sibTrans" cxnId="{28578CAE-571A-4169-B58E-45E7364470A5}">
      <dgm:prSet/>
      <dgm:spPr/>
      <dgm:t>
        <a:bodyPr/>
        <a:lstStyle/>
        <a:p>
          <a:endParaRPr lang="es-PE"/>
        </a:p>
      </dgm:t>
    </dgm:pt>
    <dgm:pt modelId="{59BCBA24-9FC3-4557-9158-59C9B0B20AD1}" type="pres">
      <dgm:prSet presAssocID="{2CDAA295-665A-40BF-8A3B-BB3B196E1705}" presName="Name0" presStyleCnt="0">
        <dgm:presLayoutVars>
          <dgm:dir/>
          <dgm:animLvl val="lvl"/>
          <dgm:resizeHandles val="exact"/>
        </dgm:presLayoutVars>
      </dgm:prSet>
      <dgm:spPr/>
    </dgm:pt>
    <dgm:pt modelId="{453BE626-28C1-4732-9D59-8ECBAFDAEAD3}" type="pres">
      <dgm:prSet presAssocID="{2DAB3CA8-9AE5-45AB-905B-630F80B7C81E}" presName="linNode" presStyleCnt="0"/>
      <dgm:spPr/>
    </dgm:pt>
    <dgm:pt modelId="{01726744-AD6B-4461-B5CE-2F1AF427145A}" type="pres">
      <dgm:prSet presAssocID="{2DAB3CA8-9AE5-45AB-905B-630F80B7C81E}" presName="parentText" presStyleLbl="node1" presStyleIdx="0" presStyleCnt="2" custScaleX="97628">
        <dgm:presLayoutVars>
          <dgm:chMax val="1"/>
          <dgm:bulletEnabled val="1"/>
        </dgm:presLayoutVars>
      </dgm:prSet>
      <dgm:spPr/>
    </dgm:pt>
    <dgm:pt modelId="{57830089-10F6-436D-89A9-431E7E48907E}" type="pres">
      <dgm:prSet presAssocID="{2DAB3CA8-9AE5-45AB-905B-630F80B7C81E}" presName="descendantText" presStyleLbl="alignAccFollowNode1" presStyleIdx="0" presStyleCnt="2" custScaleX="103634" custScaleY="115979">
        <dgm:presLayoutVars>
          <dgm:bulletEnabled val="1"/>
        </dgm:presLayoutVars>
      </dgm:prSet>
      <dgm:spPr/>
    </dgm:pt>
    <dgm:pt modelId="{F0AC97D3-8B27-4CBA-929E-9485AE277C2D}" type="pres">
      <dgm:prSet presAssocID="{3D70F013-3DF7-4505-822D-456B07E72291}" presName="sp" presStyleCnt="0"/>
      <dgm:spPr/>
    </dgm:pt>
    <dgm:pt modelId="{074AE099-5C7A-49DC-A3E7-9B24DADCD9C7}" type="pres">
      <dgm:prSet presAssocID="{394D502F-D91E-4C4E-9119-7A3C13E57C8D}" presName="linNode" presStyleCnt="0"/>
      <dgm:spPr/>
    </dgm:pt>
    <dgm:pt modelId="{78BE2D61-F3C1-4EBB-90EA-AA4E2BD9C1E4}" type="pres">
      <dgm:prSet presAssocID="{394D502F-D91E-4C4E-9119-7A3C13E57C8D}" presName="parentText" presStyleLbl="node1" presStyleIdx="1" presStyleCnt="2" custScaleX="98658">
        <dgm:presLayoutVars>
          <dgm:chMax val="1"/>
          <dgm:bulletEnabled val="1"/>
        </dgm:presLayoutVars>
      </dgm:prSet>
      <dgm:spPr/>
    </dgm:pt>
    <dgm:pt modelId="{07035A4A-BF82-4B7C-8F7F-BF20F48C27F0}" type="pres">
      <dgm:prSet presAssocID="{394D502F-D91E-4C4E-9119-7A3C13E57C8D}" presName="descendantText" presStyleLbl="alignAccFollowNode1" presStyleIdx="1" presStyleCnt="2">
        <dgm:presLayoutVars>
          <dgm:bulletEnabled val="1"/>
        </dgm:presLayoutVars>
      </dgm:prSet>
      <dgm:spPr/>
    </dgm:pt>
  </dgm:ptLst>
  <dgm:cxnLst>
    <dgm:cxn modelId="{CF0C0506-8DC1-4849-975F-62F29B30913A}" type="presOf" srcId="{76AA53D7-9B60-44FF-956B-CD3D8CF4758C}" destId="{07035A4A-BF82-4B7C-8F7F-BF20F48C27F0}" srcOrd="0" destOrd="0" presId="urn:microsoft.com/office/officeart/2005/8/layout/vList5"/>
    <dgm:cxn modelId="{8354DC0A-CC46-49F8-A56E-505ECA7E888A}" type="presOf" srcId="{2DAB3CA8-9AE5-45AB-905B-630F80B7C81E}" destId="{01726744-AD6B-4461-B5CE-2F1AF427145A}" srcOrd="0" destOrd="0" presId="urn:microsoft.com/office/officeart/2005/8/layout/vList5"/>
    <dgm:cxn modelId="{F7A7032A-FC64-4CB8-BD79-05AE54F18404}" type="presOf" srcId="{6F362F39-9ABB-44A4-8F58-2CF6ABF7FD75}" destId="{57830089-10F6-436D-89A9-431E7E48907E}" srcOrd="0" destOrd="0" presId="urn:microsoft.com/office/officeart/2005/8/layout/vList5"/>
    <dgm:cxn modelId="{4464D94E-45C6-4E03-A6DA-2BD55D2BDA12}" srcId="{2CDAA295-665A-40BF-8A3B-BB3B196E1705}" destId="{394D502F-D91E-4C4E-9119-7A3C13E57C8D}" srcOrd="1" destOrd="0" parTransId="{B5FC02BC-1A40-4767-AF57-6A29F7D19A59}" sibTransId="{0BB1C197-4E33-41E7-A417-BF4089974C09}"/>
    <dgm:cxn modelId="{2ABAFB6F-0200-4D60-8DC0-F861FF2614B0}" srcId="{2DAB3CA8-9AE5-45AB-905B-630F80B7C81E}" destId="{6F362F39-9ABB-44A4-8F58-2CF6ABF7FD75}" srcOrd="0" destOrd="0" parTransId="{6E5EF367-F3B2-4D9E-88B5-BF4D7D566915}" sibTransId="{68985D97-0E8F-4196-B744-F08D00287FD5}"/>
    <dgm:cxn modelId="{0D2C365A-740B-4977-B8A8-323F23844E6A}" type="presOf" srcId="{2CDAA295-665A-40BF-8A3B-BB3B196E1705}" destId="{59BCBA24-9FC3-4557-9158-59C9B0B20AD1}" srcOrd="0" destOrd="0" presId="urn:microsoft.com/office/officeart/2005/8/layout/vList5"/>
    <dgm:cxn modelId="{3347A19C-4C70-45C7-83EC-B4749ED6FE72}" type="presOf" srcId="{394D502F-D91E-4C4E-9119-7A3C13E57C8D}" destId="{78BE2D61-F3C1-4EBB-90EA-AA4E2BD9C1E4}" srcOrd="0" destOrd="0" presId="urn:microsoft.com/office/officeart/2005/8/layout/vList5"/>
    <dgm:cxn modelId="{28578CAE-571A-4169-B58E-45E7364470A5}" srcId="{394D502F-D91E-4C4E-9119-7A3C13E57C8D}" destId="{76AA53D7-9B60-44FF-956B-CD3D8CF4758C}" srcOrd="0" destOrd="0" parTransId="{11D8013C-5F8B-4EC2-9B2D-EDFE4B010332}" sibTransId="{689BD196-166A-44FB-9E1A-5543AE692CED}"/>
    <dgm:cxn modelId="{0F5FC9C4-B004-48DC-97F1-186BE5771DFB}" srcId="{2CDAA295-665A-40BF-8A3B-BB3B196E1705}" destId="{2DAB3CA8-9AE5-45AB-905B-630F80B7C81E}" srcOrd="0" destOrd="0" parTransId="{22BA9FF9-D119-433A-89E2-FDE555EDC50A}" sibTransId="{3D70F013-3DF7-4505-822D-456B07E72291}"/>
    <dgm:cxn modelId="{F7BC6F05-1118-4001-9A83-79A51C61F76C}" type="presParOf" srcId="{59BCBA24-9FC3-4557-9158-59C9B0B20AD1}" destId="{453BE626-28C1-4732-9D59-8ECBAFDAEAD3}" srcOrd="0" destOrd="0" presId="urn:microsoft.com/office/officeart/2005/8/layout/vList5"/>
    <dgm:cxn modelId="{F6A30FAC-727E-4D85-97D1-41C8C7DEB791}" type="presParOf" srcId="{453BE626-28C1-4732-9D59-8ECBAFDAEAD3}" destId="{01726744-AD6B-4461-B5CE-2F1AF427145A}" srcOrd="0" destOrd="0" presId="urn:microsoft.com/office/officeart/2005/8/layout/vList5"/>
    <dgm:cxn modelId="{4DCA9A94-2730-481D-8644-DDE55F1B479C}" type="presParOf" srcId="{453BE626-28C1-4732-9D59-8ECBAFDAEAD3}" destId="{57830089-10F6-436D-89A9-431E7E48907E}" srcOrd="1" destOrd="0" presId="urn:microsoft.com/office/officeart/2005/8/layout/vList5"/>
    <dgm:cxn modelId="{70A89B92-57AD-49BE-A7C9-0A83B8EA2E84}" type="presParOf" srcId="{59BCBA24-9FC3-4557-9158-59C9B0B20AD1}" destId="{F0AC97D3-8B27-4CBA-929E-9485AE277C2D}" srcOrd="1" destOrd="0" presId="urn:microsoft.com/office/officeart/2005/8/layout/vList5"/>
    <dgm:cxn modelId="{874D1C42-75AF-4B34-946B-D436DDE82696}" type="presParOf" srcId="{59BCBA24-9FC3-4557-9158-59C9B0B20AD1}" destId="{074AE099-5C7A-49DC-A3E7-9B24DADCD9C7}" srcOrd="2" destOrd="0" presId="urn:microsoft.com/office/officeart/2005/8/layout/vList5"/>
    <dgm:cxn modelId="{018563A4-5BDC-4800-AEF5-D9AD51C0E215}" type="presParOf" srcId="{074AE099-5C7A-49DC-A3E7-9B24DADCD9C7}" destId="{78BE2D61-F3C1-4EBB-90EA-AA4E2BD9C1E4}" srcOrd="0" destOrd="0" presId="urn:microsoft.com/office/officeart/2005/8/layout/vList5"/>
    <dgm:cxn modelId="{3FBA9661-2DE1-41E5-8D71-3C5F953B572D}" type="presParOf" srcId="{074AE099-5C7A-49DC-A3E7-9B24DADCD9C7}" destId="{07035A4A-BF82-4B7C-8F7F-BF20F48C27F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67BB02-E60B-42CD-957A-5936938F376E}">
      <dsp:nvSpPr>
        <dsp:cNvPr id="0" name=""/>
        <dsp:cNvSpPr/>
      </dsp:nvSpPr>
      <dsp:spPr>
        <a:xfrm>
          <a:off x="2575637" y="2456597"/>
          <a:ext cx="611185" cy="1324235"/>
        </a:xfrm>
        <a:custGeom>
          <a:avLst/>
          <a:gdLst/>
          <a:ahLst/>
          <a:cxnLst/>
          <a:rect l="0" t="0" r="0" b="0"/>
          <a:pathLst>
            <a:path>
              <a:moveTo>
                <a:pt x="0" y="0"/>
              </a:moveTo>
              <a:lnTo>
                <a:pt x="305592" y="0"/>
              </a:lnTo>
              <a:lnTo>
                <a:pt x="305592" y="1324235"/>
              </a:lnTo>
              <a:lnTo>
                <a:pt x="611185" y="1324235"/>
              </a:lnTo>
            </a:path>
          </a:pathLst>
        </a:custGeom>
        <a:noFill/>
        <a:ln w="10795"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2844767" y="3082253"/>
        <a:ext cx="72923" cy="72923"/>
      </dsp:txXfrm>
    </dsp:sp>
    <dsp:sp modelId="{32073B77-16FE-4BAD-A3C0-9CA62E772191}">
      <dsp:nvSpPr>
        <dsp:cNvPr id="0" name=""/>
        <dsp:cNvSpPr/>
      </dsp:nvSpPr>
      <dsp:spPr>
        <a:xfrm>
          <a:off x="2575637" y="2410877"/>
          <a:ext cx="611185" cy="91440"/>
        </a:xfrm>
        <a:custGeom>
          <a:avLst/>
          <a:gdLst/>
          <a:ahLst/>
          <a:cxnLst/>
          <a:rect l="0" t="0" r="0" b="0"/>
          <a:pathLst>
            <a:path>
              <a:moveTo>
                <a:pt x="0" y="45720"/>
              </a:moveTo>
              <a:lnTo>
                <a:pt x="611185" y="45720"/>
              </a:lnTo>
            </a:path>
          </a:pathLst>
        </a:custGeom>
        <a:noFill/>
        <a:ln w="10795"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2865950" y="2441317"/>
        <a:ext cx="30559" cy="30559"/>
      </dsp:txXfrm>
    </dsp:sp>
    <dsp:sp modelId="{BD46C8CC-EA6C-4046-90C3-E057E3D5DB03}">
      <dsp:nvSpPr>
        <dsp:cNvPr id="0" name=""/>
        <dsp:cNvSpPr/>
      </dsp:nvSpPr>
      <dsp:spPr>
        <a:xfrm>
          <a:off x="2575637" y="1132361"/>
          <a:ext cx="611185" cy="1324235"/>
        </a:xfrm>
        <a:custGeom>
          <a:avLst/>
          <a:gdLst/>
          <a:ahLst/>
          <a:cxnLst/>
          <a:rect l="0" t="0" r="0" b="0"/>
          <a:pathLst>
            <a:path>
              <a:moveTo>
                <a:pt x="0" y="1324235"/>
              </a:moveTo>
              <a:lnTo>
                <a:pt x="305592" y="1324235"/>
              </a:lnTo>
              <a:lnTo>
                <a:pt x="305592" y="0"/>
              </a:lnTo>
              <a:lnTo>
                <a:pt x="611185" y="0"/>
              </a:lnTo>
            </a:path>
          </a:pathLst>
        </a:custGeom>
        <a:noFill/>
        <a:ln w="10795"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PE" sz="500" kern="1200"/>
        </a:p>
      </dsp:txBody>
      <dsp:txXfrm>
        <a:off x="2844767" y="1758017"/>
        <a:ext cx="72923" cy="72923"/>
      </dsp:txXfrm>
    </dsp:sp>
    <dsp:sp modelId="{13CE5286-37B2-4A68-9941-56B67FFE7F68}">
      <dsp:nvSpPr>
        <dsp:cNvPr id="0" name=""/>
        <dsp:cNvSpPr/>
      </dsp:nvSpPr>
      <dsp:spPr>
        <a:xfrm rot="16200000">
          <a:off x="-342006" y="1990754"/>
          <a:ext cx="4903602" cy="931684"/>
        </a:xfrm>
        <a:prstGeom prst="roundRect">
          <a:avLst/>
        </a:prstGeom>
        <a:solidFill>
          <a:schemeClr val="accent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1333500">
            <a:lnSpc>
              <a:spcPct val="90000"/>
            </a:lnSpc>
            <a:spcBef>
              <a:spcPct val="0"/>
            </a:spcBef>
            <a:spcAft>
              <a:spcPct val="35000"/>
            </a:spcAft>
            <a:buNone/>
          </a:pPr>
          <a:r>
            <a:rPr lang="es-PE" sz="3000" b="0" kern="1200" dirty="0"/>
            <a:t>Secretaría Técnica</a:t>
          </a:r>
        </a:p>
      </dsp:txBody>
      <dsp:txXfrm>
        <a:off x="-296525" y="2036235"/>
        <a:ext cx="4812640" cy="840722"/>
      </dsp:txXfrm>
    </dsp:sp>
    <dsp:sp modelId="{C10A4DF2-70D8-48F7-B46D-D8C63D017B1F}">
      <dsp:nvSpPr>
        <dsp:cNvPr id="0" name=""/>
        <dsp:cNvSpPr/>
      </dsp:nvSpPr>
      <dsp:spPr>
        <a:xfrm>
          <a:off x="3186822" y="666518"/>
          <a:ext cx="3055925" cy="931684"/>
        </a:xfrm>
        <a:prstGeom prst="roundRect">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PE" sz="2000" kern="1200" dirty="0">
              <a:solidFill>
                <a:srgbClr val="000000"/>
              </a:solidFill>
            </a:rPr>
            <a:t>Apoya el desarrollo del procedimiento administrativo disciplinario</a:t>
          </a:r>
        </a:p>
      </dsp:txBody>
      <dsp:txXfrm>
        <a:off x="3232303" y="711999"/>
        <a:ext cx="2964963" cy="840722"/>
      </dsp:txXfrm>
    </dsp:sp>
    <dsp:sp modelId="{A917A97F-BA40-408B-89D7-73EFF3193A20}">
      <dsp:nvSpPr>
        <dsp:cNvPr id="0" name=""/>
        <dsp:cNvSpPr/>
      </dsp:nvSpPr>
      <dsp:spPr>
        <a:xfrm>
          <a:off x="3186822" y="1831124"/>
          <a:ext cx="3055925" cy="1250944"/>
        </a:xfrm>
        <a:prstGeom prst="roundRect">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PE" sz="2000" kern="1200" dirty="0">
              <a:solidFill>
                <a:srgbClr val="000000"/>
              </a:solidFill>
            </a:rPr>
            <a:t>Puede ser designado en adición a sus funciones o específicamente para dicho propósito</a:t>
          </a:r>
        </a:p>
      </dsp:txBody>
      <dsp:txXfrm>
        <a:off x="3247888" y="1892190"/>
        <a:ext cx="2933793" cy="1128812"/>
      </dsp:txXfrm>
    </dsp:sp>
    <dsp:sp modelId="{D2DA5D1E-4491-4474-A0B3-4FD7304199FD}">
      <dsp:nvSpPr>
        <dsp:cNvPr id="0" name=""/>
        <dsp:cNvSpPr/>
      </dsp:nvSpPr>
      <dsp:spPr>
        <a:xfrm>
          <a:off x="3186822" y="3314990"/>
          <a:ext cx="3055925" cy="931684"/>
        </a:xfrm>
        <a:prstGeom prst="roundRect">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s-PE" sz="2000" kern="1200" dirty="0">
              <a:solidFill>
                <a:srgbClr val="000000"/>
              </a:solidFill>
            </a:rPr>
            <a:t>Puede contar con el apoyo de servidores civiles</a:t>
          </a:r>
        </a:p>
      </dsp:txBody>
      <dsp:txXfrm>
        <a:off x="3232303" y="3360471"/>
        <a:ext cx="2964963" cy="84072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FA7BF1-38F9-482F-8CE1-E840EC826B95}">
      <dsp:nvSpPr>
        <dsp:cNvPr id="0" name=""/>
        <dsp:cNvSpPr/>
      </dsp:nvSpPr>
      <dsp:spPr>
        <a:xfrm>
          <a:off x="1812732" y="296537"/>
          <a:ext cx="2252640" cy="2252640"/>
        </a:xfrm>
        <a:prstGeom prst="pieWedge">
          <a:avLst/>
        </a:prstGeom>
        <a:solidFill>
          <a:schemeClr val="accent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dirty="0"/>
            <a:t>Recibe las  denuncias verbales o por escrito y los informes de control</a:t>
          </a:r>
          <a:endParaRPr lang="es-PE" sz="1800" b="1" kern="1200" dirty="0"/>
        </a:p>
      </dsp:txBody>
      <dsp:txXfrm>
        <a:off x="2472515" y="956320"/>
        <a:ext cx="1592857" cy="1592857"/>
      </dsp:txXfrm>
    </dsp:sp>
    <dsp:sp modelId="{6E9CC6F4-0A2F-46EA-ADE5-6BE109153025}">
      <dsp:nvSpPr>
        <dsp:cNvPr id="0" name=""/>
        <dsp:cNvSpPr/>
      </dsp:nvSpPr>
      <dsp:spPr>
        <a:xfrm rot="5400000">
          <a:off x="4169421" y="296537"/>
          <a:ext cx="2252640" cy="2252640"/>
        </a:xfrm>
        <a:prstGeom prst="pieWedge">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ES" sz="1800" b="1" kern="1200" dirty="0">
              <a:solidFill>
                <a:srgbClr val="000000"/>
              </a:solidFill>
            </a:rPr>
            <a:t>Inicia de oficio la investigación</a:t>
          </a:r>
          <a:endParaRPr lang="es-PE" sz="1800" b="1" kern="1200" dirty="0">
            <a:solidFill>
              <a:srgbClr val="000000"/>
            </a:solidFill>
          </a:endParaRPr>
        </a:p>
      </dsp:txBody>
      <dsp:txXfrm rot="-5400000">
        <a:off x="4169421" y="956320"/>
        <a:ext cx="1592857" cy="1592857"/>
      </dsp:txXfrm>
    </dsp:sp>
    <dsp:sp modelId="{C55F19D6-EFF4-4643-8229-8BAAC602C5DF}">
      <dsp:nvSpPr>
        <dsp:cNvPr id="0" name=""/>
        <dsp:cNvSpPr/>
      </dsp:nvSpPr>
      <dsp:spPr>
        <a:xfrm rot="10800000">
          <a:off x="4169421" y="2653226"/>
          <a:ext cx="2252640" cy="2252640"/>
        </a:xfrm>
        <a:prstGeom prst="pieWedge">
          <a:avLst/>
        </a:prstGeom>
        <a:solidFill>
          <a:schemeClr val="accent6"/>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s-ES" sz="1800" b="1" kern="1200" dirty="0"/>
        </a:p>
        <a:p>
          <a:pPr marL="0" lvl="0" indent="0" algn="ctr" defTabSz="800100">
            <a:lnSpc>
              <a:spcPct val="90000"/>
            </a:lnSpc>
            <a:spcBef>
              <a:spcPct val="0"/>
            </a:spcBef>
            <a:spcAft>
              <a:spcPct val="35000"/>
            </a:spcAft>
            <a:buNone/>
          </a:pPr>
          <a:r>
            <a:rPr lang="es-ES" sz="1800" b="1" kern="1200" dirty="0"/>
            <a:t>Tramita las denuncias y brinda una respuesta al denunciante</a:t>
          </a:r>
          <a:endParaRPr lang="es-PE" sz="1800" b="1" kern="1200" dirty="0"/>
        </a:p>
      </dsp:txBody>
      <dsp:txXfrm rot="10800000">
        <a:off x="4169421" y="2653226"/>
        <a:ext cx="1592857" cy="1592857"/>
      </dsp:txXfrm>
    </dsp:sp>
    <dsp:sp modelId="{B8794864-62A0-4018-9DE9-453305AF5725}">
      <dsp:nvSpPr>
        <dsp:cNvPr id="0" name=""/>
        <dsp:cNvSpPr/>
      </dsp:nvSpPr>
      <dsp:spPr>
        <a:xfrm rot="16200000">
          <a:off x="1812732" y="2557162"/>
          <a:ext cx="2252640" cy="2444768"/>
        </a:xfrm>
        <a:prstGeom prst="pieWedge">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s-PE" sz="1800" b="1" kern="1200" dirty="0">
            <a:solidFill>
              <a:srgbClr val="000000"/>
            </a:solidFill>
          </a:endParaRPr>
        </a:p>
        <a:p>
          <a:pPr marL="0" lvl="0" indent="0" algn="ctr" defTabSz="800100">
            <a:lnSpc>
              <a:spcPct val="90000"/>
            </a:lnSpc>
            <a:spcBef>
              <a:spcPct val="0"/>
            </a:spcBef>
            <a:spcAft>
              <a:spcPct val="35000"/>
            </a:spcAft>
            <a:buNone/>
          </a:pPr>
          <a:r>
            <a:rPr lang="es-PE" sz="1800" b="1" kern="1200" dirty="0">
              <a:solidFill>
                <a:srgbClr val="000000"/>
              </a:solidFill>
            </a:rPr>
            <a:t>Efectúa la precalificación en función a los hechos expuestos en la denuncia</a:t>
          </a:r>
        </a:p>
      </dsp:txBody>
      <dsp:txXfrm rot="5400000">
        <a:off x="2432725" y="2653226"/>
        <a:ext cx="1728712" cy="1592857"/>
      </dsp:txXfrm>
    </dsp:sp>
    <dsp:sp modelId="{48F16ABB-63A0-411D-9FBB-E348C2F82F43}">
      <dsp:nvSpPr>
        <dsp:cNvPr id="0" name=""/>
        <dsp:cNvSpPr/>
      </dsp:nvSpPr>
      <dsp:spPr>
        <a:xfrm>
          <a:off x="3728517" y="2132985"/>
          <a:ext cx="777759" cy="676312"/>
        </a:xfrm>
        <a:prstGeom prst="circularArrow">
          <a:avLst/>
        </a:prstGeom>
        <a:solidFill>
          <a:srgbClr val="FF0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53D13C6E-198F-4422-A669-BAE0C47C34B9}">
      <dsp:nvSpPr>
        <dsp:cNvPr id="0" name=""/>
        <dsp:cNvSpPr/>
      </dsp:nvSpPr>
      <dsp:spPr>
        <a:xfrm rot="10800000">
          <a:off x="3728517" y="2393105"/>
          <a:ext cx="777759" cy="676312"/>
        </a:xfrm>
        <a:prstGeom prst="circularArrow">
          <a:avLst/>
        </a:prstGeom>
        <a:solidFill>
          <a:srgbClr val="FF0000"/>
        </a:solidFill>
        <a:ln>
          <a:noFill/>
        </a:ln>
        <a:effectLst/>
        <a:scene3d>
          <a:camera prst="orthographicFront"/>
          <a:lightRig rig="threePt" dir="t">
            <a:rot lat="0" lon="0" rev="7500000"/>
          </a:lightRig>
        </a:scene3d>
        <a:sp3d z="152400" extrusionH="63500" prstMaterial="matte">
          <a:bevelT w="50800" h="190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30089-10F6-436D-89A9-431E7E48907E}">
      <dsp:nvSpPr>
        <dsp:cNvPr id="0" name=""/>
        <dsp:cNvSpPr/>
      </dsp:nvSpPr>
      <dsp:spPr>
        <a:xfrm rot="5400000">
          <a:off x="4141920" y="-1538840"/>
          <a:ext cx="1047750" cy="4391336"/>
        </a:xfrm>
        <a:prstGeom prst="round2SameRect">
          <a:avLst/>
        </a:prstGeom>
        <a:solidFill>
          <a:schemeClr val="bg1">
            <a:lumMod val="85000"/>
            <a:alpha val="9000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62865" rIns="125730" bIns="62865" numCol="1" spcCol="1270" anchor="ctr" anchorCtr="0">
          <a:noAutofit/>
        </a:bodyPr>
        <a:lstStyle/>
        <a:p>
          <a:pPr marL="228600" lvl="1" indent="-228600" algn="l" defTabSz="889000">
            <a:lnSpc>
              <a:spcPct val="90000"/>
            </a:lnSpc>
            <a:spcBef>
              <a:spcPct val="0"/>
            </a:spcBef>
            <a:spcAft>
              <a:spcPct val="15000"/>
            </a:spcAft>
            <a:buChar char="•"/>
          </a:pPr>
          <a:r>
            <a:rPr lang="es-PE" sz="2000" kern="1200" dirty="0">
              <a:solidFill>
                <a:srgbClr val="000000"/>
              </a:solidFill>
            </a:rPr>
            <a:t>3 años desde que se cometió la falta</a:t>
          </a:r>
        </a:p>
        <a:p>
          <a:pPr marL="228600" lvl="1" indent="-228600" algn="l" defTabSz="889000">
            <a:lnSpc>
              <a:spcPct val="90000"/>
            </a:lnSpc>
            <a:spcBef>
              <a:spcPct val="0"/>
            </a:spcBef>
            <a:spcAft>
              <a:spcPct val="15000"/>
            </a:spcAft>
            <a:buChar char="•"/>
          </a:pPr>
          <a:r>
            <a:rPr lang="es-PE" sz="2000" kern="1200" dirty="0">
              <a:solidFill>
                <a:srgbClr val="000000"/>
              </a:solidFill>
            </a:rPr>
            <a:t>1 año desde que tomó conocimiento la OGRH</a:t>
          </a:r>
        </a:p>
      </dsp:txBody>
      <dsp:txXfrm rot="-5400000">
        <a:off x="2470128" y="184099"/>
        <a:ext cx="4340189" cy="945456"/>
      </dsp:txXfrm>
    </dsp:sp>
    <dsp:sp modelId="{01726744-AD6B-4461-B5CE-2F1AF427145A}">
      <dsp:nvSpPr>
        <dsp:cNvPr id="0" name=""/>
        <dsp:cNvSpPr/>
      </dsp:nvSpPr>
      <dsp:spPr>
        <a:xfrm>
          <a:off x="0" y="1984"/>
          <a:ext cx="2470127" cy="1309687"/>
        </a:xfrm>
        <a:prstGeom prst="roundRect">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PE" sz="3200" b="1" kern="1200" dirty="0">
              <a:solidFill>
                <a:srgbClr val="000000"/>
              </a:solidFill>
            </a:rPr>
            <a:t>Inicio del PAD</a:t>
          </a:r>
        </a:p>
      </dsp:txBody>
      <dsp:txXfrm>
        <a:off x="63934" y="65918"/>
        <a:ext cx="2342259" cy="1181819"/>
      </dsp:txXfrm>
    </dsp:sp>
    <dsp:sp modelId="{07035A4A-BF82-4B7C-8F7F-BF20F48C27F0}">
      <dsp:nvSpPr>
        <dsp:cNvPr id="0" name=""/>
        <dsp:cNvSpPr/>
      </dsp:nvSpPr>
      <dsp:spPr>
        <a:xfrm rot="5400000">
          <a:off x="4141920" y="-163668"/>
          <a:ext cx="1047750" cy="4391336"/>
        </a:xfrm>
        <a:prstGeom prst="round2SameRect">
          <a:avLst/>
        </a:prstGeom>
        <a:solidFill>
          <a:schemeClr val="bg1">
            <a:lumMod val="85000"/>
            <a:alpha val="90000"/>
          </a:schemeClr>
        </a:solidFill>
        <a:ln w="10795" cap="flat" cmpd="sng" algn="ctr">
          <a:solidFill>
            <a:schemeClr val="accent4">
              <a:tint val="40000"/>
              <a:alpha val="90000"/>
              <a:hueOff val="0"/>
              <a:satOff val="0"/>
              <a:lumOff val="-48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PE" sz="2000" kern="1200" dirty="0">
              <a:solidFill>
                <a:srgbClr val="000000"/>
              </a:solidFill>
            </a:rPr>
            <a:t>1 año entre la notificación del inicio del PAD y la emisión de la resolución de sanción</a:t>
          </a:r>
        </a:p>
      </dsp:txBody>
      <dsp:txXfrm rot="-5400000">
        <a:off x="2470128" y="1559271"/>
        <a:ext cx="4340189" cy="945456"/>
      </dsp:txXfrm>
    </dsp:sp>
    <dsp:sp modelId="{78BE2D61-F3C1-4EBB-90EA-AA4E2BD9C1E4}">
      <dsp:nvSpPr>
        <dsp:cNvPr id="0" name=""/>
        <dsp:cNvSpPr/>
      </dsp:nvSpPr>
      <dsp:spPr>
        <a:xfrm>
          <a:off x="0" y="1377156"/>
          <a:ext cx="2470127" cy="1309687"/>
        </a:xfrm>
        <a:prstGeom prst="roundRect">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PE" sz="3200" b="1" kern="1200" dirty="0">
              <a:solidFill>
                <a:srgbClr val="000000"/>
              </a:solidFill>
            </a:rPr>
            <a:t>Durante el PAD</a:t>
          </a:r>
        </a:p>
      </dsp:txBody>
      <dsp:txXfrm>
        <a:off x="63934" y="1441090"/>
        <a:ext cx="2342259" cy="1181819"/>
      </dsp:txXfrm>
    </dsp:sp>
    <dsp:sp modelId="{92A6D998-AA5E-4170-A3EE-5D403C1D025B}">
      <dsp:nvSpPr>
        <dsp:cNvPr id="0" name=""/>
        <dsp:cNvSpPr/>
      </dsp:nvSpPr>
      <dsp:spPr>
        <a:xfrm rot="5400000">
          <a:off x="4100348" y="1211503"/>
          <a:ext cx="1047750" cy="4391336"/>
        </a:xfrm>
        <a:prstGeom prst="round2SameRect">
          <a:avLst/>
        </a:prstGeom>
        <a:solidFill>
          <a:schemeClr val="bg1">
            <a:lumMod val="85000"/>
            <a:alpha val="90000"/>
          </a:schemeClr>
        </a:solidFill>
        <a:ln w="10795" cap="flat" cmpd="sng" algn="ctr">
          <a:solidFill>
            <a:schemeClr val="accent4">
              <a:tint val="40000"/>
              <a:alpha val="90000"/>
              <a:hueOff val="0"/>
              <a:satOff val="0"/>
              <a:lumOff val="-9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l" defTabSz="889000">
            <a:lnSpc>
              <a:spcPct val="90000"/>
            </a:lnSpc>
            <a:spcBef>
              <a:spcPct val="0"/>
            </a:spcBef>
            <a:spcAft>
              <a:spcPct val="15000"/>
            </a:spcAft>
            <a:buChar char="•"/>
          </a:pPr>
          <a:r>
            <a:rPr lang="es-PE" sz="2000" kern="1200" dirty="0">
              <a:solidFill>
                <a:srgbClr val="000000"/>
              </a:solidFill>
            </a:rPr>
            <a:t>2 años desde que la entidad tomó conoció de la comisión de la falta</a:t>
          </a:r>
        </a:p>
      </dsp:txBody>
      <dsp:txXfrm rot="-5400000">
        <a:off x="2428556" y="2934443"/>
        <a:ext cx="4340189" cy="945456"/>
      </dsp:txXfrm>
    </dsp:sp>
    <dsp:sp modelId="{F7F63F59-FC46-4333-9412-589D7E5B1D3C}">
      <dsp:nvSpPr>
        <dsp:cNvPr id="0" name=""/>
        <dsp:cNvSpPr/>
      </dsp:nvSpPr>
      <dsp:spPr>
        <a:xfrm>
          <a:off x="0" y="2752328"/>
          <a:ext cx="2470127" cy="1309687"/>
        </a:xfrm>
        <a:prstGeom prst="roundRect">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s-PE" sz="3500" b="1" kern="1200" dirty="0">
              <a:solidFill>
                <a:srgbClr val="000000"/>
              </a:solidFill>
            </a:rPr>
            <a:t>Ex servidores</a:t>
          </a:r>
        </a:p>
      </dsp:txBody>
      <dsp:txXfrm>
        <a:off x="63934" y="2816262"/>
        <a:ext cx="2342259" cy="11818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C08812-6855-43B8-A74D-21B9926E96E3}">
      <dsp:nvSpPr>
        <dsp:cNvPr id="0" name=""/>
        <dsp:cNvSpPr/>
      </dsp:nvSpPr>
      <dsp:spPr>
        <a:xfrm>
          <a:off x="0" y="43160"/>
          <a:ext cx="6309360" cy="1009908"/>
        </a:xfrm>
        <a:prstGeom prst="roundRect">
          <a:avLst>
            <a:gd name="adj" fmla="val 10000"/>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E" sz="2000" b="1" kern="1200" dirty="0"/>
            <a:t>Recibida la denuncia, la Secretaría Técnica efectúa las investigaciones preliminares </a:t>
          </a:r>
        </a:p>
      </dsp:txBody>
      <dsp:txXfrm>
        <a:off x="29579" y="72739"/>
        <a:ext cx="5008202" cy="950750"/>
      </dsp:txXfrm>
    </dsp:sp>
    <dsp:sp modelId="{00853E88-0515-4A16-85A0-E42E8418C14D}">
      <dsp:nvSpPr>
        <dsp:cNvPr id="0" name=""/>
        <dsp:cNvSpPr/>
      </dsp:nvSpPr>
      <dsp:spPr>
        <a:xfrm>
          <a:off x="528408" y="1118859"/>
          <a:ext cx="6309360" cy="1123981"/>
        </a:xfrm>
        <a:prstGeom prst="roundRect">
          <a:avLst>
            <a:gd name="adj" fmla="val 10000"/>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s-PE" sz="2000" b="1" kern="1200" dirty="0"/>
            <a:t>Una vez concluida la investigación, la ST realiza la precalificación de los hechos según la gravedad de la falta</a:t>
          </a:r>
        </a:p>
      </dsp:txBody>
      <dsp:txXfrm>
        <a:off x="561328" y="1151779"/>
        <a:ext cx="4984523" cy="1058141"/>
      </dsp:txXfrm>
    </dsp:sp>
    <dsp:sp modelId="{2AF15772-F46C-4E1D-9196-3FE5EB09AAFC}">
      <dsp:nvSpPr>
        <dsp:cNvPr id="0" name=""/>
        <dsp:cNvSpPr/>
      </dsp:nvSpPr>
      <dsp:spPr>
        <a:xfrm>
          <a:off x="1038015" y="2327907"/>
          <a:ext cx="6309360" cy="1235918"/>
        </a:xfrm>
        <a:prstGeom prst="roundRect">
          <a:avLst>
            <a:gd name="adj" fmla="val 10000"/>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PE" sz="1900" b="1" kern="1200" dirty="0"/>
            <a:t>Esta etapa culmina con el archivo de la denuncia o con la remisión al OI del informe de precalificación recomendando el inicio del PAD</a:t>
          </a:r>
        </a:p>
      </dsp:txBody>
      <dsp:txXfrm>
        <a:off x="1074214" y="2364106"/>
        <a:ext cx="4985851" cy="1163520"/>
      </dsp:txXfrm>
    </dsp:sp>
    <dsp:sp modelId="{77903D2D-165E-4550-BBCB-45B351E543A3}">
      <dsp:nvSpPr>
        <dsp:cNvPr id="0" name=""/>
        <dsp:cNvSpPr/>
      </dsp:nvSpPr>
      <dsp:spPr>
        <a:xfrm>
          <a:off x="1577340" y="3634169"/>
          <a:ext cx="6309360" cy="1362198"/>
        </a:xfrm>
        <a:prstGeom prst="roundRect">
          <a:avLst>
            <a:gd name="adj" fmla="val 10000"/>
          </a:avLst>
        </a:prstGeom>
        <a:solidFill>
          <a:schemeClr val="accent6"/>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s-PE" sz="1900" b="1" kern="1200" dirty="0"/>
            <a:t>El OI puede apartarse de las conclusiones del informe de la ST por considerarse no competente o por considerar que no existen razones para iniciar el PAD </a:t>
          </a:r>
        </a:p>
      </dsp:txBody>
      <dsp:txXfrm>
        <a:off x="1617237" y="3674066"/>
        <a:ext cx="4970569" cy="1282404"/>
      </dsp:txXfrm>
    </dsp:sp>
    <dsp:sp modelId="{77E6A03F-AE15-4562-A315-D8A070F8D8F8}">
      <dsp:nvSpPr>
        <dsp:cNvPr id="0" name=""/>
        <dsp:cNvSpPr/>
      </dsp:nvSpPr>
      <dsp:spPr>
        <a:xfrm>
          <a:off x="5578771" y="801313"/>
          <a:ext cx="730588" cy="730588"/>
        </a:xfrm>
        <a:prstGeom prst="downArrow">
          <a:avLst>
            <a:gd name="adj1" fmla="val 55000"/>
            <a:gd name="adj2" fmla="val 45000"/>
          </a:avLst>
        </a:prstGeom>
        <a:solidFill>
          <a:srgbClr val="FFC000">
            <a:alpha val="90000"/>
          </a:srgbClr>
        </a:solidFill>
        <a:ln w="9525" cap="flat" cmpd="sng" algn="ctr">
          <a:solidFill>
            <a:schemeClr val="accent5">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s-PE" sz="3300" kern="1200"/>
        </a:p>
      </dsp:txBody>
      <dsp:txXfrm>
        <a:off x="5743153" y="801313"/>
        <a:ext cx="401824" cy="549767"/>
      </dsp:txXfrm>
    </dsp:sp>
    <dsp:sp modelId="{748C30E7-7626-4FC9-A5EF-2829A338E57A}">
      <dsp:nvSpPr>
        <dsp:cNvPr id="0" name=""/>
        <dsp:cNvSpPr/>
      </dsp:nvSpPr>
      <dsp:spPr>
        <a:xfrm>
          <a:off x="6107180" y="2129655"/>
          <a:ext cx="730588" cy="730588"/>
        </a:xfrm>
        <a:prstGeom prst="downArrow">
          <a:avLst>
            <a:gd name="adj1" fmla="val 55000"/>
            <a:gd name="adj2" fmla="val 45000"/>
          </a:avLst>
        </a:prstGeom>
        <a:solidFill>
          <a:srgbClr val="FFC000">
            <a:alpha val="90000"/>
          </a:srgbClr>
        </a:solidFill>
        <a:ln w="9525" cap="flat" cmpd="sng" algn="ctr">
          <a:solidFill>
            <a:schemeClr val="accent5">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s-PE" sz="3300" kern="1200"/>
        </a:p>
      </dsp:txBody>
      <dsp:txXfrm>
        <a:off x="6271562" y="2129655"/>
        <a:ext cx="401824" cy="549767"/>
      </dsp:txXfrm>
    </dsp:sp>
    <dsp:sp modelId="{F7F32CCF-E40B-486E-A2CD-A565C34458CB}">
      <dsp:nvSpPr>
        <dsp:cNvPr id="0" name=""/>
        <dsp:cNvSpPr/>
      </dsp:nvSpPr>
      <dsp:spPr>
        <a:xfrm>
          <a:off x="6627703" y="3457997"/>
          <a:ext cx="730588" cy="730588"/>
        </a:xfrm>
        <a:prstGeom prst="downArrow">
          <a:avLst>
            <a:gd name="adj1" fmla="val 55000"/>
            <a:gd name="adj2" fmla="val 45000"/>
          </a:avLst>
        </a:prstGeom>
        <a:solidFill>
          <a:srgbClr val="FFC000">
            <a:alpha val="90000"/>
          </a:srgbClr>
        </a:solidFill>
        <a:ln w="9525" cap="flat" cmpd="sng" algn="ctr">
          <a:solidFill>
            <a:schemeClr val="accent5">
              <a:tint val="40000"/>
              <a:alpha val="90000"/>
              <a:hueOff val="0"/>
              <a:satOff val="0"/>
              <a:lumOff val="0"/>
              <a:alphaOff val="0"/>
            </a:schemeClr>
          </a:solidFill>
          <a:prstDash val="solid"/>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1910" tIns="41910" rIns="41910" bIns="41910" numCol="1" spcCol="1270" anchor="ctr" anchorCtr="0">
          <a:noAutofit/>
        </a:bodyPr>
        <a:lstStyle/>
        <a:p>
          <a:pPr marL="0" lvl="0" indent="0" algn="ctr" defTabSz="1466850">
            <a:lnSpc>
              <a:spcPct val="90000"/>
            </a:lnSpc>
            <a:spcBef>
              <a:spcPct val="0"/>
            </a:spcBef>
            <a:spcAft>
              <a:spcPct val="35000"/>
            </a:spcAft>
            <a:buNone/>
          </a:pPr>
          <a:endParaRPr lang="es-PE" sz="3300" kern="1200"/>
        </a:p>
      </dsp:txBody>
      <dsp:txXfrm>
        <a:off x="6792085" y="3457997"/>
        <a:ext cx="401824" cy="5497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17401-D88A-4D9A-A8BF-110C8563F810}">
      <dsp:nvSpPr>
        <dsp:cNvPr id="0" name=""/>
        <dsp:cNvSpPr/>
      </dsp:nvSpPr>
      <dsp:spPr>
        <a:xfrm>
          <a:off x="6931" y="921175"/>
          <a:ext cx="2071799" cy="1280496"/>
        </a:xfrm>
        <a:prstGeom prst="roundRect">
          <a:avLst>
            <a:gd name="adj" fmla="val 10000"/>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E" sz="1800" kern="1200"/>
            <a:t>Se emite el acto de inicio del PAD</a:t>
          </a:r>
          <a:endParaRPr lang="es-PE" sz="1800" kern="1200" dirty="0"/>
        </a:p>
      </dsp:txBody>
      <dsp:txXfrm>
        <a:off x="44435" y="958679"/>
        <a:ext cx="1996791" cy="1205488"/>
      </dsp:txXfrm>
    </dsp:sp>
    <dsp:sp modelId="{4C735D17-8C68-4993-A2DA-41EEB6E6B023}">
      <dsp:nvSpPr>
        <dsp:cNvPr id="0" name=""/>
        <dsp:cNvSpPr/>
      </dsp:nvSpPr>
      <dsp:spPr>
        <a:xfrm>
          <a:off x="2261049" y="1304520"/>
          <a:ext cx="439221" cy="513806"/>
        </a:xfrm>
        <a:prstGeom prs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PE" sz="2200" kern="1200"/>
        </a:p>
      </dsp:txBody>
      <dsp:txXfrm>
        <a:off x="2261049" y="1407281"/>
        <a:ext cx="307455" cy="308284"/>
      </dsp:txXfrm>
    </dsp:sp>
    <dsp:sp modelId="{6BFD6F07-5FC0-47D2-82EC-C14F7DC9E128}">
      <dsp:nvSpPr>
        <dsp:cNvPr id="0" name=""/>
        <dsp:cNvSpPr/>
      </dsp:nvSpPr>
      <dsp:spPr>
        <a:xfrm>
          <a:off x="2907450" y="939884"/>
          <a:ext cx="2071799" cy="1243079"/>
        </a:xfrm>
        <a:prstGeom prst="roundRect">
          <a:avLst>
            <a:gd name="adj" fmla="val 10000"/>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E" sz="1800" kern="1200"/>
            <a:t>Se notifica el acto de inicio del PAD</a:t>
          </a:r>
          <a:endParaRPr lang="es-PE" sz="1800" kern="1200" dirty="0"/>
        </a:p>
      </dsp:txBody>
      <dsp:txXfrm>
        <a:off x="2943859" y="976293"/>
        <a:ext cx="1998981" cy="1170261"/>
      </dsp:txXfrm>
    </dsp:sp>
    <dsp:sp modelId="{2E4CF093-7C6C-4D82-AC44-CD85F766B3AD}">
      <dsp:nvSpPr>
        <dsp:cNvPr id="0" name=""/>
        <dsp:cNvSpPr/>
      </dsp:nvSpPr>
      <dsp:spPr>
        <a:xfrm>
          <a:off x="5161567" y="1304520"/>
          <a:ext cx="439221" cy="513806"/>
        </a:xfrm>
        <a:prstGeom prs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PE" sz="2200" kern="1200"/>
        </a:p>
      </dsp:txBody>
      <dsp:txXfrm>
        <a:off x="5161567" y="1407281"/>
        <a:ext cx="307455" cy="308284"/>
      </dsp:txXfrm>
    </dsp:sp>
    <dsp:sp modelId="{C88CD41C-BABC-4DF3-BCDE-EA235F9FFD8B}">
      <dsp:nvSpPr>
        <dsp:cNvPr id="0" name=""/>
        <dsp:cNvSpPr/>
      </dsp:nvSpPr>
      <dsp:spPr>
        <a:xfrm>
          <a:off x="5807969" y="708286"/>
          <a:ext cx="2071799" cy="1706275"/>
        </a:xfrm>
        <a:prstGeom prst="roundRect">
          <a:avLst>
            <a:gd name="adj" fmla="val 10000"/>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E" sz="1800" kern="1200" dirty="0"/>
            <a:t>Los descargos se presentan dentro del plazo de 5 días hábiles. Se puede solicitar prórroga del plazo</a:t>
          </a:r>
        </a:p>
      </dsp:txBody>
      <dsp:txXfrm>
        <a:off x="5857944" y="758261"/>
        <a:ext cx="1971849" cy="1606325"/>
      </dsp:txXfrm>
    </dsp:sp>
    <dsp:sp modelId="{06AF9421-7B57-45F4-8678-F865513D572C}">
      <dsp:nvSpPr>
        <dsp:cNvPr id="0" name=""/>
        <dsp:cNvSpPr/>
      </dsp:nvSpPr>
      <dsp:spPr>
        <a:xfrm rot="5400000">
          <a:off x="6624258" y="2559587"/>
          <a:ext cx="439221" cy="513806"/>
        </a:xfrm>
        <a:prstGeom prs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PE" sz="2200" kern="1200"/>
        </a:p>
      </dsp:txBody>
      <dsp:txXfrm rot="-5400000">
        <a:off x="6689727" y="2596879"/>
        <a:ext cx="308284" cy="307455"/>
      </dsp:txXfrm>
    </dsp:sp>
    <dsp:sp modelId="{F10C5A1B-7C6A-4A3F-B14C-B2F213FCD1F1}">
      <dsp:nvSpPr>
        <dsp:cNvPr id="0" name=""/>
        <dsp:cNvSpPr/>
      </dsp:nvSpPr>
      <dsp:spPr>
        <a:xfrm>
          <a:off x="5807969" y="3243281"/>
          <a:ext cx="2071799" cy="1283790"/>
        </a:xfrm>
        <a:prstGeom prst="roundRect">
          <a:avLst>
            <a:gd name="adj" fmla="val 10000"/>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E" sz="1800" kern="1200"/>
            <a:t>El OI llevará a cabo el análisis e indagaciones respectivos</a:t>
          </a:r>
          <a:endParaRPr lang="es-PE" sz="1800" kern="1200" dirty="0"/>
        </a:p>
      </dsp:txBody>
      <dsp:txXfrm>
        <a:off x="5845570" y="3280882"/>
        <a:ext cx="1996597" cy="1208588"/>
      </dsp:txXfrm>
    </dsp:sp>
    <dsp:sp modelId="{FAAA9AB8-0045-413C-A0B4-70493EA2A494}">
      <dsp:nvSpPr>
        <dsp:cNvPr id="0" name=""/>
        <dsp:cNvSpPr/>
      </dsp:nvSpPr>
      <dsp:spPr>
        <a:xfrm rot="10800000">
          <a:off x="5186429" y="3628273"/>
          <a:ext cx="439221" cy="513806"/>
        </a:xfrm>
        <a:prstGeom prs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PE" sz="2200" kern="1200"/>
        </a:p>
      </dsp:txBody>
      <dsp:txXfrm rot="10800000">
        <a:off x="5318195" y="3731034"/>
        <a:ext cx="307455" cy="308284"/>
      </dsp:txXfrm>
    </dsp:sp>
    <dsp:sp modelId="{480BD2A4-AE53-4D0F-AA50-FDC6CA05BC5B}">
      <dsp:nvSpPr>
        <dsp:cNvPr id="0" name=""/>
        <dsp:cNvSpPr/>
      </dsp:nvSpPr>
      <dsp:spPr>
        <a:xfrm>
          <a:off x="2907450" y="3263636"/>
          <a:ext cx="2071799" cy="1243079"/>
        </a:xfrm>
        <a:prstGeom prst="roundRect">
          <a:avLst>
            <a:gd name="adj" fmla="val 10000"/>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E" sz="1800" kern="1200"/>
            <a:t>Se emite el Informe del órgano instructor</a:t>
          </a:r>
          <a:endParaRPr lang="es-PE" sz="1800" kern="1200" dirty="0"/>
        </a:p>
      </dsp:txBody>
      <dsp:txXfrm>
        <a:off x="2943859" y="3300045"/>
        <a:ext cx="1998981" cy="1170261"/>
      </dsp:txXfrm>
    </dsp:sp>
    <dsp:sp modelId="{E3868F01-8022-4C5F-9BE3-38EF9CE7DA20}">
      <dsp:nvSpPr>
        <dsp:cNvPr id="0" name=""/>
        <dsp:cNvSpPr/>
      </dsp:nvSpPr>
      <dsp:spPr>
        <a:xfrm rot="10800000">
          <a:off x="2285910" y="3628273"/>
          <a:ext cx="439221" cy="513806"/>
        </a:xfrm>
        <a:prstGeom prst="rightArrow">
          <a:avLst>
            <a:gd name="adj1" fmla="val 60000"/>
            <a:gd name="adj2" fmla="val 50000"/>
          </a:avLst>
        </a:prstGeom>
        <a:solidFill>
          <a:srgbClr val="FF0000"/>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es-PE" sz="2200" kern="1200" dirty="0"/>
        </a:p>
      </dsp:txBody>
      <dsp:txXfrm rot="10800000">
        <a:off x="2417676" y="3731034"/>
        <a:ext cx="307455" cy="308284"/>
      </dsp:txXfrm>
    </dsp:sp>
    <dsp:sp modelId="{56295A49-17D1-4862-B82A-8D38843FCE37}">
      <dsp:nvSpPr>
        <dsp:cNvPr id="0" name=""/>
        <dsp:cNvSpPr/>
      </dsp:nvSpPr>
      <dsp:spPr>
        <a:xfrm>
          <a:off x="6931" y="3263636"/>
          <a:ext cx="2071799" cy="1243079"/>
        </a:xfrm>
        <a:prstGeom prst="roundRect">
          <a:avLst>
            <a:gd name="adj" fmla="val 10000"/>
          </a:avLst>
        </a:prstGeom>
        <a:solidFill>
          <a:schemeClr val="accent6"/>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PE" sz="1800" kern="1200"/>
            <a:t>El OI remite su informe al órgano sancionador</a:t>
          </a:r>
          <a:endParaRPr lang="es-PE" sz="1800" kern="1200" dirty="0"/>
        </a:p>
      </dsp:txBody>
      <dsp:txXfrm>
        <a:off x="43340" y="3300045"/>
        <a:ext cx="1998981" cy="11702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F17401-D88A-4D9A-A8BF-110C8563F810}">
      <dsp:nvSpPr>
        <dsp:cNvPr id="0" name=""/>
        <dsp:cNvSpPr/>
      </dsp:nvSpPr>
      <dsp:spPr>
        <a:xfrm>
          <a:off x="87933" y="2138"/>
          <a:ext cx="2857824" cy="1766307"/>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Inicia con la recepción del informe del órgano instructor</a:t>
          </a:r>
        </a:p>
      </dsp:txBody>
      <dsp:txXfrm>
        <a:off x="139666" y="53871"/>
        <a:ext cx="2754358" cy="1662841"/>
      </dsp:txXfrm>
    </dsp:sp>
    <dsp:sp modelId="{4C735D17-8C68-4993-A2DA-41EEB6E6B023}">
      <dsp:nvSpPr>
        <dsp:cNvPr id="0" name=""/>
        <dsp:cNvSpPr/>
      </dsp:nvSpPr>
      <dsp:spPr>
        <a:xfrm>
          <a:off x="3197246" y="530922"/>
          <a:ext cx="605858" cy="70874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PE" sz="1800" kern="1200"/>
        </a:p>
      </dsp:txBody>
      <dsp:txXfrm>
        <a:off x="3197246" y="672670"/>
        <a:ext cx="424101" cy="425244"/>
      </dsp:txXfrm>
    </dsp:sp>
    <dsp:sp modelId="{6BFD6F07-5FC0-47D2-82EC-C14F7DC9E128}">
      <dsp:nvSpPr>
        <dsp:cNvPr id="0" name=""/>
        <dsp:cNvSpPr/>
      </dsp:nvSpPr>
      <dsp:spPr>
        <a:xfrm>
          <a:off x="4088887" y="27945"/>
          <a:ext cx="2857824" cy="1714694"/>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PE" sz="2000" kern="1200" dirty="0"/>
            <a:t>El OS comunica tal hecho al presunto infractor a fin de que éste pueda presentar su informe oral</a:t>
          </a:r>
        </a:p>
      </dsp:txBody>
      <dsp:txXfrm>
        <a:off x="4139109" y="78167"/>
        <a:ext cx="2757380" cy="1614250"/>
      </dsp:txXfrm>
    </dsp:sp>
    <dsp:sp modelId="{2E4CF093-7C6C-4D82-AC44-CD85F766B3AD}">
      <dsp:nvSpPr>
        <dsp:cNvPr id="0" name=""/>
        <dsp:cNvSpPr/>
      </dsp:nvSpPr>
      <dsp:spPr>
        <a:xfrm rot="5388595">
          <a:off x="5212192" y="1956241"/>
          <a:ext cx="620673" cy="70874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PE" sz="1800" kern="1200"/>
        </a:p>
      </dsp:txBody>
      <dsp:txXfrm rot="-5400000">
        <a:off x="5309597" y="2000276"/>
        <a:ext cx="425244" cy="434471"/>
      </dsp:txXfrm>
    </dsp:sp>
    <dsp:sp modelId="{C88CD41C-BABC-4DF3-BCDE-EA235F9FFD8B}">
      <dsp:nvSpPr>
        <dsp:cNvPr id="0" name=""/>
        <dsp:cNvSpPr/>
      </dsp:nvSpPr>
      <dsp:spPr>
        <a:xfrm>
          <a:off x="4098461" y="2913715"/>
          <a:ext cx="2857824" cy="1714694"/>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PE" sz="2200" kern="1200" dirty="0"/>
            <a:t>El OS puede apartarse de la recomendación de sanción del órgano instructor</a:t>
          </a:r>
        </a:p>
      </dsp:txBody>
      <dsp:txXfrm>
        <a:off x="4148683" y="2963937"/>
        <a:ext cx="2757380" cy="1614250"/>
      </dsp:txXfrm>
    </dsp:sp>
    <dsp:sp modelId="{06AF9421-7B57-45F4-8678-F865513D572C}">
      <dsp:nvSpPr>
        <dsp:cNvPr id="0" name=""/>
        <dsp:cNvSpPr/>
      </dsp:nvSpPr>
      <dsp:spPr>
        <a:xfrm rot="10801833">
          <a:off x="3233933" y="3415632"/>
          <a:ext cx="610933" cy="708740"/>
        </a:xfrm>
        <a:prstGeom prst="rightArrow">
          <a:avLst>
            <a:gd name="adj1" fmla="val 60000"/>
            <a:gd name="adj2" fmla="val 50000"/>
          </a:avLst>
        </a:prstGeom>
        <a:solidFill>
          <a:srgbClr val="FF0000"/>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s-PE" sz="1800" kern="1200"/>
        </a:p>
      </dsp:txBody>
      <dsp:txXfrm rot="10800000">
        <a:off x="3417213" y="3557429"/>
        <a:ext cx="427653" cy="425244"/>
      </dsp:txXfrm>
    </dsp:sp>
    <dsp:sp modelId="{F10C5A1B-7C6A-4A3F-B14C-B2F213FCD1F1}">
      <dsp:nvSpPr>
        <dsp:cNvPr id="0" name=""/>
        <dsp:cNvSpPr/>
      </dsp:nvSpPr>
      <dsp:spPr>
        <a:xfrm>
          <a:off x="87933" y="2911576"/>
          <a:ext cx="2857824" cy="1714694"/>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s-PE" sz="2200" kern="1200" dirty="0"/>
            <a:t>El OS notifica la resolución que pone fin al procedimiento</a:t>
          </a:r>
        </a:p>
      </dsp:txBody>
      <dsp:txXfrm>
        <a:off x="138155" y="2961798"/>
        <a:ext cx="2757380" cy="161425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41A487-E120-4C69-9199-23800D8C5BC5}">
      <dsp:nvSpPr>
        <dsp:cNvPr id="0" name=""/>
        <dsp:cNvSpPr/>
      </dsp:nvSpPr>
      <dsp:spPr>
        <a:xfrm>
          <a:off x="347975" y="20780"/>
          <a:ext cx="8197429" cy="1081212"/>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t>¿La condición actual del servidor es impedimento para iniciar el procedimiento administrativo disciplinario?</a:t>
          </a:r>
        </a:p>
      </dsp:txBody>
      <dsp:txXfrm>
        <a:off x="379643" y="52448"/>
        <a:ext cx="6721420" cy="1017876"/>
      </dsp:txXfrm>
    </dsp:sp>
    <dsp:sp modelId="{6915C47D-CA93-4035-9114-3E09102CA2EF}">
      <dsp:nvSpPr>
        <dsp:cNvPr id="0" name=""/>
        <dsp:cNvSpPr/>
      </dsp:nvSpPr>
      <dsp:spPr>
        <a:xfrm>
          <a:off x="384060" y="1194673"/>
          <a:ext cx="8205817" cy="1081212"/>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t>¿El Informe del Órgano Instructor debe ser elevado a la Secretaría Técnica?</a:t>
          </a:r>
        </a:p>
      </dsp:txBody>
      <dsp:txXfrm>
        <a:off x="415728" y="1226341"/>
        <a:ext cx="6623410" cy="1017876"/>
      </dsp:txXfrm>
    </dsp:sp>
    <dsp:sp modelId="{F777DD98-7AF5-4750-922A-D2CE4C999A1A}">
      <dsp:nvSpPr>
        <dsp:cNvPr id="0" name=""/>
        <dsp:cNvSpPr/>
      </dsp:nvSpPr>
      <dsp:spPr>
        <a:xfrm>
          <a:off x="363296" y="2420506"/>
          <a:ext cx="8227517" cy="1081212"/>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s-PE" sz="1600" b="1" kern="1200" dirty="0"/>
            <a:t>¿Cuál es el plazo para la notificación del acto de inicio en el procedimiento administrativo disciplinario?</a:t>
          </a:r>
        </a:p>
      </dsp:txBody>
      <dsp:txXfrm>
        <a:off x="394964" y="2452174"/>
        <a:ext cx="6651377" cy="1017876"/>
      </dsp:txXfrm>
    </dsp:sp>
    <dsp:sp modelId="{68F617CC-A772-4D5B-8CD1-FEE080E95598}">
      <dsp:nvSpPr>
        <dsp:cNvPr id="0" name=""/>
        <dsp:cNvSpPr/>
      </dsp:nvSpPr>
      <dsp:spPr>
        <a:xfrm>
          <a:off x="384060" y="3667132"/>
          <a:ext cx="8224952" cy="1081212"/>
        </a:xfrm>
        <a:prstGeom prst="roundRect">
          <a:avLst>
            <a:gd name="adj" fmla="val 10000"/>
          </a:avLst>
        </a:prstGeom>
        <a:solidFill>
          <a:schemeClr val="accent6"/>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s-ES" sz="1400" b="1" i="0" u="none" kern="1200" dirty="0"/>
            <a:t>El Titular de la entidad ha recibido el informe del órgano instructor recomendando la sanción de destitución; sin embargo, él considera que como máximo podrían imponer una suspensión sin goce de remuneraciones por un día ¿debe regresar el expediente al Jefe de Recursos Humanos por ser la autoridad competente para imponer la suspensión?</a:t>
          </a:r>
          <a:endParaRPr lang="es-ES" sz="1400" kern="1200" dirty="0"/>
        </a:p>
      </dsp:txBody>
      <dsp:txXfrm>
        <a:off x="415728" y="3698800"/>
        <a:ext cx="6639002" cy="1017876"/>
      </dsp:txXfrm>
    </dsp:sp>
    <dsp:sp modelId="{A6D8BC5E-6741-424B-AA2C-CD4AEF2FBA40}">
      <dsp:nvSpPr>
        <dsp:cNvPr id="0" name=""/>
        <dsp:cNvSpPr/>
      </dsp:nvSpPr>
      <dsp:spPr>
        <a:xfrm>
          <a:off x="6223145" y="828110"/>
          <a:ext cx="702788" cy="702788"/>
        </a:xfrm>
        <a:prstGeom prst="downArrow">
          <a:avLst>
            <a:gd name="adj1" fmla="val 55000"/>
            <a:gd name="adj2" fmla="val 45000"/>
          </a:avLst>
        </a:prstGeom>
        <a:solidFill>
          <a:srgbClr val="FF0000"/>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PE" sz="3200" kern="1200"/>
        </a:p>
      </dsp:txBody>
      <dsp:txXfrm>
        <a:off x="6381272" y="828110"/>
        <a:ext cx="386534" cy="528848"/>
      </dsp:txXfrm>
    </dsp:sp>
    <dsp:sp modelId="{0150D1A2-BA3F-415A-9893-FF7F283A2474}">
      <dsp:nvSpPr>
        <dsp:cNvPr id="0" name=""/>
        <dsp:cNvSpPr/>
      </dsp:nvSpPr>
      <dsp:spPr>
        <a:xfrm>
          <a:off x="6803768" y="2105907"/>
          <a:ext cx="702788" cy="702788"/>
        </a:xfrm>
        <a:prstGeom prst="downArrow">
          <a:avLst>
            <a:gd name="adj1" fmla="val 55000"/>
            <a:gd name="adj2" fmla="val 45000"/>
          </a:avLst>
        </a:prstGeom>
        <a:solidFill>
          <a:srgbClr val="FF0000"/>
        </a:solidFill>
        <a:ln w="10795" cap="flat" cmpd="sng" algn="ctr">
          <a:solidFill>
            <a:schemeClr val="accent4">
              <a:tint val="40000"/>
              <a:alpha val="90000"/>
              <a:hueOff val="0"/>
              <a:satOff val="0"/>
              <a:lumOff val="-483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PE" sz="3200" kern="1200"/>
        </a:p>
      </dsp:txBody>
      <dsp:txXfrm>
        <a:off x="6961895" y="2105907"/>
        <a:ext cx="386534" cy="528848"/>
      </dsp:txXfrm>
    </dsp:sp>
    <dsp:sp modelId="{8F5D5DA7-1E57-43CA-AE22-E8C4F9ECB517}">
      <dsp:nvSpPr>
        <dsp:cNvPr id="0" name=""/>
        <dsp:cNvSpPr/>
      </dsp:nvSpPr>
      <dsp:spPr>
        <a:xfrm>
          <a:off x="7375725" y="3383704"/>
          <a:ext cx="702788" cy="702788"/>
        </a:xfrm>
        <a:prstGeom prst="downArrow">
          <a:avLst>
            <a:gd name="adj1" fmla="val 55000"/>
            <a:gd name="adj2" fmla="val 45000"/>
          </a:avLst>
        </a:prstGeom>
        <a:solidFill>
          <a:srgbClr val="FF0000"/>
        </a:solidFill>
        <a:ln w="10795" cap="flat" cmpd="sng" algn="ctr">
          <a:solidFill>
            <a:schemeClr val="accent4">
              <a:tint val="40000"/>
              <a:alpha val="90000"/>
              <a:hueOff val="0"/>
              <a:satOff val="0"/>
              <a:lumOff val="-9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endParaRPr lang="es-PE" sz="3200" kern="1200"/>
        </a:p>
      </dsp:txBody>
      <dsp:txXfrm>
        <a:off x="7533852" y="3383704"/>
        <a:ext cx="386534" cy="52884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30089-10F6-436D-89A9-431E7E48907E}">
      <dsp:nvSpPr>
        <dsp:cNvPr id="0" name=""/>
        <dsp:cNvSpPr/>
      </dsp:nvSpPr>
      <dsp:spPr>
        <a:xfrm rot="5400000">
          <a:off x="4913921" y="-1840558"/>
          <a:ext cx="1839325" cy="5663605"/>
        </a:xfrm>
        <a:prstGeom prst="round2SameRect">
          <a:avLst/>
        </a:prstGeom>
        <a:solidFill>
          <a:schemeClr val="bg1">
            <a:lumMod val="85000"/>
            <a:alpha val="90000"/>
          </a:schemeClr>
        </a:solidFill>
        <a:ln w="1079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PE" sz="1800" kern="1200" dirty="0">
              <a:solidFill>
                <a:srgbClr val="000000"/>
              </a:solidFill>
            </a:rPr>
            <a:t>Comportamientos o actos físicos, verbales, gestuales u otros de connotación sexual, tales como comentarios e insinuaciones; observaciones o miradas lascivas; exhibición o exposición de material pornográfico; tocamientos roces o acercamientos corporales; exigencias o proposiciones sexuales ; contacto virtual; entre otros de similar naturaleza.</a:t>
          </a:r>
        </a:p>
      </dsp:txBody>
      <dsp:txXfrm rot="-5400000">
        <a:off x="3001781" y="161370"/>
        <a:ext cx="5573817" cy="1659749"/>
      </dsp:txXfrm>
    </dsp:sp>
    <dsp:sp modelId="{01726744-AD6B-4461-B5CE-2F1AF427145A}">
      <dsp:nvSpPr>
        <dsp:cNvPr id="0" name=""/>
        <dsp:cNvSpPr/>
      </dsp:nvSpPr>
      <dsp:spPr>
        <a:xfrm>
          <a:off x="631" y="49"/>
          <a:ext cx="3001149" cy="1982390"/>
        </a:xfrm>
        <a:prstGeom prst="roundRect">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PE" sz="3200" b="1" kern="1200" dirty="0">
              <a:solidFill>
                <a:srgbClr val="000000"/>
              </a:solidFill>
            </a:rPr>
            <a:t>CONDUCTA DE NATURALEZA SEXUAL</a:t>
          </a:r>
        </a:p>
      </dsp:txBody>
      <dsp:txXfrm>
        <a:off x="97403" y="96821"/>
        <a:ext cx="2807605" cy="1788846"/>
      </dsp:txXfrm>
    </dsp:sp>
    <dsp:sp modelId="{07035A4A-BF82-4B7C-8F7F-BF20F48C27F0}">
      <dsp:nvSpPr>
        <dsp:cNvPr id="0" name=""/>
        <dsp:cNvSpPr/>
      </dsp:nvSpPr>
      <dsp:spPr>
        <a:xfrm rot="5400000">
          <a:off x="5058699" y="299629"/>
          <a:ext cx="1585912" cy="5546251"/>
        </a:xfrm>
        <a:prstGeom prst="round2SameRect">
          <a:avLst/>
        </a:prstGeom>
        <a:solidFill>
          <a:schemeClr val="bg1">
            <a:lumMod val="85000"/>
            <a:alpha val="90000"/>
          </a:schemeClr>
        </a:solidFill>
        <a:ln w="10795" cap="flat" cmpd="sng" algn="ctr">
          <a:solidFill>
            <a:schemeClr val="accent4">
              <a:tint val="40000"/>
              <a:alpha val="90000"/>
              <a:hueOff val="0"/>
              <a:satOff val="0"/>
              <a:lumOff val="-966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s-PE" sz="1800" kern="1200" dirty="0">
              <a:solidFill>
                <a:srgbClr val="000000"/>
              </a:solidFill>
            </a:rPr>
            <a:t>Comportamientos o actos que promueven o refuerzan </a:t>
          </a:r>
          <a:r>
            <a:rPr lang="es-PE" sz="1800" kern="1200" dirty="0" err="1">
              <a:solidFill>
                <a:srgbClr val="000000"/>
              </a:solidFill>
            </a:rPr>
            <a:t>esteriotipos</a:t>
          </a:r>
          <a:r>
            <a:rPr lang="es-PE" sz="1800" kern="1200" dirty="0">
              <a:solidFill>
                <a:srgbClr val="000000"/>
              </a:solidFill>
            </a:rPr>
            <a:t> en los cuales las mujeres y los hombres tienen atributos, roles o espacios propios, que suponen la subordinación de un sexo o género respecto del otro.</a:t>
          </a:r>
        </a:p>
      </dsp:txBody>
      <dsp:txXfrm rot="-5400000">
        <a:off x="3078530" y="2357216"/>
        <a:ext cx="5468833" cy="1431076"/>
      </dsp:txXfrm>
    </dsp:sp>
    <dsp:sp modelId="{78BE2D61-F3C1-4EBB-90EA-AA4E2BD9C1E4}">
      <dsp:nvSpPr>
        <dsp:cNvPr id="0" name=""/>
        <dsp:cNvSpPr/>
      </dsp:nvSpPr>
      <dsp:spPr>
        <a:xfrm>
          <a:off x="631" y="2081559"/>
          <a:ext cx="3077899" cy="1982390"/>
        </a:xfrm>
        <a:prstGeom prst="roundRect">
          <a:avLst/>
        </a:prstGeom>
        <a:solidFill>
          <a:srgbClr val="FFC000"/>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marL="0" lvl="0" indent="0" algn="ctr" defTabSz="1422400">
            <a:lnSpc>
              <a:spcPct val="90000"/>
            </a:lnSpc>
            <a:spcBef>
              <a:spcPct val="0"/>
            </a:spcBef>
            <a:spcAft>
              <a:spcPct val="35000"/>
            </a:spcAft>
            <a:buNone/>
          </a:pPr>
          <a:r>
            <a:rPr lang="es-PE" sz="3200" b="1" kern="1200" dirty="0">
              <a:solidFill>
                <a:srgbClr val="000000"/>
              </a:solidFill>
            </a:rPr>
            <a:t>CONDUCTA SEXISTA </a:t>
          </a:r>
        </a:p>
      </dsp:txBody>
      <dsp:txXfrm>
        <a:off x="97403" y="2178331"/>
        <a:ext cx="2884355" cy="1788846"/>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Marcador de texto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p:cNvSpPr>
            <a:spLocks noGrp="1"/>
          </p:cNvSpPr>
          <p:nvPr>
            <p:ph type="dt" sz="half" idx="10"/>
          </p:nvPr>
        </p:nvSpPr>
        <p:spPr>
          <a:xfrm>
            <a:off x="838200" y="6356350"/>
            <a:ext cx="2743200" cy="365125"/>
          </a:xfrm>
          <a:prstGeom prst="rect">
            <a:avLst/>
          </a:prstGeom>
        </p:spPr>
        <p:txBody>
          <a:bodyPr/>
          <a:lstStyle/>
          <a:p>
            <a:fld id="{7B520396-633D-43F5-BA79-523D848BE392}" type="datetimeFigureOut">
              <a:rPr lang="es-PE" smtClean="0"/>
              <a:t>22/12/2021</a:t>
            </a:fld>
            <a:endParaRPr lang="es-PE"/>
          </a:p>
        </p:txBody>
      </p:sp>
      <p:sp>
        <p:nvSpPr>
          <p:cNvPr id="8" name="Marcador de pie de página 7"/>
          <p:cNvSpPr>
            <a:spLocks noGrp="1"/>
          </p:cNvSpPr>
          <p:nvPr>
            <p:ph type="ftr" sz="quarter" idx="11"/>
          </p:nvPr>
        </p:nvSpPr>
        <p:spPr>
          <a:xfrm>
            <a:off x="4038600" y="6356350"/>
            <a:ext cx="4114800" cy="365125"/>
          </a:xfrm>
          <a:prstGeom prst="rect">
            <a:avLst/>
          </a:prstGeom>
        </p:spPr>
        <p:txBody>
          <a:bodyPr/>
          <a:lstStyle/>
          <a:p>
            <a:endParaRPr lang="es-PE"/>
          </a:p>
        </p:txBody>
      </p:sp>
      <p:sp>
        <p:nvSpPr>
          <p:cNvPr id="9" name="Marcador de número de diapositiva 8"/>
          <p:cNvSpPr>
            <a:spLocks noGrp="1"/>
          </p:cNvSpPr>
          <p:nvPr>
            <p:ph type="sldNum" sz="quarter" idx="12"/>
          </p:nvPr>
        </p:nvSpPr>
        <p:spPr>
          <a:xfrm>
            <a:off x="8610600" y="6356350"/>
            <a:ext cx="2743200" cy="365125"/>
          </a:xfrm>
          <a:prstGeom prst="rect">
            <a:avLst/>
          </a:prstGeom>
        </p:spPr>
        <p:txBody>
          <a:bodyPr/>
          <a:lstStyle/>
          <a:p>
            <a:fld id="{6094667E-44C1-4EA1-8162-331F9EF6CF52}" type="slidenum">
              <a:rPr lang="es-PE" smtClean="0"/>
              <a:t>‹Nº›</a:t>
            </a:fld>
            <a:endParaRPr lang="es-PE"/>
          </a:p>
        </p:txBody>
      </p:sp>
    </p:spTree>
    <p:extLst>
      <p:ext uri="{BB962C8B-B14F-4D97-AF65-F5344CB8AC3E}">
        <p14:creationId xmlns:p14="http://schemas.microsoft.com/office/powerpoint/2010/main" val="2088283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PE"/>
          </a:p>
        </p:txBody>
      </p:sp>
      <p:sp>
        <p:nvSpPr>
          <p:cNvPr id="3" name="Marcador de posición de imagen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7B520396-633D-43F5-BA79-523D848BE392}" type="datetimeFigureOut">
              <a:rPr lang="es-PE" smtClean="0"/>
              <a:t>22/12/2021</a:t>
            </a:fld>
            <a:endParaRPr lang="es-PE"/>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PE"/>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6094667E-44C1-4EA1-8162-331F9EF6CF52}" type="slidenum">
              <a:rPr lang="es-PE" smtClean="0"/>
              <a:t>‹Nº›</a:t>
            </a:fld>
            <a:endParaRPr lang="es-PE"/>
          </a:p>
        </p:txBody>
      </p:sp>
    </p:spTree>
    <p:extLst>
      <p:ext uri="{BB962C8B-B14F-4D97-AF65-F5344CB8AC3E}">
        <p14:creationId xmlns:p14="http://schemas.microsoft.com/office/powerpoint/2010/main" val="428327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1825625"/>
            <a:ext cx="10515600" cy="43513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B520396-633D-43F5-BA79-523D848BE392}" type="datetimeFigureOut">
              <a:rPr lang="es-PE" smtClean="0"/>
              <a:t>22/12/2021</a:t>
            </a:fld>
            <a:endParaRPr lang="es-PE"/>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PE"/>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6094667E-44C1-4EA1-8162-331F9EF6CF52}" type="slidenum">
              <a:rPr lang="es-PE" smtClean="0"/>
              <a:t>‹Nº›</a:t>
            </a:fld>
            <a:endParaRPr lang="es-PE"/>
          </a:p>
        </p:txBody>
      </p:sp>
    </p:spTree>
    <p:extLst>
      <p:ext uri="{BB962C8B-B14F-4D97-AF65-F5344CB8AC3E}">
        <p14:creationId xmlns:p14="http://schemas.microsoft.com/office/powerpoint/2010/main" val="2728958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a:prstGeom prst="rect">
            <a:avLst/>
          </a:prstGeom>
        </p:spPr>
        <p:txBody>
          <a:bodyPr vert="eaVert"/>
          <a:lstStyle/>
          <a:p>
            <a:r>
              <a:rPr lang="es-ES"/>
              <a:t>Haga clic para modificar el estilo de título del patrón</a:t>
            </a:r>
            <a:endParaRPr lang="es-PE"/>
          </a:p>
        </p:txBody>
      </p:sp>
      <p:sp>
        <p:nvSpPr>
          <p:cNvPr id="3" name="Marcador de texto vertical 2"/>
          <p:cNvSpPr>
            <a:spLocks noGrp="1"/>
          </p:cNvSpPr>
          <p:nvPr>
            <p:ph type="body" orient="vert" idx="1"/>
          </p:nvPr>
        </p:nvSpPr>
        <p:spPr>
          <a:xfrm>
            <a:off x="838200" y="365125"/>
            <a:ext cx="7734300" cy="5811838"/>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p:cNvSpPr>
            <a:spLocks noGrp="1"/>
          </p:cNvSpPr>
          <p:nvPr>
            <p:ph type="dt" sz="half" idx="10"/>
          </p:nvPr>
        </p:nvSpPr>
        <p:spPr>
          <a:xfrm>
            <a:off x="838200" y="6356350"/>
            <a:ext cx="2743200" cy="365125"/>
          </a:xfrm>
          <a:prstGeom prst="rect">
            <a:avLst/>
          </a:prstGeom>
        </p:spPr>
        <p:txBody>
          <a:bodyPr/>
          <a:lstStyle/>
          <a:p>
            <a:fld id="{7B520396-633D-43F5-BA79-523D848BE392}" type="datetimeFigureOut">
              <a:rPr lang="es-PE" smtClean="0"/>
              <a:t>22/12/2021</a:t>
            </a:fld>
            <a:endParaRPr lang="es-PE"/>
          </a:p>
        </p:txBody>
      </p:sp>
      <p:sp>
        <p:nvSpPr>
          <p:cNvPr id="5" name="Marcador de pie de página 4"/>
          <p:cNvSpPr>
            <a:spLocks noGrp="1"/>
          </p:cNvSpPr>
          <p:nvPr>
            <p:ph type="ftr" sz="quarter" idx="11"/>
          </p:nvPr>
        </p:nvSpPr>
        <p:spPr>
          <a:xfrm>
            <a:off x="4038600" y="6356350"/>
            <a:ext cx="4114800" cy="365125"/>
          </a:xfrm>
          <a:prstGeom prst="rect">
            <a:avLst/>
          </a:prstGeom>
        </p:spPr>
        <p:txBody>
          <a:bodyPr/>
          <a:lstStyle/>
          <a:p>
            <a:endParaRPr lang="es-PE"/>
          </a:p>
        </p:txBody>
      </p:sp>
      <p:sp>
        <p:nvSpPr>
          <p:cNvPr id="6" name="Marcador de número de diapositiva 5"/>
          <p:cNvSpPr>
            <a:spLocks noGrp="1"/>
          </p:cNvSpPr>
          <p:nvPr>
            <p:ph type="sldNum" sz="quarter" idx="12"/>
          </p:nvPr>
        </p:nvSpPr>
        <p:spPr>
          <a:xfrm>
            <a:off x="8610600" y="6356350"/>
            <a:ext cx="2743200" cy="365125"/>
          </a:xfrm>
          <a:prstGeom prst="rect">
            <a:avLst/>
          </a:prstGeom>
        </p:spPr>
        <p:txBody>
          <a:bodyPr/>
          <a:lstStyle/>
          <a:p>
            <a:fld id="{6094667E-44C1-4EA1-8162-331F9EF6CF52}" type="slidenum">
              <a:rPr lang="es-PE" smtClean="0"/>
              <a:t>‹Nº›</a:t>
            </a:fld>
            <a:endParaRPr lang="es-PE"/>
          </a:p>
        </p:txBody>
      </p:sp>
    </p:spTree>
    <p:extLst>
      <p:ext uri="{BB962C8B-B14F-4D97-AF65-F5344CB8AC3E}">
        <p14:creationId xmlns:p14="http://schemas.microsoft.com/office/powerpoint/2010/main" val="993185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pic>
        <p:nvPicPr>
          <p:cNvPr id="7" name="Imagen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91687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pic>
        <p:nvPicPr>
          <p:cNvPr id="2" name="Imagen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77196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4" name="Marcador de contenido 3"/>
          <p:cNvSpPr>
            <a:spLocks noGrp="1"/>
          </p:cNvSpPr>
          <p:nvPr>
            <p:ph sz="half" idx="2"/>
          </p:nvPr>
        </p:nvSpPr>
        <p:spPr>
          <a:xfrm>
            <a:off x="6172200" y="1825625"/>
            <a:ext cx="5181600" cy="4351338"/>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7B520396-633D-43F5-BA79-523D848BE392}" type="datetimeFigureOut">
              <a:rPr lang="es-PE" smtClean="0"/>
              <a:t>22/12/2021</a:t>
            </a:fld>
            <a:endParaRPr lang="es-PE"/>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PE"/>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6094667E-44C1-4EA1-8162-331F9EF6CF52}" type="slidenum">
              <a:rPr lang="es-PE" smtClean="0"/>
              <a:t>‹Nº›</a:t>
            </a:fld>
            <a:endParaRPr lang="es-PE"/>
          </a:p>
        </p:txBody>
      </p:sp>
    </p:spTree>
    <p:extLst>
      <p:ext uri="{BB962C8B-B14F-4D97-AF65-F5344CB8AC3E}">
        <p14:creationId xmlns:p14="http://schemas.microsoft.com/office/powerpoint/2010/main" val="3064783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iapositiva de títul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974" y="0"/>
            <a:ext cx="12140051" cy="6858000"/>
          </a:xfrm>
          <a:prstGeom prst="rect">
            <a:avLst/>
          </a:prstGeom>
        </p:spPr>
      </p:pic>
    </p:spTree>
    <p:extLst>
      <p:ext uri="{BB962C8B-B14F-4D97-AF65-F5344CB8AC3E}">
        <p14:creationId xmlns:p14="http://schemas.microsoft.com/office/powerpoint/2010/main" val="22583225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1918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1325563"/>
          </a:xfrm>
          <a:prstGeom prst="rect">
            <a:avLst/>
          </a:prstGeom>
        </p:spPr>
        <p:txBody>
          <a:bodyPr/>
          <a:lstStyle/>
          <a:p>
            <a:r>
              <a:rPr lang="es-ES"/>
              <a:t>Haga clic para modificar el estilo de título del patrón</a:t>
            </a:r>
            <a:endParaRPr lang="es-PE"/>
          </a:p>
        </p:txBody>
      </p:sp>
      <p:sp>
        <p:nvSpPr>
          <p:cNvPr id="3" name="Marcador de fecha 2"/>
          <p:cNvSpPr>
            <a:spLocks noGrp="1"/>
          </p:cNvSpPr>
          <p:nvPr>
            <p:ph type="dt" sz="half" idx="10"/>
          </p:nvPr>
        </p:nvSpPr>
        <p:spPr>
          <a:xfrm>
            <a:off x="838200" y="6356350"/>
            <a:ext cx="2743200" cy="365125"/>
          </a:xfrm>
          <a:prstGeom prst="rect">
            <a:avLst/>
          </a:prstGeom>
        </p:spPr>
        <p:txBody>
          <a:bodyPr/>
          <a:lstStyle/>
          <a:p>
            <a:fld id="{7B520396-633D-43F5-BA79-523D848BE392}" type="datetimeFigureOut">
              <a:rPr lang="es-PE" smtClean="0"/>
              <a:t>22/12/2021</a:t>
            </a:fld>
            <a:endParaRPr lang="es-PE"/>
          </a:p>
        </p:txBody>
      </p:sp>
      <p:sp>
        <p:nvSpPr>
          <p:cNvPr id="4" name="Marcador de pie de página 3"/>
          <p:cNvSpPr>
            <a:spLocks noGrp="1"/>
          </p:cNvSpPr>
          <p:nvPr>
            <p:ph type="ftr" sz="quarter" idx="11"/>
          </p:nvPr>
        </p:nvSpPr>
        <p:spPr>
          <a:xfrm>
            <a:off x="4038600" y="6356350"/>
            <a:ext cx="4114800" cy="365125"/>
          </a:xfrm>
          <a:prstGeom prst="rect">
            <a:avLst/>
          </a:prstGeom>
        </p:spPr>
        <p:txBody>
          <a:bodyPr/>
          <a:lstStyle/>
          <a:p>
            <a:endParaRPr lang="es-PE"/>
          </a:p>
        </p:txBody>
      </p:sp>
      <p:sp>
        <p:nvSpPr>
          <p:cNvPr id="5" name="Marcador de número de diapositiva 4"/>
          <p:cNvSpPr>
            <a:spLocks noGrp="1"/>
          </p:cNvSpPr>
          <p:nvPr>
            <p:ph type="sldNum" sz="quarter" idx="12"/>
          </p:nvPr>
        </p:nvSpPr>
        <p:spPr>
          <a:xfrm>
            <a:off x="8610600" y="6356350"/>
            <a:ext cx="2743200" cy="365125"/>
          </a:xfrm>
          <a:prstGeom prst="rect">
            <a:avLst/>
          </a:prstGeom>
        </p:spPr>
        <p:txBody>
          <a:bodyPr/>
          <a:lstStyle/>
          <a:p>
            <a:fld id="{6094667E-44C1-4EA1-8162-331F9EF6CF52}" type="slidenum">
              <a:rPr lang="es-PE" smtClean="0"/>
              <a:t>‹Nº›</a:t>
            </a:fld>
            <a:endParaRPr lang="es-PE"/>
          </a:p>
        </p:txBody>
      </p:sp>
    </p:spTree>
    <p:extLst>
      <p:ext uri="{BB962C8B-B14F-4D97-AF65-F5344CB8AC3E}">
        <p14:creationId xmlns:p14="http://schemas.microsoft.com/office/powerpoint/2010/main" val="59362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838200" y="6356350"/>
            <a:ext cx="2743200" cy="365125"/>
          </a:xfrm>
          <a:prstGeom prst="rect">
            <a:avLst/>
          </a:prstGeom>
        </p:spPr>
        <p:txBody>
          <a:bodyPr/>
          <a:lstStyle/>
          <a:p>
            <a:fld id="{7B520396-633D-43F5-BA79-523D848BE392}" type="datetimeFigureOut">
              <a:rPr lang="es-PE" smtClean="0"/>
              <a:t>22/12/2021</a:t>
            </a:fld>
            <a:endParaRPr lang="es-PE"/>
          </a:p>
        </p:txBody>
      </p:sp>
      <p:sp>
        <p:nvSpPr>
          <p:cNvPr id="3" name="Marcador de pie de página 2"/>
          <p:cNvSpPr>
            <a:spLocks noGrp="1"/>
          </p:cNvSpPr>
          <p:nvPr>
            <p:ph type="ftr" sz="quarter" idx="11"/>
          </p:nvPr>
        </p:nvSpPr>
        <p:spPr>
          <a:xfrm>
            <a:off x="4038600" y="6356350"/>
            <a:ext cx="4114800" cy="365125"/>
          </a:xfrm>
          <a:prstGeom prst="rect">
            <a:avLst/>
          </a:prstGeom>
        </p:spPr>
        <p:txBody>
          <a:bodyPr/>
          <a:lstStyle/>
          <a:p>
            <a:endParaRPr lang="es-PE"/>
          </a:p>
        </p:txBody>
      </p:sp>
      <p:sp>
        <p:nvSpPr>
          <p:cNvPr id="4" name="Marcador de número de diapositiva 3"/>
          <p:cNvSpPr>
            <a:spLocks noGrp="1"/>
          </p:cNvSpPr>
          <p:nvPr>
            <p:ph type="sldNum" sz="quarter" idx="12"/>
          </p:nvPr>
        </p:nvSpPr>
        <p:spPr>
          <a:xfrm>
            <a:off x="8610600" y="6356350"/>
            <a:ext cx="2743200" cy="365125"/>
          </a:xfrm>
          <a:prstGeom prst="rect">
            <a:avLst/>
          </a:prstGeom>
        </p:spPr>
        <p:txBody>
          <a:bodyPr/>
          <a:lstStyle/>
          <a:p>
            <a:fld id="{6094667E-44C1-4EA1-8162-331F9EF6CF52}" type="slidenum">
              <a:rPr lang="es-PE" smtClean="0"/>
              <a:t>‹Nº›</a:t>
            </a:fld>
            <a:endParaRPr lang="es-PE"/>
          </a:p>
        </p:txBody>
      </p:sp>
    </p:spTree>
    <p:extLst>
      <p:ext uri="{BB962C8B-B14F-4D97-AF65-F5344CB8AC3E}">
        <p14:creationId xmlns:p14="http://schemas.microsoft.com/office/powerpoint/2010/main" val="2275929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a:prstGeom prst="rect">
            <a:avLst/>
          </a:prstGeom>
        </p:spPr>
        <p:txBody>
          <a:bodyPr anchor="b"/>
          <a:lstStyle>
            <a:lvl1pPr>
              <a:defRPr sz="3200"/>
            </a:lvl1pPr>
          </a:lstStyle>
          <a:p>
            <a:r>
              <a:rPr lang="es-ES"/>
              <a:t>Haga clic para modificar el estilo de título del patrón</a:t>
            </a:r>
            <a:endParaRPr lang="es-PE"/>
          </a:p>
        </p:txBody>
      </p:sp>
      <p:sp>
        <p:nvSpPr>
          <p:cNvPr id="3" name="Marcador de contenido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a:xfrm>
            <a:off x="838200" y="6356350"/>
            <a:ext cx="2743200" cy="365125"/>
          </a:xfrm>
          <a:prstGeom prst="rect">
            <a:avLst/>
          </a:prstGeom>
        </p:spPr>
        <p:txBody>
          <a:bodyPr/>
          <a:lstStyle/>
          <a:p>
            <a:fld id="{7B520396-633D-43F5-BA79-523D848BE392}" type="datetimeFigureOut">
              <a:rPr lang="es-PE" smtClean="0"/>
              <a:t>22/12/2021</a:t>
            </a:fld>
            <a:endParaRPr lang="es-PE"/>
          </a:p>
        </p:txBody>
      </p:sp>
      <p:sp>
        <p:nvSpPr>
          <p:cNvPr id="6" name="Marcador de pie de página 5"/>
          <p:cNvSpPr>
            <a:spLocks noGrp="1"/>
          </p:cNvSpPr>
          <p:nvPr>
            <p:ph type="ftr" sz="quarter" idx="11"/>
          </p:nvPr>
        </p:nvSpPr>
        <p:spPr>
          <a:xfrm>
            <a:off x="4038600" y="6356350"/>
            <a:ext cx="4114800" cy="365125"/>
          </a:xfrm>
          <a:prstGeom prst="rect">
            <a:avLst/>
          </a:prstGeom>
        </p:spPr>
        <p:txBody>
          <a:bodyPr/>
          <a:lstStyle/>
          <a:p>
            <a:endParaRPr lang="es-PE"/>
          </a:p>
        </p:txBody>
      </p:sp>
      <p:sp>
        <p:nvSpPr>
          <p:cNvPr id="7" name="Marcador de número de diapositiva 6"/>
          <p:cNvSpPr>
            <a:spLocks noGrp="1"/>
          </p:cNvSpPr>
          <p:nvPr>
            <p:ph type="sldNum" sz="quarter" idx="12"/>
          </p:nvPr>
        </p:nvSpPr>
        <p:spPr>
          <a:xfrm>
            <a:off x="8610600" y="6356350"/>
            <a:ext cx="2743200" cy="365125"/>
          </a:xfrm>
          <a:prstGeom prst="rect">
            <a:avLst/>
          </a:prstGeom>
        </p:spPr>
        <p:txBody>
          <a:bodyPr/>
          <a:lstStyle/>
          <a:p>
            <a:fld id="{6094667E-44C1-4EA1-8162-331F9EF6CF52}" type="slidenum">
              <a:rPr lang="es-PE" smtClean="0"/>
              <a:t>‹Nº›</a:t>
            </a:fld>
            <a:endParaRPr lang="es-PE"/>
          </a:p>
        </p:txBody>
      </p:sp>
    </p:spTree>
    <p:extLst>
      <p:ext uri="{BB962C8B-B14F-4D97-AF65-F5344CB8AC3E}">
        <p14:creationId xmlns:p14="http://schemas.microsoft.com/office/powerpoint/2010/main" val="1479754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Imagen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12285059"/>
      </p:ext>
    </p:extLst>
  </p:cSld>
  <p:clrMap bg1="lt1" tx1="dk1" bg2="lt2" tx2="dk2" accent1="accent1" accent2="accent2" accent3="accent3" accent4="accent4" accent5="accent5" accent6="accent6" hlink="hlink" folHlink="folHlink"/>
  <p:sldLayoutIdLst>
    <p:sldLayoutId id="2147483653" r:id="rId1"/>
    <p:sldLayoutId id="2147483650" r:id="rId2"/>
    <p:sldLayoutId id="2147483651" r:id="rId3"/>
    <p:sldLayoutId id="2147483652" r:id="rId4"/>
    <p:sldLayoutId id="2147483660" r:id="rId5"/>
    <p:sldLayoutId id="2147483649"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5.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mimp.gob.pe/files/formatos/Formato-de-Queja-o-Denuncia.docx" TargetMode="Externa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68248" y="2476500"/>
            <a:ext cx="8482013" cy="1938992"/>
          </a:xfrm>
          <a:prstGeom prst="rect">
            <a:avLst/>
          </a:prstGeom>
          <a:noFill/>
        </p:spPr>
        <p:txBody>
          <a:bodyPr wrap="square" rtlCol="0">
            <a:spAutoFit/>
          </a:bodyPr>
          <a:lstStyle/>
          <a:p>
            <a:pPr algn="ctr"/>
            <a:r>
              <a:rPr lang="es-PE" sz="4000" b="1" dirty="0">
                <a:solidFill>
                  <a:srgbClr val="FF0000"/>
                </a:solidFill>
                <a:effectLst>
                  <a:outerShdw blurRad="38100" dist="38100" dir="2700000" algn="tl">
                    <a:srgbClr val="000000">
                      <a:alpha val="43137"/>
                    </a:srgbClr>
                  </a:outerShdw>
                </a:effectLst>
              </a:rPr>
              <a:t>RÉGIMEN DISCIPLINARIO Y PROCEDIMIENTO SANCIONADOR DE LA LEY Nº 30057 – LEY DEL SERVICIO CIVIL</a:t>
            </a:r>
          </a:p>
        </p:txBody>
      </p:sp>
      <p:sp>
        <p:nvSpPr>
          <p:cNvPr id="4" name="CuadroTexto 3"/>
          <p:cNvSpPr txBox="1"/>
          <p:nvPr/>
        </p:nvSpPr>
        <p:spPr>
          <a:xfrm>
            <a:off x="8882743" y="5812972"/>
            <a:ext cx="2340429" cy="369332"/>
          </a:xfrm>
          <a:prstGeom prst="rect">
            <a:avLst/>
          </a:prstGeom>
          <a:noFill/>
        </p:spPr>
        <p:txBody>
          <a:bodyPr wrap="square" rtlCol="0">
            <a:spAutoFit/>
          </a:bodyPr>
          <a:lstStyle/>
          <a:p>
            <a:pPr algn="ctr"/>
            <a:r>
              <a:rPr lang="es-ES" b="1" dirty="0">
                <a:solidFill>
                  <a:srgbClr val="000000"/>
                </a:solidFill>
              </a:rPr>
              <a:t>Fuente: SERVIR</a:t>
            </a:r>
          </a:p>
        </p:txBody>
      </p:sp>
    </p:spTree>
    <p:extLst>
      <p:ext uri="{BB962C8B-B14F-4D97-AF65-F5344CB8AC3E}">
        <p14:creationId xmlns:p14="http://schemas.microsoft.com/office/powerpoint/2010/main" val="408981594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LA PRESCRIPCIÓN</a:t>
            </a:r>
          </a:p>
        </p:txBody>
      </p:sp>
      <p:graphicFrame>
        <p:nvGraphicFramePr>
          <p:cNvPr id="8" name="Diagrama 7"/>
          <p:cNvGraphicFramePr/>
          <p:nvPr>
            <p:extLst>
              <p:ext uri="{D42A27DB-BD31-4B8C-83A1-F6EECF244321}">
                <p14:modId xmlns:p14="http://schemas.microsoft.com/office/powerpoint/2010/main" val="780198757"/>
              </p:ext>
            </p:extLst>
          </p:nvPr>
        </p:nvGraphicFramePr>
        <p:xfrm>
          <a:off x="2679555" y="1549400"/>
          <a:ext cx="6861464"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7159752"/>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6428" y="2825297"/>
            <a:ext cx="10515600" cy="1325563"/>
          </a:xfrm>
        </p:spPr>
        <p:txBody>
          <a:bodyPr/>
          <a:lstStyle/>
          <a:p>
            <a:pPr algn="ctr"/>
            <a:r>
              <a:rPr lang="es-ES" b="1" dirty="0">
                <a:solidFill>
                  <a:srgbClr val="FF0000"/>
                </a:solidFill>
              </a:rPr>
              <a:t>ÓRGANOS COMPETENTES DEL PAD</a:t>
            </a:r>
          </a:p>
        </p:txBody>
      </p:sp>
    </p:spTree>
    <p:extLst>
      <p:ext uri="{BB962C8B-B14F-4D97-AF65-F5344CB8AC3E}">
        <p14:creationId xmlns:p14="http://schemas.microsoft.com/office/powerpoint/2010/main" val="32640640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ÓRGANOS COMPETENTES DEL PAD</a:t>
            </a:r>
          </a:p>
        </p:txBody>
      </p:sp>
      <p:graphicFrame>
        <p:nvGraphicFramePr>
          <p:cNvPr id="7" name="Marcador de contenido 3"/>
          <p:cNvGraphicFramePr>
            <a:graphicFrameLocks/>
          </p:cNvGraphicFramePr>
          <p:nvPr>
            <p:extLst>
              <p:ext uri="{D42A27DB-BD31-4B8C-83A1-F6EECF244321}">
                <p14:modId xmlns:p14="http://schemas.microsoft.com/office/powerpoint/2010/main" val="3249734315"/>
              </p:ext>
            </p:extLst>
          </p:nvPr>
        </p:nvGraphicFramePr>
        <p:xfrm>
          <a:off x="2087336" y="1064082"/>
          <a:ext cx="7886700" cy="5082726"/>
        </p:xfrm>
        <a:graphic>
          <a:graphicData uri="http://schemas.openxmlformats.org/drawingml/2006/table">
            <a:tbl>
              <a:tblPr firstRow="1" bandRow="1">
                <a:tableStyleId>{5C22544A-7EE6-4342-B048-85BDC9FD1C3A}</a:tableStyleId>
              </a:tblPr>
              <a:tblGrid>
                <a:gridCol w="1577340">
                  <a:extLst>
                    <a:ext uri="{9D8B030D-6E8A-4147-A177-3AD203B41FA5}">
                      <a16:colId xmlns:a16="http://schemas.microsoft.com/office/drawing/2014/main" val="20000"/>
                    </a:ext>
                  </a:extLst>
                </a:gridCol>
                <a:gridCol w="1577340">
                  <a:extLst>
                    <a:ext uri="{9D8B030D-6E8A-4147-A177-3AD203B41FA5}">
                      <a16:colId xmlns:a16="http://schemas.microsoft.com/office/drawing/2014/main" val="20001"/>
                    </a:ext>
                  </a:extLst>
                </a:gridCol>
                <a:gridCol w="1577340">
                  <a:extLst>
                    <a:ext uri="{9D8B030D-6E8A-4147-A177-3AD203B41FA5}">
                      <a16:colId xmlns:a16="http://schemas.microsoft.com/office/drawing/2014/main" val="20002"/>
                    </a:ext>
                  </a:extLst>
                </a:gridCol>
                <a:gridCol w="1577340">
                  <a:extLst>
                    <a:ext uri="{9D8B030D-6E8A-4147-A177-3AD203B41FA5}">
                      <a16:colId xmlns:a16="http://schemas.microsoft.com/office/drawing/2014/main" val="20003"/>
                    </a:ext>
                  </a:extLst>
                </a:gridCol>
                <a:gridCol w="1577340">
                  <a:extLst>
                    <a:ext uri="{9D8B030D-6E8A-4147-A177-3AD203B41FA5}">
                      <a16:colId xmlns:a16="http://schemas.microsoft.com/office/drawing/2014/main" val="20004"/>
                    </a:ext>
                  </a:extLst>
                </a:gridCol>
              </a:tblGrid>
              <a:tr h="613547">
                <a:tc rowSpan="2">
                  <a:txBody>
                    <a:bodyPr/>
                    <a:lstStyle/>
                    <a:p>
                      <a:pPr algn="ctr"/>
                      <a:r>
                        <a:rPr lang="es-PE" b="1" dirty="0"/>
                        <a:t>Sanciones</a:t>
                      </a:r>
                    </a:p>
                  </a:txBody>
                  <a:tcPr anchor="ctr">
                    <a:solidFill>
                      <a:srgbClr val="E4022E"/>
                    </a:solidFill>
                  </a:tcPr>
                </a:tc>
                <a:tc gridSpan="3">
                  <a:txBody>
                    <a:bodyPr/>
                    <a:lstStyle/>
                    <a:p>
                      <a:pPr algn="ctr"/>
                      <a:r>
                        <a:rPr lang="es-PE" b="1" dirty="0" err="1"/>
                        <a:t>Pimera</a:t>
                      </a:r>
                      <a:r>
                        <a:rPr lang="es-PE" b="1" dirty="0"/>
                        <a:t> Instancia</a:t>
                      </a:r>
                    </a:p>
                  </a:txBody>
                  <a:tcPr anchor="ctr">
                    <a:solidFill>
                      <a:srgbClr val="E4022E"/>
                    </a:solidFill>
                  </a:tcPr>
                </a:tc>
                <a:tc hMerge="1">
                  <a:txBody>
                    <a:bodyPr/>
                    <a:lstStyle/>
                    <a:p>
                      <a:endParaRPr lang="es-PE" dirty="0"/>
                    </a:p>
                  </a:txBody>
                  <a:tcPr>
                    <a:solidFill>
                      <a:srgbClr val="E4022E"/>
                    </a:solidFill>
                  </a:tcPr>
                </a:tc>
                <a:tc hMerge="1">
                  <a:txBody>
                    <a:bodyPr/>
                    <a:lstStyle/>
                    <a:p>
                      <a:endParaRPr lang="es-PE" dirty="0"/>
                    </a:p>
                  </a:txBody>
                  <a:tcPr>
                    <a:solidFill>
                      <a:srgbClr val="E4022E"/>
                    </a:solidFill>
                  </a:tcPr>
                </a:tc>
                <a:tc rowSpan="2">
                  <a:txBody>
                    <a:bodyPr/>
                    <a:lstStyle/>
                    <a:p>
                      <a:pPr algn="ctr"/>
                      <a:r>
                        <a:rPr lang="es-PE" b="1" dirty="0"/>
                        <a:t>Segunda Instancia</a:t>
                      </a:r>
                    </a:p>
                  </a:txBody>
                  <a:tcPr anchor="ctr">
                    <a:solidFill>
                      <a:srgbClr val="E4022E"/>
                    </a:solidFill>
                  </a:tcPr>
                </a:tc>
                <a:extLst>
                  <a:ext uri="{0D108BD9-81ED-4DB2-BD59-A6C34878D82A}">
                    <a16:rowId xmlns:a16="http://schemas.microsoft.com/office/drawing/2014/main" val="10000"/>
                  </a:ext>
                </a:extLst>
              </a:tr>
              <a:tr h="673309">
                <a:tc vMerge="1">
                  <a:txBody>
                    <a:bodyPr/>
                    <a:lstStyle/>
                    <a:p>
                      <a:endParaRPr lang="es-PE" dirty="0"/>
                    </a:p>
                  </a:txBody>
                  <a:tcPr>
                    <a:solidFill>
                      <a:srgbClr val="E4022E"/>
                    </a:solidFill>
                  </a:tcPr>
                </a:tc>
                <a:tc>
                  <a:txBody>
                    <a:bodyPr/>
                    <a:lstStyle/>
                    <a:p>
                      <a:pPr algn="ctr"/>
                      <a:r>
                        <a:rPr lang="es-PE" b="1" dirty="0">
                          <a:solidFill>
                            <a:schemeClr val="bg1"/>
                          </a:solidFill>
                        </a:rPr>
                        <a:t>Órgano Instructor</a:t>
                      </a:r>
                    </a:p>
                  </a:txBody>
                  <a:tcPr anchor="ctr">
                    <a:solidFill>
                      <a:srgbClr val="E4022E"/>
                    </a:solidFill>
                  </a:tcPr>
                </a:tc>
                <a:tc>
                  <a:txBody>
                    <a:bodyPr/>
                    <a:lstStyle/>
                    <a:p>
                      <a:pPr algn="ctr"/>
                      <a:r>
                        <a:rPr lang="es-PE" b="1" dirty="0">
                          <a:solidFill>
                            <a:schemeClr val="bg1"/>
                          </a:solidFill>
                        </a:rPr>
                        <a:t>Órgano Sancionador</a:t>
                      </a:r>
                    </a:p>
                  </a:txBody>
                  <a:tcPr anchor="ctr">
                    <a:solidFill>
                      <a:srgbClr val="E4022E"/>
                    </a:solidFill>
                  </a:tcPr>
                </a:tc>
                <a:tc>
                  <a:txBody>
                    <a:bodyPr/>
                    <a:lstStyle/>
                    <a:p>
                      <a:pPr algn="ctr"/>
                      <a:r>
                        <a:rPr lang="es-PE" b="1" dirty="0">
                          <a:solidFill>
                            <a:schemeClr val="bg1"/>
                          </a:solidFill>
                        </a:rPr>
                        <a:t>Oficialización de la sanción</a:t>
                      </a:r>
                    </a:p>
                  </a:txBody>
                  <a:tcPr anchor="ctr">
                    <a:solidFill>
                      <a:srgbClr val="E4022E"/>
                    </a:solidFill>
                  </a:tcPr>
                </a:tc>
                <a:tc vMerge="1">
                  <a:txBody>
                    <a:bodyPr/>
                    <a:lstStyle/>
                    <a:p>
                      <a:endParaRPr lang="es-PE" dirty="0"/>
                    </a:p>
                  </a:txBody>
                  <a:tcPr>
                    <a:solidFill>
                      <a:srgbClr val="E4022E"/>
                    </a:solidFill>
                  </a:tcPr>
                </a:tc>
                <a:extLst>
                  <a:ext uri="{0D108BD9-81ED-4DB2-BD59-A6C34878D82A}">
                    <a16:rowId xmlns:a16="http://schemas.microsoft.com/office/drawing/2014/main" val="10001"/>
                  </a:ext>
                </a:extLst>
              </a:tr>
              <a:tr h="1310136">
                <a:tc>
                  <a:txBody>
                    <a:bodyPr/>
                    <a:lstStyle/>
                    <a:p>
                      <a:pPr algn="ctr"/>
                      <a:endParaRPr lang="es-PE" b="1" dirty="0"/>
                    </a:p>
                    <a:p>
                      <a:pPr algn="ctr"/>
                      <a:r>
                        <a:rPr lang="es-PE" b="1" dirty="0">
                          <a:solidFill>
                            <a:srgbClr val="000000"/>
                          </a:solidFill>
                        </a:rPr>
                        <a:t>Amonestación</a:t>
                      </a:r>
                      <a:r>
                        <a:rPr lang="es-PE" b="1" baseline="0" dirty="0">
                          <a:solidFill>
                            <a:srgbClr val="000000"/>
                          </a:solidFill>
                        </a:rPr>
                        <a:t> Escrita</a:t>
                      </a:r>
                      <a:endParaRPr lang="es-PE" b="1" dirty="0">
                        <a:solidFill>
                          <a:srgbClr val="000000"/>
                        </a:solidFill>
                      </a:endParaRPr>
                    </a:p>
                  </a:txBody>
                  <a:tcPr>
                    <a:solidFill>
                      <a:schemeClr val="accent6">
                        <a:lumMod val="40000"/>
                        <a:lumOff val="60000"/>
                      </a:schemeClr>
                    </a:solidFill>
                  </a:tcPr>
                </a:tc>
                <a:tc>
                  <a:txBody>
                    <a:bodyPr/>
                    <a:lstStyle/>
                    <a:p>
                      <a:pPr algn="ctr"/>
                      <a:r>
                        <a:rPr lang="es-PE" b="1" dirty="0">
                          <a:solidFill>
                            <a:srgbClr val="000000"/>
                          </a:solidFill>
                        </a:rPr>
                        <a:t>Jefe Inmediato del presunto</a:t>
                      </a:r>
                      <a:r>
                        <a:rPr lang="es-PE" b="1" baseline="0" dirty="0">
                          <a:solidFill>
                            <a:srgbClr val="000000"/>
                          </a:solidFill>
                        </a:rPr>
                        <a:t> infractor</a:t>
                      </a:r>
                      <a:endParaRPr lang="es-PE" b="1" dirty="0">
                        <a:solidFill>
                          <a:srgbClr val="000000"/>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b="1" dirty="0">
                          <a:solidFill>
                            <a:srgbClr val="000000"/>
                          </a:solidFill>
                        </a:rPr>
                        <a:t>Jefe Inmediato del presunto</a:t>
                      </a:r>
                      <a:r>
                        <a:rPr lang="es-PE" b="1" baseline="0" dirty="0">
                          <a:solidFill>
                            <a:srgbClr val="000000"/>
                          </a:solidFill>
                        </a:rPr>
                        <a:t> infractor</a:t>
                      </a:r>
                      <a:endParaRPr lang="es-PE" b="1" dirty="0">
                        <a:solidFill>
                          <a:srgbClr val="000000"/>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b="1" dirty="0">
                        <a:solidFill>
                          <a:srgbClr val="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PE" b="1" dirty="0">
                          <a:solidFill>
                            <a:srgbClr val="000000"/>
                          </a:solidFill>
                        </a:rPr>
                        <a:t>Jefe de OGRH</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b="1" dirty="0">
                        <a:solidFill>
                          <a:srgbClr val="000000"/>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s-PE" b="1" dirty="0">
                          <a:solidFill>
                            <a:srgbClr val="000000"/>
                          </a:solidFill>
                        </a:rPr>
                        <a:t>Jefe de OGRH</a:t>
                      </a:r>
                    </a:p>
                  </a:txBody>
                  <a:tcPr>
                    <a:solidFill>
                      <a:schemeClr val="accent6">
                        <a:lumMod val="40000"/>
                        <a:lumOff val="60000"/>
                      </a:schemeClr>
                    </a:solidFill>
                  </a:tcPr>
                </a:tc>
                <a:extLst>
                  <a:ext uri="{0D108BD9-81ED-4DB2-BD59-A6C34878D82A}">
                    <a16:rowId xmlns:a16="http://schemas.microsoft.com/office/drawing/2014/main" val="10002"/>
                  </a:ext>
                </a:extLst>
              </a:tr>
              <a:tr h="1284999">
                <a:tc>
                  <a:txBody>
                    <a:bodyPr/>
                    <a:lstStyle/>
                    <a:p>
                      <a:pPr algn="ctr"/>
                      <a:endParaRPr lang="es-PE" b="1" dirty="0"/>
                    </a:p>
                    <a:p>
                      <a:pPr algn="ctr"/>
                      <a:r>
                        <a:rPr lang="es-PE" b="1" dirty="0">
                          <a:solidFill>
                            <a:srgbClr val="000000"/>
                          </a:solidFill>
                        </a:rPr>
                        <a:t>Suspensión</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b="1" dirty="0">
                          <a:solidFill>
                            <a:srgbClr val="000000"/>
                          </a:solidFill>
                        </a:rPr>
                        <a:t>Jefe Inmediato del presunto</a:t>
                      </a:r>
                      <a:r>
                        <a:rPr lang="es-PE" b="1" baseline="0" dirty="0">
                          <a:solidFill>
                            <a:srgbClr val="000000"/>
                          </a:solidFill>
                        </a:rPr>
                        <a:t> infractor</a:t>
                      </a:r>
                      <a:endParaRPr lang="es-PE" b="1" dirty="0">
                        <a:solidFill>
                          <a:srgbClr val="000000"/>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PE" b="1" dirty="0">
                          <a:solidFill>
                            <a:srgbClr val="000000"/>
                          </a:solidFill>
                        </a:rPr>
                        <a:t>Jefe de OGRH</a:t>
                      </a: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PE" b="1" dirty="0">
                          <a:solidFill>
                            <a:srgbClr val="000000"/>
                          </a:solidFill>
                        </a:rPr>
                        <a:t>Jefe de</a:t>
                      </a:r>
                      <a:r>
                        <a:rPr lang="es-PE" b="1" baseline="0" dirty="0">
                          <a:solidFill>
                            <a:srgbClr val="000000"/>
                          </a:solidFill>
                        </a:rPr>
                        <a:t> OGRH</a:t>
                      </a:r>
                      <a:endParaRPr lang="es-PE" b="1" dirty="0">
                        <a:solidFill>
                          <a:srgbClr val="000000"/>
                        </a:solidFill>
                      </a:endParaRPr>
                    </a:p>
                  </a:txBody>
                  <a:tcPr>
                    <a:solidFill>
                      <a:schemeClr val="accent6">
                        <a:lumMod val="40000"/>
                        <a:lumOff val="60000"/>
                      </a:schemeClr>
                    </a:solidFill>
                  </a:tcPr>
                </a:tc>
                <a:tc>
                  <a:txBody>
                    <a:bodyPr/>
                    <a:lstStyle/>
                    <a:p>
                      <a:pPr algn="ctr"/>
                      <a:endParaRPr lang="es-PE" b="1" dirty="0"/>
                    </a:p>
                    <a:p>
                      <a:pPr algn="ctr"/>
                      <a:r>
                        <a:rPr lang="es-PE" b="1" dirty="0">
                          <a:solidFill>
                            <a:srgbClr val="000000"/>
                          </a:solidFill>
                        </a:rPr>
                        <a:t>Tribunal del Servicio Civil</a:t>
                      </a:r>
                    </a:p>
                  </a:txBody>
                  <a:tcPr>
                    <a:solidFill>
                      <a:schemeClr val="accent6">
                        <a:lumMod val="40000"/>
                        <a:lumOff val="60000"/>
                      </a:schemeClr>
                    </a:solidFill>
                  </a:tcPr>
                </a:tc>
                <a:extLst>
                  <a:ext uri="{0D108BD9-81ED-4DB2-BD59-A6C34878D82A}">
                    <a16:rowId xmlns:a16="http://schemas.microsoft.com/office/drawing/2014/main" val="10003"/>
                  </a:ext>
                </a:extLst>
              </a:tr>
              <a:tr h="1200735">
                <a:tc>
                  <a:txBody>
                    <a:bodyPr/>
                    <a:lstStyle/>
                    <a:p>
                      <a:pPr algn="ctr"/>
                      <a:endParaRPr lang="es-PE" b="1" dirty="0"/>
                    </a:p>
                    <a:p>
                      <a:pPr algn="ctr"/>
                      <a:r>
                        <a:rPr lang="es-PE" b="1" dirty="0">
                          <a:solidFill>
                            <a:srgbClr val="000000"/>
                          </a:solidFill>
                        </a:rPr>
                        <a:t>Destitución</a:t>
                      </a:r>
                    </a:p>
                  </a:txBody>
                  <a:tcPr>
                    <a:solidFill>
                      <a:schemeClr val="accent6">
                        <a:lumMod val="40000"/>
                        <a:lumOff val="60000"/>
                      </a:schemeClr>
                    </a:solidFill>
                  </a:tcPr>
                </a:tc>
                <a:tc>
                  <a:txBody>
                    <a:bodyPr/>
                    <a:lstStyle/>
                    <a:p>
                      <a:pPr algn="ctr"/>
                      <a:endParaRPr lang="es-PE" b="1" dirty="0"/>
                    </a:p>
                    <a:p>
                      <a:pPr algn="ctr"/>
                      <a:r>
                        <a:rPr lang="es-PE" b="1" dirty="0">
                          <a:solidFill>
                            <a:srgbClr val="000000"/>
                          </a:solidFill>
                        </a:rPr>
                        <a:t>Jefe de OGRH</a:t>
                      </a:r>
                    </a:p>
                  </a:txBody>
                  <a:tcPr>
                    <a:solidFill>
                      <a:schemeClr val="accent6">
                        <a:lumMod val="40000"/>
                        <a:lumOff val="60000"/>
                      </a:schemeClr>
                    </a:solidFill>
                  </a:tcPr>
                </a:tc>
                <a:tc>
                  <a:txBody>
                    <a:bodyPr/>
                    <a:lstStyle/>
                    <a:p>
                      <a:pPr algn="ctr"/>
                      <a:endParaRPr lang="es-PE" b="1" dirty="0"/>
                    </a:p>
                    <a:p>
                      <a:pPr algn="ctr"/>
                      <a:r>
                        <a:rPr lang="es-PE" b="1" dirty="0">
                          <a:solidFill>
                            <a:srgbClr val="000000"/>
                          </a:solidFill>
                        </a:rPr>
                        <a:t>Titular</a:t>
                      </a:r>
                      <a:r>
                        <a:rPr lang="es-PE" b="1" baseline="0" dirty="0">
                          <a:solidFill>
                            <a:srgbClr val="000000"/>
                          </a:solidFill>
                        </a:rPr>
                        <a:t> de la entidad (SG)</a:t>
                      </a:r>
                      <a:endParaRPr lang="es-PE" b="1" dirty="0">
                        <a:solidFill>
                          <a:srgbClr val="000000"/>
                        </a:solidFill>
                      </a:endParaRPr>
                    </a:p>
                  </a:txBody>
                  <a:tcPr>
                    <a:solidFill>
                      <a:schemeClr val="accent6">
                        <a:lumMod val="40000"/>
                        <a:lumOff val="6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s-PE" b="1" dirty="0"/>
                    </a:p>
                    <a:p>
                      <a:pPr marL="0" marR="0" lvl="0" indent="0" algn="ctr" defTabSz="914400" rtl="0" eaLnBrk="1" fontAlgn="auto" latinLnBrk="0" hangingPunct="1">
                        <a:lnSpc>
                          <a:spcPct val="100000"/>
                        </a:lnSpc>
                        <a:spcBef>
                          <a:spcPts val="0"/>
                        </a:spcBef>
                        <a:spcAft>
                          <a:spcPts val="0"/>
                        </a:spcAft>
                        <a:buClrTx/>
                        <a:buSzTx/>
                        <a:buFontTx/>
                        <a:buNone/>
                        <a:tabLst/>
                        <a:defRPr/>
                      </a:pPr>
                      <a:r>
                        <a:rPr lang="es-PE" b="1" dirty="0">
                          <a:solidFill>
                            <a:srgbClr val="000000"/>
                          </a:solidFill>
                        </a:rPr>
                        <a:t>Titular</a:t>
                      </a:r>
                      <a:r>
                        <a:rPr lang="es-PE" b="1" baseline="0" dirty="0">
                          <a:solidFill>
                            <a:srgbClr val="000000"/>
                          </a:solidFill>
                        </a:rPr>
                        <a:t> de la entidad (SG)</a:t>
                      </a:r>
                      <a:endParaRPr lang="es-PE" b="1" dirty="0">
                        <a:solidFill>
                          <a:srgbClr val="000000"/>
                        </a:solidFill>
                      </a:endParaRPr>
                    </a:p>
                  </a:txBody>
                  <a:tcPr>
                    <a:solidFill>
                      <a:schemeClr val="accent6">
                        <a:lumMod val="40000"/>
                        <a:lumOff val="60000"/>
                      </a:schemeClr>
                    </a:solidFill>
                  </a:tcPr>
                </a:tc>
                <a:tc>
                  <a:txBody>
                    <a:bodyPr/>
                    <a:lstStyle/>
                    <a:p>
                      <a:pPr algn="ctr"/>
                      <a:endParaRPr lang="es-PE" b="1" dirty="0"/>
                    </a:p>
                    <a:p>
                      <a:pPr algn="ctr"/>
                      <a:r>
                        <a:rPr lang="es-PE" b="1" dirty="0">
                          <a:solidFill>
                            <a:srgbClr val="000000"/>
                          </a:solidFill>
                        </a:rPr>
                        <a:t>Tribunal del Servicio</a:t>
                      </a:r>
                      <a:r>
                        <a:rPr lang="es-PE" b="1" baseline="0" dirty="0">
                          <a:solidFill>
                            <a:srgbClr val="000000"/>
                          </a:solidFill>
                        </a:rPr>
                        <a:t> Civil</a:t>
                      </a:r>
                      <a:endParaRPr lang="es-PE" b="1" dirty="0">
                        <a:solidFill>
                          <a:srgbClr val="000000"/>
                        </a:solidFill>
                      </a:endParaRPr>
                    </a:p>
                  </a:txBody>
                  <a:tcPr>
                    <a:solidFill>
                      <a:schemeClr val="accent6">
                        <a:lumMod val="40000"/>
                        <a:lumOff val="60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89599342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6428" y="2825297"/>
            <a:ext cx="10515600" cy="1325563"/>
          </a:xfrm>
        </p:spPr>
        <p:txBody>
          <a:bodyPr/>
          <a:lstStyle/>
          <a:p>
            <a:pPr algn="ctr"/>
            <a:r>
              <a:rPr lang="es-ES" b="1" dirty="0">
                <a:solidFill>
                  <a:srgbClr val="FF0000"/>
                </a:solidFill>
              </a:rPr>
              <a:t>LA INVESTIGACIÓN PREVIA Y LA PRECALIFICACIÓN </a:t>
            </a:r>
          </a:p>
        </p:txBody>
      </p:sp>
    </p:spTree>
    <p:extLst>
      <p:ext uri="{BB962C8B-B14F-4D97-AF65-F5344CB8AC3E}">
        <p14:creationId xmlns:p14="http://schemas.microsoft.com/office/powerpoint/2010/main" val="2530092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LA INVESTIGACIÓN PREVIA Y LA PRECALIFICACIÓN</a:t>
            </a:r>
          </a:p>
        </p:txBody>
      </p:sp>
      <p:graphicFrame>
        <p:nvGraphicFramePr>
          <p:cNvPr id="7" name="Marcador de contenido 3"/>
          <p:cNvGraphicFramePr>
            <a:graphicFrameLocks/>
          </p:cNvGraphicFramePr>
          <p:nvPr>
            <p:extLst>
              <p:ext uri="{D42A27DB-BD31-4B8C-83A1-F6EECF244321}">
                <p14:modId xmlns:p14="http://schemas.microsoft.com/office/powerpoint/2010/main" val="3331006279"/>
              </p:ext>
            </p:extLst>
          </p:nvPr>
        </p:nvGraphicFramePr>
        <p:xfrm>
          <a:off x="2166937" y="1076325"/>
          <a:ext cx="7886700" cy="5109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275410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1743" y="2977696"/>
            <a:ext cx="10515600" cy="1325563"/>
          </a:xfrm>
        </p:spPr>
        <p:txBody>
          <a:bodyPr/>
          <a:lstStyle/>
          <a:p>
            <a:pPr algn="ctr"/>
            <a:r>
              <a:rPr lang="es-ES" b="1" dirty="0">
                <a:solidFill>
                  <a:srgbClr val="FF0000"/>
                </a:solidFill>
              </a:rPr>
              <a:t>FASE INSTRUCTORA</a:t>
            </a:r>
          </a:p>
        </p:txBody>
      </p:sp>
    </p:spTree>
    <p:extLst>
      <p:ext uri="{BB962C8B-B14F-4D97-AF65-F5344CB8AC3E}">
        <p14:creationId xmlns:p14="http://schemas.microsoft.com/office/powerpoint/2010/main" val="12332522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FASE INSTRUCTORA</a:t>
            </a:r>
          </a:p>
        </p:txBody>
      </p:sp>
      <p:graphicFrame>
        <p:nvGraphicFramePr>
          <p:cNvPr id="8" name="Marcador de contenido 4"/>
          <p:cNvGraphicFramePr>
            <a:graphicFrameLocks/>
          </p:cNvGraphicFramePr>
          <p:nvPr>
            <p:extLst>
              <p:ext uri="{D42A27DB-BD31-4B8C-83A1-F6EECF244321}">
                <p14:modId xmlns:p14="http://schemas.microsoft.com/office/powerpoint/2010/main" val="2643730015"/>
              </p:ext>
            </p:extLst>
          </p:nvPr>
        </p:nvGraphicFramePr>
        <p:xfrm>
          <a:off x="2166937" y="973617"/>
          <a:ext cx="7886700" cy="52353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02193807"/>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05543" y="3021239"/>
            <a:ext cx="10515600" cy="1325563"/>
          </a:xfrm>
        </p:spPr>
        <p:txBody>
          <a:bodyPr/>
          <a:lstStyle/>
          <a:p>
            <a:pPr algn="ctr"/>
            <a:r>
              <a:rPr lang="es-ES" b="1" dirty="0">
                <a:solidFill>
                  <a:srgbClr val="FF0000"/>
                </a:solidFill>
              </a:rPr>
              <a:t>FASE SANCIONADORA</a:t>
            </a:r>
          </a:p>
        </p:txBody>
      </p:sp>
    </p:spTree>
    <p:extLst>
      <p:ext uri="{BB962C8B-B14F-4D97-AF65-F5344CB8AC3E}">
        <p14:creationId xmlns:p14="http://schemas.microsoft.com/office/powerpoint/2010/main" val="1011773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FASE SANCIONADORA</a:t>
            </a:r>
          </a:p>
        </p:txBody>
      </p:sp>
      <p:graphicFrame>
        <p:nvGraphicFramePr>
          <p:cNvPr id="7" name="Marcador de contenido 4"/>
          <p:cNvGraphicFramePr>
            <a:graphicFrameLocks/>
          </p:cNvGraphicFramePr>
          <p:nvPr>
            <p:extLst>
              <p:ext uri="{D42A27DB-BD31-4B8C-83A1-F6EECF244321}">
                <p14:modId xmlns:p14="http://schemas.microsoft.com/office/powerpoint/2010/main" val="3218719937"/>
              </p:ext>
            </p:extLst>
          </p:nvPr>
        </p:nvGraphicFramePr>
        <p:xfrm>
          <a:off x="2592964" y="1371897"/>
          <a:ext cx="7034646" cy="46284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4046503"/>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ANOTACIONES</a:t>
            </a:r>
          </a:p>
        </p:txBody>
      </p:sp>
      <p:graphicFrame>
        <p:nvGraphicFramePr>
          <p:cNvPr id="7" name="Marcador de contenido 4"/>
          <p:cNvGraphicFramePr>
            <a:graphicFrameLocks/>
          </p:cNvGraphicFramePr>
          <p:nvPr>
            <p:extLst>
              <p:ext uri="{D42A27DB-BD31-4B8C-83A1-F6EECF244321}">
                <p14:modId xmlns:p14="http://schemas.microsoft.com/office/powerpoint/2010/main" val="622693588"/>
              </p:ext>
            </p:extLst>
          </p:nvPr>
        </p:nvGraphicFramePr>
        <p:xfrm>
          <a:off x="1745673" y="1371896"/>
          <a:ext cx="8666018" cy="49146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8282517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198315" y="1167708"/>
            <a:ext cx="3872686" cy="2584928"/>
          </a:xfrm>
          <a:prstGeom prst="rect">
            <a:avLst/>
          </a:prstGeom>
        </p:spPr>
      </p:pic>
      <p:pic>
        <p:nvPicPr>
          <p:cNvPr id="5" name="Imagen 4"/>
          <p:cNvPicPr>
            <a:picLocks noChangeAspect="1"/>
          </p:cNvPicPr>
          <p:nvPr/>
        </p:nvPicPr>
        <p:blipFill>
          <a:blip r:embed="rId3"/>
          <a:stretch>
            <a:fillRect/>
          </a:stretch>
        </p:blipFill>
        <p:spPr>
          <a:xfrm>
            <a:off x="6071000" y="1167708"/>
            <a:ext cx="4121253" cy="2584928"/>
          </a:xfrm>
          <a:prstGeom prst="rect">
            <a:avLst/>
          </a:prstGeom>
        </p:spPr>
      </p:pic>
      <p:pic>
        <p:nvPicPr>
          <p:cNvPr id="6" name="Imagen 5"/>
          <p:cNvPicPr>
            <a:picLocks noChangeAspect="1"/>
          </p:cNvPicPr>
          <p:nvPr/>
        </p:nvPicPr>
        <p:blipFill>
          <a:blip r:embed="rId4"/>
          <a:stretch>
            <a:fillRect/>
          </a:stretch>
        </p:blipFill>
        <p:spPr>
          <a:xfrm>
            <a:off x="2198314" y="3752636"/>
            <a:ext cx="3872685" cy="2481287"/>
          </a:xfrm>
          <a:prstGeom prst="rect">
            <a:avLst/>
          </a:prstGeom>
        </p:spPr>
      </p:pic>
      <p:pic>
        <p:nvPicPr>
          <p:cNvPr id="7" name="Imagen 6"/>
          <p:cNvPicPr>
            <a:picLocks noChangeAspect="1"/>
          </p:cNvPicPr>
          <p:nvPr/>
        </p:nvPicPr>
        <p:blipFill>
          <a:blip r:embed="rId5"/>
          <a:stretch>
            <a:fillRect/>
          </a:stretch>
        </p:blipFill>
        <p:spPr>
          <a:xfrm>
            <a:off x="6071000" y="3752636"/>
            <a:ext cx="4121253" cy="2481287"/>
          </a:xfrm>
          <a:prstGeom prst="rect">
            <a:avLst/>
          </a:prstGeom>
        </p:spPr>
      </p:pic>
    </p:spTree>
    <p:extLst>
      <p:ext uri="{BB962C8B-B14F-4D97-AF65-F5344CB8AC3E}">
        <p14:creationId xmlns:p14="http://schemas.microsoft.com/office/powerpoint/2010/main" val="3586792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809812" y="2653145"/>
            <a:ext cx="8482013" cy="1323439"/>
          </a:xfrm>
          <a:prstGeom prst="rect">
            <a:avLst/>
          </a:prstGeom>
          <a:noFill/>
        </p:spPr>
        <p:txBody>
          <a:bodyPr wrap="square" rtlCol="0">
            <a:spAutoFit/>
          </a:bodyPr>
          <a:lstStyle/>
          <a:p>
            <a:pPr algn="ctr"/>
            <a:r>
              <a:rPr lang="es-PE" sz="4000" b="1" dirty="0">
                <a:solidFill>
                  <a:srgbClr val="FF0000"/>
                </a:solidFill>
                <a:effectLst>
                  <a:outerShdw blurRad="38100" dist="38100" dir="2700000" algn="tl">
                    <a:srgbClr val="000000">
                      <a:alpha val="43137"/>
                    </a:srgbClr>
                  </a:outerShdw>
                </a:effectLst>
              </a:rPr>
              <a:t>HOSTIGAMIENTO SEXUAL EN LAS ENTIDADES PÚBLICAS</a:t>
            </a:r>
          </a:p>
        </p:txBody>
      </p:sp>
    </p:spTree>
    <p:extLst>
      <p:ext uri="{BB962C8B-B14F-4D97-AF65-F5344CB8AC3E}">
        <p14:creationId xmlns:p14="http://schemas.microsoft.com/office/powerpoint/2010/main" val="3389920901"/>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ómo crear espacios de trabajo libres de acoso sexual? - Pólem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8410" y="1135062"/>
            <a:ext cx="8624454" cy="4860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4399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59625" y="1476458"/>
            <a:ext cx="5007429" cy="757588"/>
          </a:xfrm>
        </p:spPr>
        <p:txBody>
          <a:bodyPr/>
          <a:lstStyle/>
          <a:p>
            <a:pPr algn="ctr"/>
            <a:r>
              <a:rPr lang="es-ES" sz="4000" b="1" dirty="0">
                <a:solidFill>
                  <a:srgbClr val="FF0000"/>
                </a:solidFill>
              </a:rPr>
              <a:t>ÍNDICE TEMÁTICO</a:t>
            </a:r>
          </a:p>
        </p:txBody>
      </p:sp>
      <p:sp>
        <p:nvSpPr>
          <p:cNvPr id="3" name="Marcador de contenido 2"/>
          <p:cNvSpPr txBox="1">
            <a:spLocks/>
          </p:cNvSpPr>
          <p:nvPr/>
        </p:nvSpPr>
        <p:spPr>
          <a:xfrm>
            <a:off x="1035621" y="2587336"/>
            <a:ext cx="10055436" cy="337704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600" b="1" dirty="0">
                <a:solidFill>
                  <a:srgbClr val="000000"/>
                </a:solidFill>
              </a:rPr>
              <a:t>1.- DEFINICIÓN</a:t>
            </a:r>
          </a:p>
          <a:p>
            <a:pPr marL="0" indent="0">
              <a:buFont typeface="Arial" panose="020B0604020202020204" pitchFamily="34" charset="0"/>
              <a:buNone/>
            </a:pPr>
            <a:r>
              <a:rPr lang="es-ES" sz="2600" b="1" dirty="0">
                <a:solidFill>
                  <a:srgbClr val="000000"/>
                </a:solidFill>
              </a:rPr>
              <a:t>2.- CONDUCTAS DEL HOSTIGAMIENTO SEXUAL</a:t>
            </a:r>
          </a:p>
          <a:p>
            <a:pPr marL="0" indent="0">
              <a:buFont typeface="Arial" panose="020B0604020202020204" pitchFamily="34" charset="0"/>
              <a:buNone/>
            </a:pPr>
            <a:r>
              <a:rPr lang="es-ES" sz="2600" b="1" dirty="0">
                <a:solidFill>
                  <a:srgbClr val="000000"/>
                </a:solidFill>
              </a:rPr>
              <a:t>3.- ALGUNOS EJEMPLOS DE HOSTIGAMIENTO SEXUAL</a:t>
            </a:r>
          </a:p>
          <a:p>
            <a:pPr marL="0" indent="0">
              <a:buFont typeface="Arial" panose="020B0604020202020204" pitchFamily="34" charset="0"/>
              <a:buNone/>
            </a:pPr>
            <a:r>
              <a:rPr lang="es-ES" sz="2600" b="1" dirty="0">
                <a:solidFill>
                  <a:srgbClr val="000000"/>
                </a:solidFill>
              </a:rPr>
              <a:t>4.- ¿CÓMO PUEDO DENUNCIAR UN CASO DE HOSTIGAMIENTO SEXUAL?</a:t>
            </a:r>
          </a:p>
          <a:p>
            <a:pPr marL="0" indent="0">
              <a:buFont typeface="Arial" panose="020B0604020202020204" pitchFamily="34" charset="0"/>
              <a:buNone/>
            </a:pPr>
            <a:r>
              <a:rPr lang="es-ES" sz="2600" b="1" dirty="0">
                <a:solidFill>
                  <a:srgbClr val="000000"/>
                </a:solidFill>
              </a:rPr>
              <a:t>5.- PROCEDIMIENTO PARA SERVIDORES CIVILES</a:t>
            </a:r>
          </a:p>
          <a:p>
            <a:pPr marL="0" indent="0">
              <a:buFont typeface="Arial" panose="020B0604020202020204" pitchFamily="34" charset="0"/>
              <a:buNone/>
            </a:pPr>
            <a:r>
              <a:rPr lang="es-ES" sz="2600" b="1" dirty="0">
                <a:solidFill>
                  <a:srgbClr val="000000"/>
                </a:solidFill>
              </a:rPr>
              <a:t>6.- BASE LEGAL Y PRONUNCIAMIENTO DE SERVIR</a:t>
            </a:r>
          </a:p>
          <a:p>
            <a:pPr marL="0" indent="0">
              <a:buFont typeface="Arial" panose="020B0604020202020204" pitchFamily="34" charset="0"/>
              <a:buNone/>
            </a:pPr>
            <a:endParaRPr lang="es-ES" sz="2600" b="1" dirty="0">
              <a:solidFill>
                <a:srgbClr val="000000"/>
              </a:solidFill>
            </a:endParaRPr>
          </a:p>
          <a:p>
            <a:pPr marL="0" indent="0">
              <a:buFont typeface="Arial" panose="020B0604020202020204" pitchFamily="34" charset="0"/>
              <a:buNone/>
            </a:pPr>
            <a:endParaRPr lang="es-ES" sz="2600" b="1" dirty="0">
              <a:solidFill>
                <a:srgbClr val="000000"/>
              </a:solidFill>
            </a:endParaRPr>
          </a:p>
          <a:p>
            <a:pPr marL="514350" indent="-514350" algn="just">
              <a:buFont typeface="Arial" panose="020B0604020202020204" pitchFamily="34" charset="0"/>
              <a:buAutoNum type="arabicPeriod"/>
            </a:pPr>
            <a:endParaRPr lang="es-ES" dirty="0"/>
          </a:p>
        </p:txBody>
      </p:sp>
    </p:spTree>
    <p:extLst>
      <p:ext uri="{BB962C8B-B14F-4D97-AF65-F5344CB8AC3E}">
        <p14:creationId xmlns:p14="http://schemas.microsoft.com/office/powerpoint/2010/main" val="31107042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DEFINICIÓN</a:t>
            </a:r>
          </a:p>
        </p:txBody>
      </p:sp>
      <p:sp>
        <p:nvSpPr>
          <p:cNvPr id="14" name="CuadroTexto 13"/>
          <p:cNvSpPr txBox="1"/>
          <p:nvPr/>
        </p:nvSpPr>
        <p:spPr>
          <a:xfrm>
            <a:off x="960124" y="2178758"/>
            <a:ext cx="3091543" cy="892552"/>
          </a:xfrm>
          <a:prstGeom prst="rect">
            <a:avLst/>
          </a:prstGeom>
          <a:noFill/>
        </p:spPr>
        <p:txBody>
          <a:bodyPr wrap="square" rtlCol="0">
            <a:spAutoFit/>
          </a:bodyPr>
          <a:lstStyle/>
          <a:p>
            <a:pPr algn="ctr"/>
            <a:r>
              <a:rPr lang="es-ES" sz="2600" b="1" dirty="0">
                <a:solidFill>
                  <a:srgbClr val="FF0000"/>
                </a:solidFill>
              </a:rPr>
              <a:t>HOSTIGAMIENTO SEXUAL</a:t>
            </a:r>
          </a:p>
        </p:txBody>
      </p:sp>
      <p:sp>
        <p:nvSpPr>
          <p:cNvPr id="22" name="Flecha derecha 21"/>
          <p:cNvSpPr/>
          <p:nvPr/>
        </p:nvSpPr>
        <p:spPr>
          <a:xfrm>
            <a:off x="4051667" y="2410388"/>
            <a:ext cx="522511" cy="420412"/>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7" name="Grupo 6"/>
          <p:cNvGrpSpPr/>
          <p:nvPr/>
        </p:nvGrpSpPr>
        <p:grpSpPr>
          <a:xfrm>
            <a:off x="4874574" y="1485900"/>
            <a:ext cx="6309360" cy="2166549"/>
            <a:chOff x="-162098" y="13581"/>
            <a:chExt cx="6309360" cy="1038290"/>
          </a:xfrm>
          <a:scene3d>
            <a:camera prst="orthographicFront"/>
            <a:lightRig rig="flat" dir="t"/>
          </a:scene3d>
        </p:grpSpPr>
        <p:sp>
          <p:nvSpPr>
            <p:cNvPr id="8" name="Rectángulo redondeado 7"/>
            <p:cNvSpPr/>
            <p:nvPr/>
          </p:nvSpPr>
          <p:spPr>
            <a:xfrm>
              <a:off x="-162098" y="13581"/>
              <a:ext cx="6309360" cy="1038290"/>
            </a:xfrm>
            <a:prstGeom prst="roundRect">
              <a:avLst>
                <a:gd name="adj" fmla="val 10000"/>
              </a:avLst>
            </a:prstGeom>
            <a:solidFill>
              <a:schemeClr val="accent6"/>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9" name="Rectángulo 8"/>
            <p:cNvSpPr/>
            <p:nvPr/>
          </p:nvSpPr>
          <p:spPr>
            <a:xfrm>
              <a:off x="-162098" y="13581"/>
              <a:ext cx="6309360" cy="10382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b="1" dirty="0"/>
                <a:t>Forma de violencia que se configura a través de una conducta de naturaleza o connotación sexual o sexista no deseada por la persona contra la que se dirige, que puede crear un ambiente intimidatorio, hostil o humillante; o que puede afectar la actividad o situación laboral, docente, formativa o de cualquier otra índole de la víctima, aunque no necesariamente se requiere de dichas consecuencias.</a:t>
              </a:r>
              <a:endParaRPr lang="es-PE" b="1" kern="1200" dirty="0"/>
            </a:p>
          </p:txBody>
        </p:sp>
      </p:grpSp>
      <p:grpSp>
        <p:nvGrpSpPr>
          <p:cNvPr id="10" name="Grupo 9"/>
          <p:cNvGrpSpPr/>
          <p:nvPr/>
        </p:nvGrpSpPr>
        <p:grpSpPr>
          <a:xfrm>
            <a:off x="1642193" y="3933232"/>
            <a:ext cx="8936181" cy="2060965"/>
            <a:chOff x="-506060" y="-396334"/>
            <a:chExt cx="6885850" cy="1280220"/>
          </a:xfrm>
          <a:scene3d>
            <a:camera prst="orthographicFront"/>
            <a:lightRig rig="flat" dir="t"/>
          </a:scene3d>
        </p:grpSpPr>
        <p:sp>
          <p:nvSpPr>
            <p:cNvPr id="11" name="Rectángulo redondeado 10"/>
            <p:cNvSpPr/>
            <p:nvPr/>
          </p:nvSpPr>
          <p:spPr>
            <a:xfrm>
              <a:off x="-506060" y="-396334"/>
              <a:ext cx="6885850" cy="1280220"/>
            </a:xfrm>
            <a:prstGeom prst="roundRect">
              <a:avLst>
                <a:gd name="adj" fmla="val 10000"/>
              </a:avLst>
            </a:prstGeom>
            <a:solidFill>
              <a:schemeClr val="accent6"/>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12" name="Rectángulo 11"/>
            <p:cNvSpPr/>
            <p:nvPr/>
          </p:nvSpPr>
          <p:spPr>
            <a:xfrm>
              <a:off x="-401972" y="-341639"/>
              <a:ext cx="6677673" cy="118374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Bef>
                  <a:spcPct val="0"/>
                </a:spcBef>
                <a:spcAft>
                  <a:spcPct val="35000"/>
                </a:spcAft>
              </a:pPr>
              <a:endParaRPr lang="es-PE" b="1" dirty="0"/>
            </a:p>
          </p:txBody>
        </p:sp>
      </p:grpSp>
      <p:sp>
        <p:nvSpPr>
          <p:cNvPr id="2" name="Rectángulo 1"/>
          <p:cNvSpPr/>
          <p:nvPr/>
        </p:nvSpPr>
        <p:spPr>
          <a:xfrm>
            <a:off x="1902178" y="4168819"/>
            <a:ext cx="8416208" cy="1477328"/>
          </a:xfrm>
          <a:prstGeom prst="rect">
            <a:avLst/>
          </a:prstGeom>
        </p:spPr>
        <p:txBody>
          <a:bodyPr wrap="square">
            <a:spAutoFit/>
          </a:bodyPr>
          <a:lstStyle/>
          <a:p>
            <a:pPr algn="ctr"/>
            <a:r>
              <a:rPr lang="es-ES" b="1" dirty="0">
                <a:solidFill>
                  <a:schemeClr val="bg1"/>
                </a:solidFill>
                <a:latin typeface="Calibri" panose="020F0502020204030204" pitchFamily="34" charset="0"/>
              </a:rPr>
              <a:t>No se requiere acreditar </a:t>
            </a:r>
            <a:r>
              <a:rPr lang="es-ES" b="1" dirty="0" err="1">
                <a:solidFill>
                  <a:schemeClr val="bg1"/>
                </a:solidFill>
                <a:latin typeface="Calibri" panose="020F0502020204030204" pitchFamily="34" charset="0"/>
              </a:rPr>
              <a:t>reiterancia</a:t>
            </a:r>
            <a:r>
              <a:rPr lang="es-ES" b="1" dirty="0">
                <a:solidFill>
                  <a:schemeClr val="bg1"/>
                </a:solidFill>
                <a:latin typeface="Calibri" panose="020F0502020204030204" pitchFamily="34" charset="0"/>
              </a:rPr>
              <a:t> en la conducta del hostigador ni rechazo expreso de la víctima. Esta manifestación de violencia se presenta con independencia de la jerarquía entre la persona hostigada y la hostigadora, o de si el acto se produce durante o fuera de la jornada educativa, formativa, de trabajo o similar, o de si ocurre o no en el lugar de trabajo, educativo, formativo o similares. </a:t>
            </a:r>
            <a:endParaRPr lang="es-ES" b="1" dirty="0">
              <a:solidFill>
                <a:schemeClr val="bg1"/>
              </a:solidFill>
            </a:endParaRPr>
          </a:p>
        </p:txBody>
      </p:sp>
    </p:spTree>
    <p:extLst>
      <p:ext uri="{BB962C8B-B14F-4D97-AF65-F5344CB8AC3E}">
        <p14:creationId xmlns:p14="http://schemas.microsoft.com/office/powerpoint/2010/main" val="1002709753"/>
      </p:ext>
    </p:extLst>
  </p:cSld>
  <p:clrMapOvr>
    <a:masterClrMapping/>
  </p:clrMapOvr>
  <p:transition spd="slow">
    <p:push dir="u"/>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CONDUCTAS DEL HOSTIGAMIENTO SEXUAL</a:t>
            </a:r>
          </a:p>
        </p:txBody>
      </p:sp>
      <p:graphicFrame>
        <p:nvGraphicFramePr>
          <p:cNvPr id="8" name="Diagrama 7"/>
          <p:cNvGraphicFramePr/>
          <p:nvPr>
            <p:extLst>
              <p:ext uri="{D42A27DB-BD31-4B8C-83A1-F6EECF244321}">
                <p14:modId xmlns:p14="http://schemas.microsoft.com/office/powerpoint/2010/main" val="4083511457"/>
              </p:ext>
            </p:extLst>
          </p:nvPr>
        </p:nvGraphicFramePr>
        <p:xfrm>
          <a:off x="1818409" y="1549400"/>
          <a:ext cx="8666018"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1980571"/>
      </p:ext>
    </p:extLst>
  </p:cSld>
  <p:clrMapOvr>
    <a:masterClrMapping/>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HOSTIGAMIENTO SEXUAL</a:t>
            </a:r>
          </a:p>
        </p:txBody>
      </p:sp>
      <p:sp>
        <p:nvSpPr>
          <p:cNvPr id="7" name="Elipse 6"/>
          <p:cNvSpPr/>
          <p:nvPr/>
        </p:nvSpPr>
        <p:spPr>
          <a:xfrm>
            <a:off x="445077" y="1107146"/>
            <a:ext cx="2951019" cy="264968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0000"/>
                </a:solidFill>
              </a:rPr>
              <a:t>Referirse a una persona adulta como niña(o), bombón, muñeca(o), bebé o cariño.</a:t>
            </a:r>
            <a:r>
              <a:rPr lang="es-ES" sz="1600" b="1" dirty="0">
                <a:solidFill>
                  <a:srgbClr val="000000"/>
                </a:solidFill>
              </a:rPr>
              <a:t> </a:t>
            </a:r>
          </a:p>
        </p:txBody>
      </p:sp>
      <p:sp>
        <p:nvSpPr>
          <p:cNvPr id="8" name="Elipse 7"/>
          <p:cNvSpPr/>
          <p:nvPr/>
        </p:nvSpPr>
        <p:spPr>
          <a:xfrm>
            <a:off x="1630720" y="3600964"/>
            <a:ext cx="2951019" cy="264968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0000"/>
                </a:solidFill>
              </a:rPr>
              <a:t>Narrar historias de naturaleza sexual.</a:t>
            </a:r>
            <a:endParaRPr lang="es-ES" sz="1600" b="1" dirty="0">
              <a:solidFill>
                <a:srgbClr val="000000"/>
              </a:solidFill>
            </a:endParaRPr>
          </a:p>
        </p:txBody>
      </p:sp>
      <p:sp>
        <p:nvSpPr>
          <p:cNvPr id="9" name="Elipse 8"/>
          <p:cNvSpPr/>
          <p:nvPr/>
        </p:nvSpPr>
        <p:spPr>
          <a:xfrm>
            <a:off x="4634777" y="3931424"/>
            <a:ext cx="2951019" cy="264968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0000"/>
                </a:solidFill>
              </a:rPr>
              <a:t>Realizar comentarios homofóbicos o respecto a la sexualidad de la persona.</a:t>
            </a:r>
            <a:endParaRPr lang="es-ES" sz="1600" b="1" dirty="0">
              <a:solidFill>
                <a:srgbClr val="000000"/>
              </a:solidFill>
            </a:endParaRPr>
          </a:p>
        </p:txBody>
      </p:sp>
      <p:sp>
        <p:nvSpPr>
          <p:cNvPr id="10" name="Elipse 9"/>
          <p:cNvSpPr/>
          <p:nvPr/>
        </p:nvSpPr>
        <p:spPr>
          <a:xfrm>
            <a:off x="8832702" y="1107146"/>
            <a:ext cx="2951019" cy="264968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0000"/>
                </a:solidFill>
              </a:rPr>
              <a:t>Realizar repetidas invitaciones para reunirse, almorzar o tener una cita con la persona.</a:t>
            </a:r>
            <a:endParaRPr lang="es-ES" sz="1600" b="1" dirty="0">
              <a:solidFill>
                <a:srgbClr val="000000"/>
              </a:solidFill>
            </a:endParaRPr>
          </a:p>
        </p:txBody>
      </p:sp>
      <p:sp>
        <p:nvSpPr>
          <p:cNvPr id="11" name="Elipse 10"/>
          <p:cNvSpPr/>
          <p:nvPr/>
        </p:nvSpPr>
        <p:spPr>
          <a:xfrm>
            <a:off x="7634719" y="3600964"/>
            <a:ext cx="2951019" cy="2649682"/>
          </a:xfrm>
          <a:prstGeom prst="ellipse">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b="1" dirty="0">
                <a:solidFill>
                  <a:srgbClr val="000000"/>
                </a:solidFill>
              </a:rPr>
              <a:t>Exhibir fotos, calendarios, fondos de pantalla en el PC u otro material con contenido sexualmente explícito.</a:t>
            </a:r>
            <a:endParaRPr lang="es-ES" sz="1600" b="1" dirty="0">
              <a:solidFill>
                <a:srgbClr val="000000"/>
              </a:solidFill>
            </a:endParaRPr>
          </a:p>
        </p:txBody>
      </p:sp>
      <p:sp>
        <p:nvSpPr>
          <p:cNvPr id="12" name="Elipse 11"/>
          <p:cNvSpPr/>
          <p:nvPr/>
        </p:nvSpPr>
        <p:spPr>
          <a:xfrm>
            <a:off x="4479779" y="1179034"/>
            <a:ext cx="3154940" cy="2649682"/>
          </a:xfrm>
          <a:prstGeom prst="ellipse">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200" b="1" dirty="0">
                <a:solidFill>
                  <a:srgbClr val="000000"/>
                </a:solidFill>
              </a:rPr>
              <a:t>ALGUNOS EJEMPLOS DE HOSTIGAMIENTO SEXUAL</a:t>
            </a:r>
          </a:p>
        </p:txBody>
      </p:sp>
    </p:spTree>
    <p:extLst>
      <p:ext uri="{BB962C8B-B14F-4D97-AF65-F5344CB8AC3E}">
        <p14:creationId xmlns:p14="http://schemas.microsoft.com/office/powerpoint/2010/main" val="2310498391"/>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20713" y="3832801"/>
            <a:ext cx="3091543" cy="1815882"/>
          </a:xfrm>
          <a:prstGeom prst="rect">
            <a:avLst/>
          </a:prstGeom>
          <a:noFill/>
        </p:spPr>
        <p:txBody>
          <a:bodyPr wrap="square" rtlCol="0">
            <a:spAutoFit/>
          </a:bodyPr>
          <a:lstStyle/>
          <a:p>
            <a:pPr algn="ctr"/>
            <a:r>
              <a:rPr lang="es-ES" sz="2800" b="1" dirty="0">
                <a:solidFill>
                  <a:srgbClr val="FF0000"/>
                </a:solidFill>
              </a:rPr>
              <a:t>¿Cómo puedo denunciar un caso de hostigamiento sexual?</a:t>
            </a:r>
            <a:endParaRPr lang="es-ES" sz="2600" b="1" dirty="0">
              <a:solidFill>
                <a:srgbClr val="FF0000"/>
              </a:solidFill>
            </a:endParaRPr>
          </a:p>
        </p:txBody>
      </p:sp>
      <p:sp>
        <p:nvSpPr>
          <p:cNvPr id="3" name="Flecha derecha 2"/>
          <p:cNvSpPr/>
          <p:nvPr/>
        </p:nvSpPr>
        <p:spPr>
          <a:xfrm>
            <a:off x="4212256" y="3246135"/>
            <a:ext cx="522511" cy="420412"/>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4" name="Grupo 3"/>
          <p:cNvGrpSpPr/>
          <p:nvPr/>
        </p:nvGrpSpPr>
        <p:grpSpPr>
          <a:xfrm>
            <a:off x="4895356" y="2620594"/>
            <a:ext cx="6309360" cy="1671494"/>
            <a:chOff x="-162098" y="13581"/>
            <a:chExt cx="6309360" cy="1038290"/>
          </a:xfrm>
          <a:scene3d>
            <a:camera prst="orthographicFront"/>
            <a:lightRig rig="flat" dir="t"/>
          </a:scene3d>
        </p:grpSpPr>
        <p:sp>
          <p:nvSpPr>
            <p:cNvPr id="5" name="Rectángulo redondeado 4"/>
            <p:cNvSpPr/>
            <p:nvPr/>
          </p:nvSpPr>
          <p:spPr>
            <a:xfrm>
              <a:off x="-162098" y="13581"/>
              <a:ext cx="6309360" cy="1038290"/>
            </a:xfrm>
            <a:prstGeom prst="roundRect">
              <a:avLst>
                <a:gd name="adj" fmla="val 10000"/>
              </a:avLst>
            </a:prstGeom>
            <a:solidFill>
              <a:schemeClr val="accent6"/>
            </a:soli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5">
                <a:hueOff val="0"/>
                <a:satOff val="0"/>
                <a:lumOff val="0"/>
                <a:alphaOff val="0"/>
              </a:schemeClr>
            </a:effectRef>
            <a:fontRef idx="minor">
              <a:schemeClr val="lt1"/>
            </a:fontRef>
          </p:style>
        </p:sp>
        <p:sp>
          <p:nvSpPr>
            <p:cNvPr id="6" name="Rectángulo 5"/>
            <p:cNvSpPr/>
            <p:nvPr/>
          </p:nvSpPr>
          <p:spPr>
            <a:xfrm>
              <a:off x="44484" y="13581"/>
              <a:ext cx="6102778" cy="1038290"/>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s-ES" sz="2000" dirty="0"/>
                <a:t>Presenta tu denuncia ante la Oficina General de Recursos Humanos del Ministerio de la Mujer y Poblaciones Vulnerables o la Secretaría Técnica de Apoyo a los Órganos Instructores del Procedimiento Administrativo Disciplinario (STPADS). </a:t>
              </a:r>
              <a:endParaRPr lang="es-PE" sz="2000" b="1" kern="1200" dirty="0"/>
            </a:p>
          </p:txBody>
        </p:sp>
      </p:grpSp>
      <p:pic>
        <p:nvPicPr>
          <p:cNvPr id="7" name="Imagen 6"/>
          <p:cNvPicPr>
            <a:picLocks noChangeAspect="1"/>
          </p:cNvPicPr>
          <p:nvPr/>
        </p:nvPicPr>
        <p:blipFill>
          <a:blip r:embed="rId2"/>
          <a:stretch>
            <a:fillRect/>
          </a:stretch>
        </p:blipFill>
        <p:spPr>
          <a:xfrm>
            <a:off x="1355092" y="997527"/>
            <a:ext cx="2622786" cy="2669020"/>
          </a:xfrm>
          <a:prstGeom prst="rect">
            <a:avLst/>
          </a:prstGeom>
        </p:spPr>
      </p:pic>
    </p:spTree>
    <p:extLst>
      <p:ext uri="{BB962C8B-B14F-4D97-AF65-F5344CB8AC3E}">
        <p14:creationId xmlns:p14="http://schemas.microsoft.com/office/powerpoint/2010/main" val="311016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https://mail.mimp.gob.pe/service/home/~/?auth=co&amp;loc=es&amp;id=11551&amp;part=2.2">
            <a:hlinkClick r:id="rId2"/>
          </p:cNvPr>
          <p:cNvSpPr>
            <a:spLocks noChangeAspect="1" noChangeArrowheads="1"/>
          </p:cNvSpPr>
          <p:nvPr/>
        </p:nvSpPr>
        <p:spPr bwMode="auto">
          <a:xfrm>
            <a:off x="6350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6" name="Imagen 5"/>
          <p:cNvPicPr>
            <a:picLocks noChangeAspect="1"/>
          </p:cNvPicPr>
          <p:nvPr/>
        </p:nvPicPr>
        <p:blipFill>
          <a:blip r:embed="rId3"/>
          <a:stretch>
            <a:fillRect/>
          </a:stretch>
        </p:blipFill>
        <p:spPr>
          <a:xfrm>
            <a:off x="2171700" y="394855"/>
            <a:ext cx="7620000" cy="5715000"/>
          </a:xfrm>
          <a:prstGeom prst="rect">
            <a:avLst/>
          </a:prstGeom>
        </p:spPr>
      </p:pic>
    </p:spTree>
    <p:extLst>
      <p:ext uri="{BB962C8B-B14F-4D97-AF65-F5344CB8AC3E}">
        <p14:creationId xmlns:p14="http://schemas.microsoft.com/office/powerpoint/2010/main" val="13343823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529937" y="509155"/>
            <a:ext cx="11076708" cy="5455227"/>
          </a:xfrm>
          <a:prstGeom prst="rect">
            <a:avLst/>
          </a:prstGeom>
        </p:spPr>
      </p:pic>
    </p:spTree>
    <p:extLst>
      <p:ext uri="{BB962C8B-B14F-4D97-AF65-F5344CB8AC3E}">
        <p14:creationId xmlns:p14="http://schemas.microsoft.com/office/powerpoint/2010/main" val="11490389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12615" y="1164731"/>
            <a:ext cx="7101448" cy="757588"/>
          </a:xfrm>
        </p:spPr>
        <p:txBody>
          <a:bodyPr/>
          <a:lstStyle/>
          <a:p>
            <a:pPr algn="ctr"/>
            <a:r>
              <a:rPr lang="es-ES" sz="4000" b="1" dirty="0">
                <a:solidFill>
                  <a:srgbClr val="FF0000"/>
                </a:solidFill>
              </a:rPr>
              <a:t>BASE LEGAL Y PRONUNCIAMIENTO DE SERVIR </a:t>
            </a:r>
          </a:p>
        </p:txBody>
      </p:sp>
      <p:sp>
        <p:nvSpPr>
          <p:cNvPr id="3" name="Marcador de contenido 2"/>
          <p:cNvSpPr txBox="1">
            <a:spLocks/>
          </p:cNvSpPr>
          <p:nvPr/>
        </p:nvSpPr>
        <p:spPr>
          <a:xfrm>
            <a:off x="985645" y="2524991"/>
            <a:ext cx="10155388" cy="3803072"/>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_tradnl" sz="6400" b="1" dirty="0">
                <a:latin typeface="+mj-lt"/>
              </a:rPr>
              <a:t>Ley Nº 27942, Ley de Prevención y Sanción del Hostigamiento Sexual y sus modificatorias.</a:t>
            </a:r>
            <a:endParaRPr lang="es-ES" sz="6400" b="1" dirty="0">
              <a:latin typeface="+mj-lt"/>
            </a:endParaRPr>
          </a:p>
          <a:p>
            <a:pPr algn="just"/>
            <a:r>
              <a:rPr lang="es-ES_tradnl" sz="6400" b="1" dirty="0">
                <a:latin typeface="+mj-lt"/>
              </a:rPr>
              <a:t>Decreto Legislativo Nº 1410, que incorpora el delito de acoso, acoso sexual, chantaje sexual y difusión de imágenes, materiales audiovisuales o audios con contenido sexual al código penal y modifica el procedimiento de sanción del hostigamiento sexual.</a:t>
            </a:r>
          </a:p>
          <a:p>
            <a:pPr algn="just"/>
            <a:r>
              <a:rPr lang="es-ES_tradnl" sz="6400" b="1" dirty="0">
                <a:latin typeface="+mj-lt"/>
              </a:rPr>
              <a:t>Decreto Supremo Nº 014-2019-MIMP, que aprueba el Reglamento de la Ley Nº 27942, Ley de Prevención y Sanción del Hostigamiento Sexual y modificatorias.</a:t>
            </a:r>
            <a:endParaRPr lang="es-ES" sz="6400" b="1" dirty="0">
              <a:latin typeface="+mj-lt"/>
            </a:endParaRPr>
          </a:p>
          <a:p>
            <a:pPr algn="just"/>
            <a:r>
              <a:rPr lang="es-ES_tradnl" sz="6400" b="1" dirty="0">
                <a:latin typeface="+mj-lt"/>
              </a:rPr>
              <a:t>Resolución de Presidencia Ejecutiva Nº 144-2019-SERVIR-PE, que aprueba los “Lineamientos para la prevención, denuncia, atención, investigación y sanción del hostigamiento sexual en las entidades públicas”. </a:t>
            </a:r>
            <a:endParaRPr lang="es-ES" sz="6400" b="1" dirty="0">
              <a:latin typeface="+mj-lt"/>
            </a:endParaRPr>
          </a:p>
          <a:p>
            <a:pPr algn="just"/>
            <a:r>
              <a:rPr lang="es-ES_tradnl" sz="6400" b="1" dirty="0">
                <a:latin typeface="+mj-lt"/>
              </a:rPr>
              <a:t>Directiva </a:t>
            </a:r>
            <a:r>
              <a:rPr lang="es-ES" sz="6400" b="1" dirty="0">
                <a:latin typeface="+mj-lt"/>
              </a:rPr>
              <a:t>Nº 003-2020-MIMP, “Prevención, denuncia, atención, investigación y sanción del hostigamiento sexual en la Unidad Ejecutora 001: Administración Nivel Central del MIMP”.</a:t>
            </a:r>
          </a:p>
          <a:p>
            <a:pPr algn="just"/>
            <a:r>
              <a:rPr lang="es-ES" sz="6400" b="1" dirty="0">
                <a:latin typeface="+mj-lt"/>
              </a:rPr>
              <a:t>Pronunciamiento de la Gerencia de Políticas de Gestión del Servicio Civil: Informe Técnico Nº 2006-2019-SERVIR/GPGSC del 20 de diciembre de 2019 e Informe Técnico Nº 000993-2020-SERVIR/GPGSC del 25 de junio de 2020</a:t>
            </a:r>
          </a:p>
          <a:p>
            <a:pPr algn="just"/>
            <a:r>
              <a:rPr lang="es-ES" sz="6400" b="1" dirty="0">
                <a:latin typeface="+mj-lt"/>
              </a:rPr>
              <a:t>Pronunciamiento del Tribunal del Servicio Civil: RESOLUCIÓN Nº 001962-2019-SERVIR/TSC-Primera Sala, del 23 de agosto de 2019 y RESOLUCIÓN Nº 001152-2020-SERVIR/TSC-Primera Sala.</a:t>
            </a:r>
          </a:p>
          <a:p>
            <a:pPr marL="0" indent="0">
              <a:buFont typeface="Arial" panose="020B0604020202020204" pitchFamily="34" charset="0"/>
              <a:buNone/>
            </a:pPr>
            <a:endParaRPr lang="es-ES" sz="2600" b="1" dirty="0">
              <a:solidFill>
                <a:srgbClr val="000000"/>
              </a:solidFill>
            </a:endParaRPr>
          </a:p>
          <a:p>
            <a:pPr marL="0" indent="0">
              <a:buFont typeface="Arial" panose="020B0604020202020204" pitchFamily="34" charset="0"/>
              <a:buNone/>
            </a:pPr>
            <a:endParaRPr lang="es-ES" sz="2600" b="1" dirty="0">
              <a:solidFill>
                <a:srgbClr val="000000"/>
              </a:solidFill>
            </a:endParaRPr>
          </a:p>
          <a:p>
            <a:pPr marL="0" indent="0">
              <a:buFont typeface="Arial" panose="020B0604020202020204" pitchFamily="34" charset="0"/>
              <a:buNone/>
            </a:pPr>
            <a:endParaRPr lang="es-ES" sz="2600" b="1" dirty="0">
              <a:solidFill>
                <a:srgbClr val="000000"/>
              </a:solidFill>
            </a:endParaRPr>
          </a:p>
          <a:p>
            <a:pPr marL="0" indent="0">
              <a:buFont typeface="Arial" panose="020B0604020202020204" pitchFamily="34" charset="0"/>
              <a:buNone/>
            </a:pPr>
            <a:endParaRPr lang="es-ES" sz="2600" b="1" dirty="0">
              <a:solidFill>
                <a:srgbClr val="000000"/>
              </a:solidFill>
            </a:endParaRPr>
          </a:p>
          <a:p>
            <a:pPr marL="514350" indent="-514350" algn="just">
              <a:buFont typeface="Arial" panose="020B0604020202020204" pitchFamily="34" charset="0"/>
              <a:buAutoNum type="arabicPeriod"/>
            </a:pPr>
            <a:endParaRPr lang="es-ES" dirty="0"/>
          </a:p>
        </p:txBody>
      </p:sp>
    </p:spTree>
    <p:extLst>
      <p:ext uri="{BB962C8B-B14F-4D97-AF65-F5344CB8AC3E}">
        <p14:creationId xmlns:p14="http://schemas.microsoft.com/office/powerpoint/2010/main" val="21431750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59628" y="1040039"/>
            <a:ext cx="5007429" cy="1325563"/>
          </a:xfrm>
        </p:spPr>
        <p:txBody>
          <a:bodyPr/>
          <a:lstStyle/>
          <a:p>
            <a:pPr algn="ctr"/>
            <a:r>
              <a:rPr lang="es-ES" sz="4000" b="1" dirty="0">
                <a:solidFill>
                  <a:srgbClr val="FF0000"/>
                </a:solidFill>
              </a:rPr>
              <a:t>ÍNDICE TEMÁTICO</a:t>
            </a:r>
          </a:p>
        </p:txBody>
      </p:sp>
      <p:sp>
        <p:nvSpPr>
          <p:cNvPr id="3" name="Marcador de contenido 2"/>
          <p:cNvSpPr txBox="1">
            <a:spLocks/>
          </p:cNvSpPr>
          <p:nvPr/>
        </p:nvSpPr>
        <p:spPr>
          <a:xfrm>
            <a:off x="1034143" y="1822563"/>
            <a:ext cx="10058400" cy="4767014"/>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s-ES" sz="2600" b="1" dirty="0">
                <a:solidFill>
                  <a:srgbClr val="000000"/>
                </a:solidFill>
              </a:rPr>
              <a:t>1.- ALCANCES GENERALES DEL PROCEDIMIENTO ADMINISTRATIVO DISCIPLINARIO</a:t>
            </a:r>
          </a:p>
          <a:p>
            <a:pPr marL="0" indent="0">
              <a:buFont typeface="Arial" panose="020B0604020202020204" pitchFamily="34" charset="0"/>
              <a:buNone/>
            </a:pPr>
            <a:r>
              <a:rPr lang="es-ES" sz="2600" dirty="0">
                <a:solidFill>
                  <a:srgbClr val="000000"/>
                </a:solidFill>
              </a:rPr>
              <a:t>1.1 Ámbito de aplicación del régimen disciplinario</a:t>
            </a:r>
          </a:p>
          <a:p>
            <a:pPr marL="0" indent="0">
              <a:buFont typeface="Arial" panose="020B0604020202020204" pitchFamily="34" charset="0"/>
              <a:buNone/>
            </a:pPr>
            <a:r>
              <a:rPr lang="es-ES" sz="2600" b="1" dirty="0">
                <a:solidFill>
                  <a:srgbClr val="000000"/>
                </a:solidFill>
              </a:rPr>
              <a:t>2.- EL RÉGIMEN DISCIPLINARIO EN LA LEY Nº 30057 – LEY DEL SERVICIO</a:t>
            </a:r>
          </a:p>
          <a:p>
            <a:pPr marL="0" indent="0">
              <a:buFont typeface="Arial" panose="020B0604020202020204" pitchFamily="34" charset="0"/>
              <a:buNone/>
            </a:pPr>
            <a:r>
              <a:rPr lang="es-ES" sz="2600" b="1" dirty="0">
                <a:solidFill>
                  <a:srgbClr val="000000"/>
                </a:solidFill>
              </a:rPr>
              <a:t>      CIVIL</a:t>
            </a:r>
          </a:p>
          <a:p>
            <a:pPr marL="0" indent="0">
              <a:buFont typeface="Arial" panose="020B0604020202020204" pitchFamily="34" charset="0"/>
              <a:buNone/>
            </a:pPr>
            <a:r>
              <a:rPr lang="es-ES" sz="2600" dirty="0">
                <a:solidFill>
                  <a:srgbClr val="000000"/>
                </a:solidFill>
              </a:rPr>
              <a:t>2.1  La Secretaría Técnica</a:t>
            </a:r>
          </a:p>
          <a:p>
            <a:pPr marL="0" indent="0">
              <a:buFont typeface="Arial" panose="020B0604020202020204" pitchFamily="34" charset="0"/>
              <a:buNone/>
            </a:pPr>
            <a:r>
              <a:rPr lang="es-ES" sz="2600" dirty="0">
                <a:solidFill>
                  <a:srgbClr val="000000"/>
                </a:solidFill>
              </a:rPr>
              <a:t>2.2  La prescripción</a:t>
            </a:r>
          </a:p>
          <a:p>
            <a:pPr marL="0" indent="0">
              <a:buFont typeface="Arial" panose="020B0604020202020204" pitchFamily="34" charset="0"/>
              <a:buNone/>
            </a:pPr>
            <a:r>
              <a:rPr lang="es-ES" sz="2600" dirty="0">
                <a:solidFill>
                  <a:srgbClr val="000000"/>
                </a:solidFill>
              </a:rPr>
              <a:t>2.3 Órganos competentes del PAD</a:t>
            </a:r>
          </a:p>
          <a:p>
            <a:pPr marL="0" indent="0">
              <a:buFont typeface="Arial" panose="020B0604020202020204" pitchFamily="34" charset="0"/>
              <a:buNone/>
            </a:pPr>
            <a:r>
              <a:rPr lang="es-ES" sz="2600" b="1" dirty="0">
                <a:solidFill>
                  <a:srgbClr val="000000"/>
                </a:solidFill>
              </a:rPr>
              <a:t>3.- INVESTIGACIÓN PRELIMINAR Y FASES DEL PAD</a:t>
            </a:r>
          </a:p>
          <a:p>
            <a:pPr marL="0" indent="0">
              <a:buFont typeface="Arial" panose="020B0604020202020204" pitchFamily="34" charset="0"/>
              <a:buNone/>
            </a:pPr>
            <a:r>
              <a:rPr lang="es-ES" sz="2600" dirty="0">
                <a:solidFill>
                  <a:srgbClr val="000000"/>
                </a:solidFill>
              </a:rPr>
              <a:t>3.1  La investigación previa y la precalificación</a:t>
            </a:r>
          </a:p>
          <a:p>
            <a:pPr marL="0" indent="0">
              <a:buFont typeface="Arial" panose="020B0604020202020204" pitchFamily="34" charset="0"/>
              <a:buNone/>
            </a:pPr>
            <a:r>
              <a:rPr lang="es-ES" sz="2600" dirty="0">
                <a:solidFill>
                  <a:srgbClr val="000000"/>
                </a:solidFill>
              </a:rPr>
              <a:t>3.2  Fase Instructora</a:t>
            </a:r>
          </a:p>
          <a:p>
            <a:pPr marL="0" indent="0">
              <a:buFont typeface="Arial" panose="020B0604020202020204" pitchFamily="34" charset="0"/>
              <a:buNone/>
            </a:pPr>
            <a:r>
              <a:rPr lang="es-ES" sz="2600" dirty="0">
                <a:solidFill>
                  <a:srgbClr val="000000"/>
                </a:solidFill>
              </a:rPr>
              <a:t>3.3  Fase Sancionadora</a:t>
            </a:r>
          </a:p>
          <a:p>
            <a:pPr marL="0" indent="0" algn="just">
              <a:buFont typeface="Arial" panose="020B0604020202020204" pitchFamily="34" charset="0"/>
              <a:buNone/>
            </a:pPr>
            <a:endParaRPr lang="es-ES" sz="2900" dirty="0"/>
          </a:p>
          <a:p>
            <a:pPr marL="514350" indent="-514350" algn="just">
              <a:buFont typeface="Arial" panose="020B0604020202020204" pitchFamily="34" charset="0"/>
              <a:buAutoNum type="arabicPeriod"/>
            </a:pPr>
            <a:endParaRPr lang="es-ES" dirty="0"/>
          </a:p>
        </p:txBody>
      </p:sp>
    </p:spTree>
    <p:extLst>
      <p:ext uri="{BB962C8B-B14F-4D97-AF65-F5344CB8AC3E}">
        <p14:creationId xmlns:p14="http://schemas.microsoft.com/office/powerpoint/2010/main" val="4218609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3028947" y="2348781"/>
            <a:ext cx="6176597"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4000" dirty="0">
                <a:solidFill>
                  <a:schemeClr val="bg1"/>
                </a:solidFill>
              </a:rPr>
              <a:t>MUCHAS GRACIAS</a:t>
            </a:r>
          </a:p>
        </p:txBody>
      </p:sp>
      <p:sp>
        <p:nvSpPr>
          <p:cNvPr id="6" name="CuadroTexto 5"/>
          <p:cNvSpPr txBox="1"/>
          <p:nvPr/>
        </p:nvSpPr>
        <p:spPr>
          <a:xfrm>
            <a:off x="2323576" y="3975862"/>
            <a:ext cx="7587341" cy="1631216"/>
          </a:xfrm>
          <a:prstGeom prst="rect">
            <a:avLst/>
          </a:prstGeom>
          <a:solidFill>
            <a:schemeClr val="accent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PE" sz="2000" dirty="0">
                <a:solidFill>
                  <a:schemeClr val="bg1"/>
                </a:solidFill>
              </a:rPr>
              <a:t>Joanna Yraida Rodas Loayza</a:t>
            </a:r>
          </a:p>
          <a:p>
            <a:pPr marL="0" marR="0" lvl="0" indent="0" algn="ctr" defTabSz="914400" rtl="0" eaLnBrk="1" fontAlgn="auto" latinLnBrk="0" hangingPunct="1">
              <a:lnSpc>
                <a:spcPct val="100000"/>
              </a:lnSpc>
              <a:spcBef>
                <a:spcPts val="0"/>
              </a:spcBef>
              <a:spcAft>
                <a:spcPts val="0"/>
              </a:spcAft>
              <a:buClrTx/>
              <a:buSzTx/>
              <a:buFontTx/>
              <a:buNone/>
              <a:tabLst/>
              <a:defRPr/>
            </a:pPr>
            <a:r>
              <a:rPr lang="es-PE" sz="2000" dirty="0">
                <a:solidFill>
                  <a:schemeClr val="bg1"/>
                </a:solidFill>
              </a:rPr>
              <a:t>Secretaria Técnica de Apoyo a los Órganos Instructores del Procedimiento Administrativo Disciplinario y Sancionador</a:t>
            </a:r>
          </a:p>
          <a:p>
            <a:pPr marL="0" marR="0" lvl="0" indent="0" algn="ctr" defTabSz="914400" rtl="0" eaLnBrk="1" fontAlgn="auto" latinLnBrk="0" hangingPunct="1">
              <a:lnSpc>
                <a:spcPct val="100000"/>
              </a:lnSpc>
              <a:spcBef>
                <a:spcPts val="0"/>
              </a:spcBef>
              <a:spcAft>
                <a:spcPts val="0"/>
              </a:spcAft>
              <a:buClrTx/>
              <a:buSzTx/>
              <a:buFontTx/>
              <a:buNone/>
              <a:tabLst/>
              <a:defRPr/>
            </a:pPr>
            <a:r>
              <a:rPr lang="es-PE" sz="2000" dirty="0">
                <a:solidFill>
                  <a:schemeClr val="bg1"/>
                </a:solidFill>
              </a:rPr>
              <a:t>jrodas@mimp.gob.pe</a:t>
            </a:r>
          </a:p>
          <a:p>
            <a:pPr marL="0" marR="0" lvl="0" indent="0" algn="ctr" defTabSz="914400" rtl="0" eaLnBrk="1" fontAlgn="auto" latinLnBrk="0" hangingPunct="1">
              <a:lnSpc>
                <a:spcPct val="100000"/>
              </a:lnSpc>
              <a:spcBef>
                <a:spcPts val="0"/>
              </a:spcBef>
              <a:spcAft>
                <a:spcPts val="0"/>
              </a:spcAft>
              <a:buClrTx/>
              <a:buSzTx/>
              <a:buFontTx/>
              <a:buNone/>
              <a:tabLst/>
              <a:defRPr/>
            </a:pPr>
            <a:r>
              <a:rPr lang="es-PE" sz="2000" dirty="0">
                <a:solidFill>
                  <a:schemeClr val="bg1"/>
                </a:solidFill>
              </a:rPr>
              <a:t>Anexo: 1160</a:t>
            </a:r>
          </a:p>
        </p:txBody>
      </p:sp>
    </p:spTree>
    <p:extLst>
      <p:ext uri="{BB962C8B-B14F-4D97-AF65-F5344CB8AC3E}">
        <p14:creationId xmlns:p14="http://schemas.microsoft.com/office/powerpoint/2010/main" val="3733184002"/>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369130"/>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2727325"/>
            <a:ext cx="10515600" cy="1325563"/>
          </a:xfrm>
        </p:spPr>
        <p:txBody>
          <a:bodyPr/>
          <a:lstStyle/>
          <a:p>
            <a:pPr algn="ctr"/>
            <a:r>
              <a:rPr lang="es-ES" sz="4000" b="1" dirty="0">
                <a:solidFill>
                  <a:srgbClr val="FF0000"/>
                </a:solidFill>
              </a:rPr>
              <a:t>ÁMBITO DE APLICACIÓN DEL RÉGIMEN DISCIPLINARIO </a:t>
            </a:r>
          </a:p>
        </p:txBody>
      </p:sp>
    </p:spTree>
    <p:extLst>
      <p:ext uri="{BB962C8B-B14F-4D97-AF65-F5344CB8AC3E}">
        <p14:creationId xmlns:p14="http://schemas.microsoft.com/office/powerpoint/2010/main" val="414266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ÁMBITO DE APLICACIÓN DEL RÉGIMEN DISCIPLINARIO</a:t>
            </a:r>
          </a:p>
        </p:txBody>
      </p:sp>
      <p:sp>
        <p:nvSpPr>
          <p:cNvPr id="2" name="CuadroTexto 1"/>
          <p:cNvSpPr txBox="1"/>
          <p:nvPr/>
        </p:nvSpPr>
        <p:spPr>
          <a:xfrm>
            <a:off x="866775" y="1593266"/>
            <a:ext cx="3091543" cy="461665"/>
          </a:xfrm>
          <a:prstGeom prst="rect">
            <a:avLst/>
          </a:prstGeom>
          <a:noFill/>
        </p:spPr>
        <p:txBody>
          <a:bodyPr wrap="square" rtlCol="0">
            <a:spAutoFit/>
          </a:bodyPr>
          <a:lstStyle/>
          <a:p>
            <a:pPr algn="ctr"/>
            <a:r>
              <a:rPr lang="es-ES" sz="2400" b="1" dirty="0">
                <a:solidFill>
                  <a:srgbClr val="FF0000"/>
                </a:solidFill>
              </a:rPr>
              <a:t>Por el tipo de vínculo</a:t>
            </a:r>
          </a:p>
        </p:txBody>
      </p:sp>
      <p:sp>
        <p:nvSpPr>
          <p:cNvPr id="3" name="Rectángulo 2"/>
          <p:cNvSpPr/>
          <p:nvPr/>
        </p:nvSpPr>
        <p:spPr>
          <a:xfrm>
            <a:off x="4735285" y="1252660"/>
            <a:ext cx="5943600" cy="111699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PE" b="1" dirty="0">
                <a:solidFill>
                  <a:schemeClr val="bg1"/>
                </a:solidFill>
              </a:rPr>
              <a:t>Servidores y ex servidores de los regímenes del DL 276, 728, 1057 y la Ley N° 30057</a:t>
            </a:r>
          </a:p>
        </p:txBody>
      </p:sp>
      <p:sp>
        <p:nvSpPr>
          <p:cNvPr id="12" name="CuadroTexto 11"/>
          <p:cNvSpPr txBox="1"/>
          <p:nvPr/>
        </p:nvSpPr>
        <p:spPr>
          <a:xfrm>
            <a:off x="866774" y="3682296"/>
            <a:ext cx="3091543" cy="892552"/>
          </a:xfrm>
          <a:prstGeom prst="rect">
            <a:avLst/>
          </a:prstGeom>
          <a:noFill/>
        </p:spPr>
        <p:txBody>
          <a:bodyPr wrap="square" rtlCol="0">
            <a:spAutoFit/>
          </a:bodyPr>
          <a:lstStyle/>
          <a:p>
            <a:pPr algn="ctr"/>
            <a:r>
              <a:rPr lang="es-ES" sz="2600" b="1" dirty="0">
                <a:solidFill>
                  <a:srgbClr val="FF0000"/>
                </a:solidFill>
              </a:rPr>
              <a:t>Por el tipo de servidor civil</a:t>
            </a:r>
          </a:p>
        </p:txBody>
      </p:sp>
      <p:sp>
        <p:nvSpPr>
          <p:cNvPr id="13" name="CuadroTexto 12"/>
          <p:cNvSpPr txBox="1"/>
          <p:nvPr/>
        </p:nvSpPr>
        <p:spPr>
          <a:xfrm>
            <a:off x="866774" y="2504359"/>
            <a:ext cx="3091543" cy="892552"/>
          </a:xfrm>
          <a:prstGeom prst="rect">
            <a:avLst/>
          </a:prstGeom>
          <a:noFill/>
        </p:spPr>
        <p:txBody>
          <a:bodyPr wrap="square" rtlCol="0">
            <a:spAutoFit/>
          </a:bodyPr>
          <a:lstStyle/>
          <a:p>
            <a:pPr algn="ctr"/>
            <a:r>
              <a:rPr lang="es-ES" sz="2600" b="1" dirty="0">
                <a:solidFill>
                  <a:srgbClr val="FF0000"/>
                </a:solidFill>
              </a:rPr>
              <a:t>Por ejercicio de la función pública</a:t>
            </a:r>
          </a:p>
        </p:txBody>
      </p:sp>
      <p:sp>
        <p:nvSpPr>
          <p:cNvPr id="14" name="CuadroTexto 13"/>
          <p:cNvSpPr txBox="1"/>
          <p:nvPr/>
        </p:nvSpPr>
        <p:spPr>
          <a:xfrm>
            <a:off x="866773" y="4914814"/>
            <a:ext cx="3091543" cy="892552"/>
          </a:xfrm>
          <a:prstGeom prst="rect">
            <a:avLst/>
          </a:prstGeom>
          <a:noFill/>
        </p:spPr>
        <p:txBody>
          <a:bodyPr wrap="square" rtlCol="0">
            <a:spAutoFit/>
          </a:bodyPr>
          <a:lstStyle/>
          <a:p>
            <a:pPr algn="ctr"/>
            <a:r>
              <a:rPr lang="es-ES" sz="2600" b="1" dirty="0">
                <a:solidFill>
                  <a:srgbClr val="FF0000"/>
                </a:solidFill>
              </a:rPr>
              <a:t>Exclusión del ámbito de aplicación</a:t>
            </a:r>
          </a:p>
        </p:txBody>
      </p:sp>
      <p:sp>
        <p:nvSpPr>
          <p:cNvPr id="15" name="Rectángulo 14"/>
          <p:cNvSpPr/>
          <p:nvPr/>
        </p:nvSpPr>
        <p:spPr>
          <a:xfrm>
            <a:off x="4735285" y="2424116"/>
            <a:ext cx="5943600" cy="105303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s-PE" b="1" dirty="0"/>
              <a:t>Para todo personal que ejerza función pública (Ejemplo: FAG, que cumple funciones estipuladas en documentos de gestión de la entidad)</a:t>
            </a:r>
          </a:p>
        </p:txBody>
      </p:sp>
      <p:sp>
        <p:nvSpPr>
          <p:cNvPr id="18" name="Rectángulo 17"/>
          <p:cNvSpPr/>
          <p:nvPr/>
        </p:nvSpPr>
        <p:spPr>
          <a:xfrm>
            <a:off x="4735285" y="3545713"/>
            <a:ext cx="5943600" cy="116571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s-PE" b="1" dirty="0"/>
              <a:t>- Los FP de libre designación y remoción; y de designación o remoción regulada.</a:t>
            </a:r>
          </a:p>
          <a:p>
            <a:pPr lvl="0">
              <a:defRPr/>
            </a:pPr>
            <a:r>
              <a:rPr lang="es-PE" b="1" dirty="0"/>
              <a:t> - Directivos Públicos</a:t>
            </a:r>
          </a:p>
          <a:p>
            <a:pPr lvl="0">
              <a:defRPr/>
            </a:pPr>
            <a:r>
              <a:rPr lang="es-PE" b="1" dirty="0"/>
              <a:t> - SC de carrera, actividades complementarias y confianza</a:t>
            </a:r>
          </a:p>
        </p:txBody>
      </p:sp>
      <p:sp>
        <p:nvSpPr>
          <p:cNvPr id="19" name="Rectángulo 18"/>
          <p:cNvSpPr/>
          <p:nvPr/>
        </p:nvSpPr>
        <p:spPr>
          <a:xfrm>
            <a:off x="4735285" y="4779991"/>
            <a:ext cx="5943600" cy="1162199"/>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PE" b="1" dirty="0"/>
              <a:t>Ministros, Defensor del Pueblo, Contralor General, miembros del JNE, JNJ, ONPE, Jefe  de RENIEC y miembros de directorio BCR y SBS</a:t>
            </a:r>
          </a:p>
        </p:txBody>
      </p:sp>
      <p:sp>
        <p:nvSpPr>
          <p:cNvPr id="4" name="Flecha derecha 3"/>
          <p:cNvSpPr/>
          <p:nvPr/>
        </p:nvSpPr>
        <p:spPr>
          <a:xfrm>
            <a:off x="4038600" y="1629281"/>
            <a:ext cx="522511" cy="420412"/>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Flecha derecha 19"/>
          <p:cNvSpPr/>
          <p:nvPr/>
        </p:nvSpPr>
        <p:spPr>
          <a:xfrm>
            <a:off x="4038599" y="2740429"/>
            <a:ext cx="522511" cy="420412"/>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derecha 20"/>
          <p:cNvSpPr/>
          <p:nvPr/>
        </p:nvSpPr>
        <p:spPr>
          <a:xfrm>
            <a:off x="4034513" y="3918366"/>
            <a:ext cx="522511" cy="420412"/>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derecha 21"/>
          <p:cNvSpPr/>
          <p:nvPr/>
        </p:nvSpPr>
        <p:spPr>
          <a:xfrm>
            <a:off x="4038599" y="5150884"/>
            <a:ext cx="522511" cy="420412"/>
          </a:xfrm>
          <a:prstGeom prst="right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89527927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664029" y="2977696"/>
            <a:ext cx="10515600" cy="1325563"/>
          </a:xfrm>
        </p:spPr>
        <p:txBody>
          <a:bodyPr/>
          <a:lstStyle/>
          <a:p>
            <a:pPr algn="ctr"/>
            <a:r>
              <a:rPr lang="es-ES" sz="4000" b="1" dirty="0">
                <a:solidFill>
                  <a:srgbClr val="FF0000"/>
                </a:solidFill>
              </a:rPr>
              <a:t>LA SECRETARÍA TÉCNICA</a:t>
            </a:r>
          </a:p>
        </p:txBody>
      </p:sp>
    </p:spTree>
    <p:extLst>
      <p:ext uri="{BB962C8B-B14F-4D97-AF65-F5344CB8AC3E}">
        <p14:creationId xmlns:p14="http://schemas.microsoft.com/office/powerpoint/2010/main" val="26734692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SECRETARÍA TÉCNICA</a:t>
            </a:r>
          </a:p>
        </p:txBody>
      </p:sp>
      <p:graphicFrame>
        <p:nvGraphicFramePr>
          <p:cNvPr id="7" name="Marcador de contenido 3"/>
          <p:cNvGraphicFramePr>
            <a:graphicFrameLocks/>
          </p:cNvGraphicFramePr>
          <p:nvPr>
            <p:extLst>
              <p:ext uri="{D42A27DB-BD31-4B8C-83A1-F6EECF244321}">
                <p14:modId xmlns:p14="http://schemas.microsoft.com/office/powerpoint/2010/main" val="1892588685"/>
              </p:ext>
            </p:extLst>
          </p:nvPr>
        </p:nvGraphicFramePr>
        <p:xfrm>
          <a:off x="2166937" y="1312297"/>
          <a:ext cx="7886700" cy="49131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538278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Conector recto 4"/>
          <p:cNvCxnSpPr/>
          <p:nvPr/>
        </p:nvCxnSpPr>
        <p:spPr>
          <a:xfrm>
            <a:off x="866775" y="1076325"/>
            <a:ext cx="104870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6" name="CuadroTexto 5"/>
          <p:cNvSpPr txBox="1"/>
          <p:nvPr/>
        </p:nvSpPr>
        <p:spPr>
          <a:xfrm>
            <a:off x="866775" y="450397"/>
            <a:ext cx="10487026" cy="523220"/>
          </a:xfrm>
          <a:prstGeom prst="rect">
            <a:avLst/>
          </a:prstGeom>
          <a:noFill/>
        </p:spPr>
        <p:txBody>
          <a:bodyPr wrap="square" rtlCol="0">
            <a:spAutoFit/>
          </a:bodyPr>
          <a:lstStyle/>
          <a:p>
            <a:pPr algn="ctr"/>
            <a:r>
              <a:rPr lang="es-PE" sz="2800" b="1" dirty="0">
                <a:solidFill>
                  <a:srgbClr val="FF0000"/>
                </a:solidFill>
              </a:rPr>
              <a:t>PRINCIPALES FUNCIONES DE LA SECRETARÍA TÉCNICA</a:t>
            </a:r>
          </a:p>
        </p:txBody>
      </p:sp>
      <p:graphicFrame>
        <p:nvGraphicFramePr>
          <p:cNvPr id="8" name="Marcador de contenido 3"/>
          <p:cNvGraphicFramePr>
            <a:graphicFrameLocks/>
          </p:cNvGraphicFramePr>
          <p:nvPr>
            <p:extLst>
              <p:ext uri="{D42A27DB-BD31-4B8C-83A1-F6EECF244321}">
                <p14:modId xmlns:p14="http://schemas.microsoft.com/office/powerpoint/2010/main" val="3251646496"/>
              </p:ext>
            </p:extLst>
          </p:nvPr>
        </p:nvGraphicFramePr>
        <p:xfrm>
          <a:off x="1992889" y="1257588"/>
          <a:ext cx="8234795" cy="52024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0134311"/>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81743" y="2988582"/>
            <a:ext cx="10515600" cy="1325563"/>
          </a:xfrm>
        </p:spPr>
        <p:txBody>
          <a:bodyPr/>
          <a:lstStyle/>
          <a:p>
            <a:pPr algn="ctr"/>
            <a:r>
              <a:rPr lang="es-ES" b="1" dirty="0">
                <a:solidFill>
                  <a:srgbClr val="FF0000"/>
                </a:solidFill>
              </a:rPr>
              <a:t>LA PRESCRIPCIÓN</a:t>
            </a:r>
          </a:p>
        </p:txBody>
      </p:sp>
    </p:spTree>
    <p:extLst>
      <p:ext uri="{BB962C8B-B14F-4D97-AF65-F5344CB8AC3E}">
        <p14:creationId xmlns:p14="http://schemas.microsoft.com/office/powerpoint/2010/main" val="854411525"/>
      </p:ext>
    </p:extLst>
  </p:cSld>
  <p:clrMapOvr>
    <a:masterClrMapping/>
  </p:clrMapOvr>
</p:sld>
</file>

<file path=ppt/theme/theme1.xml><?xml version="1.0" encoding="utf-8"?>
<a:theme xmlns:a="http://schemas.openxmlformats.org/drawingml/2006/main" name="Tema de Office">
  <a:themeElements>
    <a:clrScheme name="Personalizado 4">
      <a:dk1>
        <a:srgbClr val="3F3F3F"/>
      </a:dk1>
      <a:lt1>
        <a:sysClr val="window" lastClr="FFFFFF"/>
      </a:lt1>
      <a:dk2>
        <a:srgbClr val="44546A"/>
      </a:dk2>
      <a:lt2>
        <a:srgbClr val="E7E6E6"/>
      </a:lt2>
      <a:accent1>
        <a:srgbClr val="FFFFFF"/>
      </a:accent1>
      <a:accent2>
        <a:srgbClr val="F2F2F2"/>
      </a:accent2>
      <a:accent3>
        <a:srgbClr val="A5A5A5"/>
      </a:accent3>
      <a:accent4>
        <a:srgbClr val="D8D8D8"/>
      </a:accent4>
      <a:accent5>
        <a:srgbClr val="7F7F7F"/>
      </a:accent5>
      <a:accent6>
        <a:srgbClr val="595959"/>
      </a:accent6>
      <a:hlink>
        <a:srgbClr val="3F3F3F"/>
      </a:hlink>
      <a:folHlink>
        <a:srgbClr val="0C0C0C"/>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ólidos sutile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TotalTime>
  <Words>1417</Words>
  <Application>Microsoft Office PowerPoint</Application>
  <PresentationFormat>Panorámica</PresentationFormat>
  <Paragraphs>151</Paragraphs>
  <Slides>31</Slides>
  <Notes>0</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31</vt:i4>
      </vt:variant>
    </vt:vector>
  </HeadingPairs>
  <TitlesOfParts>
    <vt:vector size="34" baseType="lpstr">
      <vt:lpstr>Arial</vt:lpstr>
      <vt:lpstr>Calibri</vt:lpstr>
      <vt:lpstr>Tema de Office</vt:lpstr>
      <vt:lpstr>Presentación de PowerPoint</vt:lpstr>
      <vt:lpstr>Presentación de PowerPoint</vt:lpstr>
      <vt:lpstr>ÍNDICE TEMÁTICO</vt:lpstr>
      <vt:lpstr>ÁMBITO DE APLICACIÓN DEL RÉGIMEN DISCIPLINARIO </vt:lpstr>
      <vt:lpstr>Presentación de PowerPoint</vt:lpstr>
      <vt:lpstr>LA SECRETARÍA TÉCNICA</vt:lpstr>
      <vt:lpstr>Presentación de PowerPoint</vt:lpstr>
      <vt:lpstr>Presentación de PowerPoint</vt:lpstr>
      <vt:lpstr>LA PRESCRIPCIÓN</vt:lpstr>
      <vt:lpstr>Presentación de PowerPoint</vt:lpstr>
      <vt:lpstr>ÓRGANOS COMPETENTES DEL PAD</vt:lpstr>
      <vt:lpstr>Presentación de PowerPoint</vt:lpstr>
      <vt:lpstr>LA INVESTIGACIÓN PREVIA Y LA PRECALIFICACIÓN </vt:lpstr>
      <vt:lpstr>Presentación de PowerPoint</vt:lpstr>
      <vt:lpstr>FASE INSTRUCTORA</vt:lpstr>
      <vt:lpstr>Presentación de PowerPoint</vt:lpstr>
      <vt:lpstr>FASE SANCIONADORA</vt:lpstr>
      <vt:lpstr>Presentación de PowerPoint</vt:lpstr>
      <vt:lpstr>Presentación de PowerPoint</vt:lpstr>
      <vt:lpstr>Presentación de PowerPoint</vt:lpstr>
      <vt:lpstr>Presentación de PowerPoint</vt:lpstr>
      <vt:lpstr>ÍNDICE TEMÁTICO</vt:lpstr>
      <vt:lpstr>Presentación de PowerPoint</vt:lpstr>
      <vt:lpstr>Presentación de PowerPoint</vt:lpstr>
      <vt:lpstr>Presentación de PowerPoint</vt:lpstr>
      <vt:lpstr>Presentación de PowerPoint</vt:lpstr>
      <vt:lpstr>Presentación de PowerPoint</vt:lpstr>
      <vt:lpstr>Presentación de PowerPoint</vt:lpstr>
      <vt:lpstr>BASE LEGAL Y PRONUNCIAMIENTO DE SERVIR </vt:lpstr>
      <vt:lpstr>Presentación de PowerPoint</vt:lpstr>
      <vt:lpstr>Presentación de PowerPoint</vt:lpstr>
    </vt:vector>
  </TitlesOfParts>
  <Company>MIMP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Joseph Sanchez Horna</dc:creator>
  <cp:lastModifiedBy>Elizabeth</cp:lastModifiedBy>
  <cp:revision>34</cp:revision>
  <dcterms:created xsi:type="dcterms:W3CDTF">2016-12-26T15:08:31Z</dcterms:created>
  <dcterms:modified xsi:type="dcterms:W3CDTF">2021-12-22T22:48:07Z</dcterms:modified>
</cp:coreProperties>
</file>