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54" autoAdjust="0"/>
  </p:normalViewPr>
  <p:slideViewPr>
    <p:cSldViewPr snapToGrid="0">
      <p:cViewPr varScale="1">
        <p:scale>
          <a:sx n="80" d="100"/>
          <a:sy n="80" d="100"/>
        </p:scale>
        <p:origin x="71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10/11/2019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10/11/2019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10/11/2019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10/11/2019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10/11/2019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10/11/2019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10/11/2019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10/11/2019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10/11/2019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E" b="1" dirty="0" smtClean="0"/>
              <a:t>INSTRUCTIVO PARA LA MATRIZ DNC </a:t>
            </a:r>
            <a:r>
              <a:rPr lang="es-PE" b="1" dirty="0" smtClean="0"/>
              <a:t>2020</a:t>
            </a:r>
            <a:endParaRPr lang="es-MX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PE" dirty="0" smtClean="0"/>
              <a:t>Lima </a:t>
            </a:r>
            <a:r>
              <a:rPr lang="es-PE" dirty="0" smtClean="0"/>
              <a:t>octubre</a:t>
            </a:r>
            <a:r>
              <a:rPr lang="es-PE" dirty="0" smtClean="0"/>
              <a:t> 2019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87459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b="1" dirty="0" smtClean="0"/>
              <a:t>Objetivos de Capacitación</a:t>
            </a:r>
            <a:endParaRPr lang="es-MX" b="1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83824"/>
              </p:ext>
            </p:extLst>
          </p:nvPr>
        </p:nvGraphicFramePr>
        <p:xfrm>
          <a:off x="504826" y="2528046"/>
          <a:ext cx="10925174" cy="38839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28564"/>
                <a:gridCol w="7343254"/>
                <a:gridCol w="1253356"/>
              </a:tblGrid>
              <a:tr h="969188">
                <a:tc>
                  <a:txBody>
                    <a:bodyPr/>
                    <a:lstStyle/>
                    <a:p>
                      <a:pPr marL="26670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TIPO DE OBJETIVO DE CAPACITACION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</a:rPr>
                        <a:t>DESCRIPCION</a:t>
                      </a:r>
                      <a:endParaRPr lang="es-MX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indent="-37147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</a:rPr>
                        <a:t>PUNTOS</a:t>
                      </a:r>
                      <a:endParaRPr lang="es-MX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5754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Aprendizaje / Conocimiento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>
                          <a:effectLst/>
                        </a:rPr>
                        <a:t>Solo conocimientos (teóricos o prácticos)</a:t>
                      </a:r>
                      <a:endParaRPr lang="es-MX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>
                          <a:effectLst/>
                        </a:rPr>
                        <a:t>1</a:t>
                      </a:r>
                      <a:endParaRPr lang="es-MX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8972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Aprendizaje / Habilidades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>
                          <a:effectLst/>
                        </a:rPr>
                        <a:t>Habilidades y destrezas (conocimientos que permiten desarrollar destrezas en una determinada materia)</a:t>
                      </a:r>
                      <a:endParaRPr lang="es-MX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>
                          <a:effectLst/>
                        </a:rPr>
                        <a:t>2</a:t>
                      </a:r>
                      <a:endParaRPr lang="es-MX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232187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Desempeño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3920" algn="l"/>
                        </a:tabLst>
                      </a:pPr>
                      <a:r>
                        <a:rPr lang="es-MX" sz="1800" b="1" dirty="0">
                          <a:effectLst/>
                        </a:rPr>
                        <a:t>Este objetivo se orienta a la aplicación práctica del conocimiento y/o habilidad aprendida en la capacitación y en el puesto de trabajo, a través del desarrollo de un producto, de una herramienta, de un procedimiento, de una actividad.</a:t>
                      </a:r>
                      <a:endParaRPr lang="es-MX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>
                          <a:effectLst/>
                        </a:rPr>
                        <a:t>3</a:t>
                      </a:r>
                      <a:endParaRPr lang="es-MX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381559" y="2095500"/>
            <a:ext cx="27109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b="1" dirty="0" smtClean="0"/>
              <a:t>Sub Columna 8.3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2042063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b="1" dirty="0"/>
              <a:t>MATRIZ DNC 2019</a:t>
            </a:r>
            <a:endParaRPr lang="es-MX" b="1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2"/>
          </p:nvPr>
        </p:nvSpPr>
        <p:spPr>
          <a:xfrm>
            <a:off x="1148798" y="3952875"/>
            <a:ext cx="8825659" cy="2476500"/>
          </a:xfrm>
        </p:spPr>
        <p:txBody>
          <a:bodyPr>
            <a:normAutofit/>
          </a:bodyPr>
          <a:lstStyle/>
          <a:p>
            <a:r>
              <a:rPr lang="es-PE" sz="2800" b="1" dirty="0" smtClean="0">
                <a:solidFill>
                  <a:srgbClr val="FF0000"/>
                </a:solidFill>
              </a:rPr>
              <a:t>EL TOTAL DE </a:t>
            </a:r>
          </a:p>
          <a:p>
            <a:r>
              <a:rPr lang="es-PE" sz="2800" b="1" dirty="0" smtClean="0"/>
              <a:t>La suma de las columnas </a:t>
            </a:r>
            <a:r>
              <a:rPr lang="es-PE" sz="2800" b="1" dirty="0" smtClean="0">
                <a:solidFill>
                  <a:srgbClr val="FF0000"/>
                </a:solidFill>
              </a:rPr>
              <a:t>8.1</a:t>
            </a:r>
            <a:r>
              <a:rPr lang="es-PE" sz="2800" b="1" dirty="0" smtClean="0"/>
              <a:t> +  </a:t>
            </a:r>
            <a:r>
              <a:rPr lang="es-PE" sz="2800" b="1" dirty="0" smtClean="0">
                <a:solidFill>
                  <a:srgbClr val="FF0000"/>
                </a:solidFill>
              </a:rPr>
              <a:t>8.2 </a:t>
            </a:r>
            <a:r>
              <a:rPr lang="es-PE" sz="2800" b="1" dirty="0" smtClean="0"/>
              <a:t>+  </a:t>
            </a:r>
            <a:r>
              <a:rPr lang="es-PE" sz="2800" b="1" dirty="0" smtClean="0">
                <a:solidFill>
                  <a:srgbClr val="FF0000"/>
                </a:solidFill>
              </a:rPr>
              <a:t>8.3</a:t>
            </a:r>
            <a:endParaRPr lang="es-MX" sz="2800" b="1" dirty="0">
              <a:solidFill>
                <a:srgbClr val="FF0000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276350" y="3457575"/>
            <a:ext cx="34766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COLUMNA</a:t>
            </a:r>
            <a:r>
              <a:rPr lang="es-PE" sz="2000" b="1" dirty="0" smtClean="0"/>
              <a:t> </a:t>
            </a:r>
            <a:r>
              <a:rPr lang="es-PE" sz="2400" b="1" dirty="0" smtClean="0"/>
              <a:t>9</a:t>
            </a:r>
            <a:endParaRPr lang="es-MX" sz="2000" b="1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618015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b="1" dirty="0"/>
              <a:t>MATRIZ DNC </a:t>
            </a:r>
            <a:r>
              <a:rPr lang="es-PE" b="1" dirty="0" smtClean="0"/>
              <a:t>2020</a:t>
            </a:r>
            <a:endParaRPr lang="es-MX" b="1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2"/>
          </p:nvPr>
        </p:nvSpPr>
        <p:spPr>
          <a:xfrm>
            <a:off x="1148798" y="3952875"/>
            <a:ext cx="10081177" cy="2476500"/>
          </a:xfrm>
        </p:spPr>
        <p:txBody>
          <a:bodyPr>
            <a:noAutofit/>
          </a:bodyPr>
          <a:lstStyle/>
          <a:p>
            <a:pPr lvl="0"/>
            <a:r>
              <a:rPr lang="es-MX" sz="2400" b="1" dirty="0">
                <a:solidFill>
                  <a:srgbClr val="FF0000"/>
                </a:solidFill>
              </a:rPr>
              <a:t>Nivel de Evaluación</a:t>
            </a:r>
            <a:r>
              <a:rPr lang="es-MX" sz="2400" dirty="0">
                <a:solidFill>
                  <a:srgbClr val="FF0000"/>
                </a:solidFill>
              </a:rPr>
              <a:t>.-  </a:t>
            </a:r>
            <a:r>
              <a:rPr lang="es-MX" sz="2400" dirty="0"/>
              <a:t>Si es de:</a:t>
            </a:r>
          </a:p>
          <a:p>
            <a:pPr marL="1257300" lvl="2" indent="-895350">
              <a:buFont typeface="Arial" panose="020B0604020202020204" pitchFamily="34" charset="0"/>
              <a:buChar char="•"/>
            </a:pPr>
            <a:r>
              <a:rPr lang="es-MX" sz="2400" b="1" dirty="0"/>
              <a:t>Reacción/Aprendizaje</a:t>
            </a:r>
          </a:p>
          <a:p>
            <a:pPr marL="1276350" lvl="4" indent="-914400">
              <a:buFont typeface="Arial" panose="020B0604020202020204" pitchFamily="34" charset="0"/>
              <a:buChar char="•"/>
            </a:pPr>
            <a:r>
              <a:rPr lang="es-MX" sz="2300" b="1" dirty="0"/>
              <a:t>Reacción/Aprendizaje/Aplicación</a:t>
            </a:r>
          </a:p>
          <a:p>
            <a:pPr lvl="0"/>
            <a:r>
              <a:rPr lang="es-MX" sz="2400" b="1" dirty="0">
                <a:solidFill>
                  <a:srgbClr val="FF0000"/>
                </a:solidFill>
              </a:rPr>
              <a:t>Modalidad.</a:t>
            </a:r>
            <a:r>
              <a:rPr lang="es-MX" sz="2400" b="1" dirty="0"/>
              <a:t>- </a:t>
            </a:r>
            <a:r>
              <a:rPr lang="es-MX" sz="2400" dirty="0"/>
              <a:t>Puede ser:</a:t>
            </a:r>
          </a:p>
          <a:p>
            <a:pPr marL="342900" lvl="0" indent="552450">
              <a:buFont typeface="Arial" panose="020B0604020202020204" pitchFamily="34" charset="0"/>
              <a:buChar char="•"/>
            </a:pPr>
            <a:r>
              <a:rPr lang="es-MX" sz="2400" dirty="0" smtClean="0"/>
              <a:t>		</a:t>
            </a:r>
            <a:r>
              <a:rPr lang="es-MX" sz="2400" b="1" dirty="0" smtClean="0"/>
              <a:t>Presencial</a:t>
            </a:r>
            <a:endParaRPr lang="es-MX" sz="2400" b="1" dirty="0"/>
          </a:p>
          <a:p>
            <a:pPr marL="342900" lvl="0" indent="466725">
              <a:buFont typeface="Arial" panose="020B0604020202020204" pitchFamily="34" charset="0"/>
              <a:buChar char="•"/>
            </a:pPr>
            <a:r>
              <a:rPr lang="es-MX" sz="2400" b="1" dirty="0" smtClean="0"/>
              <a:t>		</a:t>
            </a:r>
            <a:r>
              <a:rPr lang="es-MX" sz="2400" b="1" dirty="0" err="1" smtClean="0"/>
              <a:t>Semi</a:t>
            </a:r>
            <a:r>
              <a:rPr lang="es-MX" sz="2400" b="1" dirty="0" smtClean="0"/>
              <a:t> </a:t>
            </a:r>
            <a:r>
              <a:rPr lang="es-MX" sz="2400" b="1" dirty="0"/>
              <a:t>Presencial</a:t>
            </a:r>
          </a:p>
          <a:p>
            <a:pPr marL="342900" lvl="0" indent="552450">
              <a:buFont typeface="Arial" panose="020B0604020202020204" pitchFamily="34" charset="0"/>
              <a:buChar char="•"/>
            </a:pPr>
            <a:r>
              <a:rPr lang="es-MX" sz="2400" b="1" dirty="0" smtClean="0"/>
              <a:t>		Virtual</a:t>
            </a:r>
            <a:endParaRPr lang="es-MX" sz="2400" b="1" dirty="0"/>
          </a:p>
        </p:txBody>
      </p:sp>
      <p:sp>
        <p:nvSpPr>
          <p:cNvPr id="6" name="CuadroTexto 5"/>
          <p:cNvSpPr txBox="1"/>
          <p:nvPr/>
        </p:nvSpPr>
        <p:spPr>
          <a:xfrm>
            <a:off x="1257300" y="3048000"/>
            <a:ext cx="24860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COLUMNA</a:t>
            </a:r>
            <a:r>
              <a:rPr lang="es-P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10 y 11</a:t>
            </a:r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297408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b="1" dirty="0"/>
              <a:t>MATRIZ DNC </a:t>
            </a:r>
            <a:r>
              <a:rPr lang="es-PE" b="1" dirty="0" smtClean="0"/>
              <a:t>2020</a:t>
            </a:r>
            <a:endParaRPr lang="es-MX" b="1" dirty="0"/>
          </a:p>
        </p:txBody>
      </p:sp>
      <p:sp>
        <p:nvSpPr>
          <p:cNvPr id="6" name="CuadroTexto 5"/>
          <p:cNvSpPr txBox="1"/>
          <p:nvPr/>
        </p:nvSpPr>
        <p:spPr>
          <a:xfrm>
            <a:off x="1257300" y="3048000"/>
            <a:ext cx="24860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COLUMNA 12</a:t>
            </a:r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198564" y="3570993"/>
            <a:ext cx="8782050" cy="2990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  <a:buClr>
                <a:srgbClr val="FF0000"/>
              </a:buClr>
            </a:pPr>
            <a:r>
              <a:rPr lang="es-MX" sz="3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Acciones para Aplicar lo aprendido.-</a:t>
            </a:r>
            <a:r>
              <a:rPr lang="es-MX" sz="32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MX" sz="3200" dirty="0" smtClean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Clr>
                <a:srgbClr val="FF0000"/>
              </a:buClr>
            </a:pPr>
            <a:endParaRPr lang="es-MX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Clr>
                <a:srgbClr val="FF0000"/>
              </a:buClr>
            </a:pPr>
            <a:r>
              <a:rPr lang="es-MX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</a:t>
            </a:r>
            <a:r>
              <a:rPr lang="es-MX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debe señalar de qué manera la persona que se capacita, </a:t>
            </a:r>
            <a:r>
              <a:rPr lang="es-MX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incorpora esos contenidos en su desempeño laboral</a:t>
            </a:r>
            <a:r>
              <a:rPr lang="es-MX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puntualizando las acciones específicas.</a:t>
            </a:r>
          </a:p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es-MX" sz="3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6530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40680" y="1413933"/>
            <a:ext cx="8825658" cy="2677648"/>
          </a:xfrm>
        </p:spPr>
        <p:txBody>
          <a:bodyPr/>
          <a:lstStyle/>
          <a:p>
            <a:r>
              <a:rPr lang="es-PE" b="1" dirty="0" smtClean="0"/>
              <a:t>Muchas Gracias !!!!!!!!!!!!!!!</a:t>
            </a:r>
            <a:endParaRPr lang="es-MX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s-P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REFMIMP </a:t>
            </a:r>
            <a:endParaRPr 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466635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b="1" dirty="0" smtClean="0"/>
              <a:t>INTRODUCCIÓN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3200" dirty="0">
                <a:latin typeface="Calibri" panose="020F0502020204030204" pitchFamily="34" charset="0"/>
              </a:rPr>
              <a:t>Estimadas/os </a:t>
            </a:r>
            <a:endParaRPr lang="es-MX" sz="3200" dirty="0" smtClean="0">
              <a:latin typeface="Calibri" panose="020F0502020204030204" pitchFamily="34" charset="0"/>
            </a:endParaRPr>
          </a:p>
          <a:p>
            <a:pPr algn="just"/>
            <a:r>
              <a:rPr lang="es-MX" sz="3200" dirty="0" smtClean="0">
                <a:latin typeface="Calibri" panose="020F0502020204030204" pitchFamily="34" charset="0"/>
              </a:rPr>
              <a:t>La </a:t>
            </a:r>
            <a:r>
              <a:rPr lang="es-MX" sz="3200" dirty="0">
                <a:latin typeface="Calibri" panose="020F0502020204030204" pitchFamily="34" charset="0"/>
              </a:rPr>
              <a:t>Oficina de Desarrollo del Talento </a:t>
            </a:r>
            <a:r>
              <a:rPr lang="es-MX" sz="3200" dirty="0" smtClean="0">
                <a:latin typeface="Calibri" panose="020F0502020204030204" pitchFamily="34" charset="0"/>
              </a:rPr>
              <a:t>Humano  </a:t>
            </a:r>
            <a:r>
              <a:rPr lang="es-MX" sz="3200" dirty="0">
                <a:latin typeface="Calibri" panose="020F0502020204030204" pitchFamily="34" charset="0"/>
              </a:rPr>
              <a:t>- ODTH les hace llegar el presente instructivo para el correcto Diagnostico de Necesidades de Capacitación de su Unidad Orgánica la misma que debe responder a sus objetivos estratégicos para el 2019.</a:t>
            </a:r>
          </a:p>
          <a:p>
            <a:pPr algn="just"/>
            <a:endParaRPr lang="es-MX" sz="28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9996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b="1" dirty="0" smtClean="0"/>
              <a:t>MATRIZ DNC </a:t>
            </a:r>
            <a:r>
              <a:rPr lang="es-PE" b="1" dirty="0" smtClean="0"/>
              <a:t>2020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COLUMNAS</a:t>
            </a:r>
            <a:r>
              <a:rPr lang="es-PE" b="1" dirty="0" smtClean="0"/>
              <a:t> 1 y  2</a:t>
            </a:r>
            <a:endParaRPr lang="es-MX" b="1" dirty="0"/>
          </a:p>
        </p:txBody>
      </p:sp>
      <p:sp>
        <p:nvSpPr>
          <p:cNvPr id="4" name="Rectángulo 3"/>
          <p:cNvSpPr/>
          <p:nvPr/>
        </p:nvSpPr>
        <p:spPr>
          <a:xfrm>
            <a:off x="1461246" y="3228212"/>
            <a:ext cx="9816353" cy="2990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es-MX" sz="2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Órgano o Unidad Orgánica</a:t>
            </a:r>
            <a:r>
              <a:rPr lang="es-MX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.- </a:t>
            </a:r>
            <a:r>
              <a:rPr lang="es-MX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Señalar el nombre del órgano o unidad orgánica en la que presta servicio el/la servidor/a o servidores/as que necesitan capacitación</a:t>
            </a:r>
            <a:r>
              <a:rPr lang="es-MX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Clr>
                <a:srgbClr val="FF0000"/>
              </a:buClr>
              <a:buFont typeface="+mj-lt"/>
              <a:buAutoNum type="arabicPeriod"/>
            </a:pPr>
            <a:endParaRPr lang="es-MX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es-MX" sz="24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Nombres </a:t>
            </a:r>
            <a:r>
              <a:rPr lang="es-MX" sz="2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Apellidos</a:t>
            </a:r>
            <a:r>
              <a:rPr lang="es-MX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.-</a:t>
            </a:r>
            <a:r>
              <a:rPr lang="es-MX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Indicar el nombre completo del/la servidor/a civil.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MX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s-MX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Cuando </a:t>
            </a:r>
            <a:r>
              <a:rPr lang="es-MX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 más de 02 servidoras/es  se coloca la palabra: </a:t>
            </a:r>
            <a:r>
              <a:rPr lang="es-MX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VARIOS</a:t>
            </a:r>
            <a:r>
              <a:rPr lang="es-MX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s-MX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s-MX" sz="24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adjunte una relación con el nombre de ellas/ellos, con sus firmas respectivas</a:t>
            </a:r>
            <a:r>
              <a:rPr lang="es-MX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s-MX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6775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b="1" dirty="0" smtClean="0"/>
              <a:t>MATRIZ DNC </a:t>
            </a:r>
            <a:r>
              <a:rPr lang="es-PE" b="1" dirty="0" smtClean="0"/>
              <a:t>2020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54954" y="2271806"/>
            <a:ext cx="8825659" cy="3416300"/>
          </a:xfrm>
        </p:spPr>
        <p:txBody>
          <a:bodyPr>
            <a:normAutofit/>
          </a:bodyPr>
          <a:lstStyle/>
          <a:p>
            <a:r>
              <a:rPr lang="es-P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COLUMNAS</a:t>
            </a:r>
            <a:r>
              <a:rPr lang="es-PE" sz="2000" b="1" dirty="0" smtClean="0"/>
              <a:t> 3 Y </a:t>
            </a:r>
            <a:r>
              <a:rPr lang="es-PE" sz="2000" b="1" dirty="0"/>
              <a:t>4</a:t>
            </a:r>
            <a:endParaRPr lang="es-MX" sz="2000" b="1" dirty="0"/>
          </a:p>
        </p:txBody>
      </p:sp>
      <p:sp>
        <p:nvSpPr>
          <p:cNvPr id="5" name="Rectángulo 4"/>
          <p:cNvSpPr/>
          <p:nvPr/>
        </p:nvSpPr>
        <p:spPr>
          <a:xfrm>
            <a:off x="1470211" y="2980235"/>
            <a:ext cx="9493624" cy="3299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lvl="0" indent="-358775" algn="just">
              <a:lnSpc>
                <a:spcPct val="107000"/>
              </a:lnSpc>
              <a:spcAft>
                <a:spcPts val="0"/>
              </a:spcAft>
              <a:buClr>
                <a:srgbClr val="FF0000"/>
              </a:buClr>
            </a:pPr>
            <a:r>
              <a:rPr lang="es-MX" sz="24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s-MX" sz="28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Objetivo Estratégico de la Unidad Orgánica.-</a:t>
            </a:r>
            <a:r>
              <a:rPr lang="es-MX" sz="2800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s-MX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 objetivo se transcribe del punto </a:t>
            </a:r>
            <a:r>
              <a:rPr lang="es-MX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(A)</a:t>
            </a:r>
            <a:r>
              <a:rPr lang="es-MX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la </a:t>
            </a:r>
            <a:r>
              <a:rPr lang="es-MX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Matriz I (Necesidades Colectivas de Capacitación)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buClr>
                <a:srgbClr val="FF0000"/>
              </a:buClr>
            </a:pPr>
            <a:endParaRPr lang="es-MX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8775" lvl="0" indent="-358775" algn="just">
              <a:lnSpc>
                <a:spcPct val="107000"/>
              </a:lnSpc>
              <a:spcAft>
                <a:spcPts val="800"/>
              </a:spcAft>
              <a:buClr>
                <a:srgbClr val="FF0000"/>
              </a:buClr>
            </a:pPr>
            <a:r>
              <a:rPr lang="es-MX" sz="28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Nombre </a:t>
            </a:r>
            <a:r>
              <a:rPr lang="es-MX" sz="28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la Acción de Capacitación</a:t>
            </a:r>
            <a:r>
              <a:rPr lang="es-MX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.-</a:t>
            </a:r>
            <a:r>
              <a:rPr lang="es-MX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transcribe del punto </a:t>
            </a:r>
            <a:r>
              <a:rPr lang="es-MX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(B)</a:t>
            </a:r>
            <a:r>
              <a:rPr lang="es-MX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la </a:t>
            </a:r>
            <a:r>
              <a:rPr lang="es-MX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s-MX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Matriz </a:t>
            </a:r>
            <a:r>
              <a:rPr lang="es-MX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es-MX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s-MX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Necesidades Colectivas de Capacitación</a:t>
            </a:r>
            <a:r>
              <a:rPr lang="es-MX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s-MX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0910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b="1" dirty="0" smtClean="0"/>
              <a:t>MATRIZ DNC </a:t>
            </a:r>
            <a:r>
              <a:rPr lang="es-PE" b="1" dirty="0" smtClean="0"/>
              <a:t>2020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54954" y="2271806"/>
            <a:ext cx="8825659" cy="3416300"/>
          </a:xfrm>
        </p:spPr>
        <p:txBody>
          <a:bodyPr>
            <a:normAutofit/>
          </a:bodyPr>
          <a:lstStyle/>
          <a:p>
            <a:r>
              <a:rPr lang="es-P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COLUMNAS </a:t>
            </a:r>
            <a:r>
              <a:rPr lang="es-PE" sz="2000" b="1" dirty="0" smtClean="0"/>
              <a:t> 3 y 4 </a:t>
            </a:r>
            <a:endParaRPr lang="es-MX" sz="2000" b="1" dirty="0"/>
          </a:p>
        </p:txBody>
      </p:sp>
      <p:sp>
        <p:nvSpPr>
          <p:cNvPr id="5" name="Rectángulo 4"/>
          <p:cNvSpPr/>
          <p:nvPr/>
        </p:nvSpPr>
        <p:spPr>
          <a:xfrm>
            <a:off x="1470211" y="2980235"/>
            <a:ext cx="9493624" cy="3299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lvl="0" indent="-358775" algn="just">
              <a:lnSpc>
                <a:spcPct val="107000"/>
              </a:lnSpc>
              <a:spcAft>
                <a:spcPts val="0"/>
              </a:spcAft>
              <a:buClr>
                <a:srgbClr val="FF0000"/>
              </a:buClr>
            </a:pPr>
            <a:r>
              <a:rPr lang="es-MX" sz="24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s-MX" sz="28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Objetivo Estratégico de la Unidad Orgánica.-</a:t>
            </a:r>
            <a:r>
              <a:rPr lang="es-MX" sz="2800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s-MX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 objetivo se transcribe del punto </a:t>
            </a:r>
            <a:r>
              <a:rPr lang="es-MX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(A)</a:t>
            </a:r>
            <a:r>
              <a:rPr lang="es-MX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la </a:t>
            </a:r>
            <a:r>
              <a:rPr lang="es-MX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Matriz I (Necesidades Colectivas de Capacitación)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buClr>
                <a:srgbClr val="FF0000"/>
              </a:buClr>
            </a:pPr>
            <a:endParaRPr lang="es-MX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8775" lvl="0" indent="-358775" algn="just">
              <a:lnSpc>
                <a:spcPct val="107000"/>
              </a:lnSpc>
              <a:spcAft>
                <a:spcPts val="800"/>
              </a:spcAft>
              <a:buClr>
                <a:srgbClr val="FF0000"/>
              </a:buClr>
            </a:pPr>
            <a:r>
              <a:rPr lang="es-MX" sz="28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Nombre </a:t>
            </a:r>
            <a:r>
              <a:rPr lang="es-MX" sz="28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la Acción de Capacitación</a:t>
            </a:r>
            <a:r>
              <a:rPr lang="es-MX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.-</a:t>
            </a:r>
            <a:r>
              <a:rPr lang="es-MX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transcribe del punto </a:t>
            </a:r>
            <a:r>
              <a:rPr lang="es-MX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(B)</a:t>
            </a:r>
            <a:r>
              <a:rPr lang="es-MX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la </a:t>
            </a:r>
            <a:r>
              <a:rPr lang="es-MX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s-MX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Matriz </a:t>
            </a:r>
            <a:r>
              <a:rPr lang="es-MX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es-MX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s-MX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Necesidades Colectivas de Capacitación</a:t>
            </a:r>
            <a:r>
              <a:rPr lang="es-MX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s-MX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4351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b="1" dirty="0"/>
              <a:t>MATRIZ DNC </a:t>
            </a:r>
            <a:r>
              <a:rPr lang="es-PE" b="1" dirty="0" smtClean="0"/>
              <a:t>2020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COLUMNAS </a:t>
            </a:r>
            <a:r>
              <a:rPr lang="es-PE" sz="2000" b="1" dirty="0" smtClean="0"/>
              <a:t> </a:t>
            </a:r>
            <a:r>
              <a:rPr lang="es-PE" sz="2000" b="1" dirty="0"/>
              <a:t>5,6 Y 7</a:t>
            </a:r>
            <a:endParaRPr lang="es-MX" sz="2000" b="1" dirty="0"/>
          </a:p>
          <a:p>
            <a:endParaRPr lang="es-MX" dirty="0"/>
          </a:p>
        </p:txBody>
      </p:sp>
      <p:sp>
        <p:nvSpPr>
          <p:cNvPr id="4" name="Rectángulo 3"/>
          <p:cNvSpPr/>
          <p:nvPr/>
        </p:nvSpPr>
        <p:spPr>
          <a:xfrm>
            <a:off x="1380565" y="3003610"/>
            <a:ext cx="8749553" cy="3319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  <a:buClr>
                <a:srgbClr val="FF0000"/>
              </a:buClr>
            </a:pPr>
            <a:r>
              <a:rPr lang="es-MX" sz="28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Tipo </a:t>
            </a:r>
            <a:r>
              <a:rPr lang="es-MX" sz="28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Capacitación</a:t>
            </a:r>
            <a:r>
              <a:rPr lang="es-MX" sz="28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.- </a:t>
            </a:r>
            <a:r>
              <a:rPr lang="es-MX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el MIMP se brindará </a:t>
            </a:r>
            <a:r>
              <a:rPr lang="es-MX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Formación Laboral</a:t>
            </a:r>
            <a:r>
              <a:rPr lang="es-MX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más no la Formación profesional (normado por SERVIR).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buClr>
                <a:srgbClr val="FF0000"/>
              </a:buClr>
            </a:pPr>
            <a:r>
              <a:rPr lang="es-MX" sz="28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Tipo </a:t>
            </a:r>
            <a:r>
              <a:rPr lang="es-MX" sz="28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Acción de Capacitación</a:t>
            </a:r>
            <a:r>
              <a:rPr lang="es-MX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.-</a:t>
            </a:r>
            <a:r>
              <a:rPr lang="es-MX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Indicar si es </a:t>
            </a:r>
            <a:r>
              <a:rPr lang="es-MX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curso, taller, curso-taller</a:t>
            </a:r>
            <a:endParaRPr lang="es-MX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buClr>
                <a:srgbClr val="FF0000"/>
              </a:buClr>
            </a:pPr>
            <a:r>
              <a:rPr lang="es-MX" sz="28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 Código </a:t>
            </a:r>
            <a:r>
              <a:rPr lang="es-MX" sz="28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Prioridad.-</a:t>
            </a:r>
            <a:r>
              <a:rPr lang="es-MX" sz="28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s-MX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el MIMP para el 2019 se aplica el </a:t>
            </a:r>
            <a:r>
              <a:rPr lang="es-MX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C1 /cierre de brechas en base a un DNC</a:t>
            </a:r>
            <a:endParaRPr lang="es-MX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3373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b="1" dirty="0" smtClean="0"/>
              <a:t>MATRIZ DNC </a:t>
            </a:r>
            <a:r>
              <a:rPr lang="es-PE" b="1" dirty="0" smtClean="0"/>
              <a:t>2020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54954" y="2271806"/>
            <a:ext cx="8825659" cy="3416300"/>
          </a:xfrm>
        </p:spPr>
        <p:txBody>
          <a:bodyPr>
            <a:normAutofit/>
          </a:bodyPr>
          <a:lstStyle/>
          <a:p>
            <a:r>
              <a:rPr lang="es-P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COLUMNAS </a:t>
            </a:r>
            <a:r>
              <a:rPr lang="es-PE" sz="2400" b="1" dirty="0" smtClean="0"/>
              <a:t> </a:t>
            </a:r>
            <a:r>
              <a:rPr lang="es-PE" sz="2800" b="1" dirty="0" smtClean="0"/>
              <a:t>8 y 9</a:t>
            </a:r>
            <a:endParaRPr lang="es-MX" sz="2800" b="1" dirty="0"/>
          </a:p>
        </p:txBody>
      </p:sp>
      <p:sp>
        <p:nvSpPr>
          <p:cNvPr id="5" name="Rectángulo 4"/>
          <p:cNvSpPr/>
          <p:nvPr/>
        </p:nvSpPr>
        <p:spPr>
          <a:xfrm>
            <a:off x="1470211" y="2980235"/>
            <a:ext cx="9493624" cy="4369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2400" b="1" dirty="0" smtClean="0">
                <a:solidFill>
                  <a:srgbClr val="FF0000"/>
                </a:solidFill>
              </a:rPr>
              <a:t>8. </a:t>
            </a:r>
            <a:r>
              <a:rPr lang="es-MX" sz="2800" b="1" dirty="0" smtClean="0">
                <a:solidFill>
                  <a:srgbClr val="FF0000"/>
                </a:solidFill>
              </a:rPr>
              <a:t>Rango </a:t>
            </a:r>
            <a:r>
              <a:rPr lang="es-MX" sz="2800" b="1" dirty="0">
                <a:solidFill>
                  <a:srgbClr val="FF0000"/>
                </a:solidFill>
              </a:rPr>
              <a:t>de Pertinencia</a:t>
            </a:r>
            <a:r>
              <a:rPr lang="es-MX" sz="2400" b="1" dirty="0"/>
              <a:t>.- </a:t>
            </a:r>
            <a:endParaRPr lang="es-MX" sz="2400" b="1" dirty="0" smtClean="0"/>
          </a:p>
          <a:p>
            <a:pPr lvl="0"/>
            <a:endParaRPr lang="es-MX" sz="2400" b="1" dirty="0"/>
          </a:p>
          <a:p>
            <a:pPr lvl="0" algn="just"/>
            <a:r>
              <a:rPr lang="es-MX" sz="2800" b="1" dirty="0" smtClean="0"/>
              <a:t>S</a:t>
            </a:r>
            <a:r>
              <a:rPr lang="es-MX" sz="2800" dirty="0" smtClean="0"/>
              <a:t>e </a:t>
            </a:r>
            <a:r>
              <a:rPr lang="es-MX" sz="2800" dirty="0"/>
              <a:t>construye considerando el </a:t>
            </a:r>
            <a:r>
              <a:rPr lang="es-MX" sz="2800" b="1" dirty="0" smtClean="0">
                <a:solidFill>
                  <a:srgbClr val="FF0000"/>
                </a:solidFill>
              </a:rPr>
              <a:t>Beneficio 8.1 </a:t>
            </a:r>
            <a:r>
              <a:rPr lang="es-MX" sz="2800" dirty="0" smtClean="0"/>
              <a:t>, </a:t>
            </a:r>
            <a:r>
              <a:rPr lang="es-MX" sz="2800" dirty="0"/>
              <a:t>la </a:t>
            </a:r>
            <a:r>
              <a:rPr lang="es-MX" sz="2800" b="1" dirty="0" smtClean="0">
                <a:solidFill>
                  <a:srgbClr val="FF0000"/>
                </a:solidFill>
              </a:rPr>
              <a:t>Función 8.2</a:t>
            </a:r>
            <a:r>
              <a:rPr lang="es-MX" sz="2800" dirty="0" smtClean="0">
                <a:solidFill>
                  <a:srgbClr val="FF0000"/>
                </a:solidFill>
              </a:rPr>
              <a:t> </a:t>
            </a:r>
            <a:r>
              <a:rPr lang="es-MX" sz="2800" dirty="0"/>
              <a:t>y el </a:t>
            </a:r>
            <a:r>
              <a:rPr lang="es-MX" sz="2800" b="1" dirty="0">
                <a:solidFill>
                  <a:srgbClr val="FF0000"/>
                </a:solidFill>
              </a:rPr>
              <a:t>Objetivo de </a:t>
            </a:r>
            <a:r>
              <a:rPr lang="es-MX" sz="2800" b="1" dirty="0" smtClean="0">
                <a:solidFill>
                  <a:srgbClr val="FF0000"/>
                </a:solidFill>
              </a:rPr>
              <a:t>capacitación 8.3</a:t>
            </a:r>
            <a:r>
              <a:rPr lang="es-MX" sz="2800" b="1" dirty="0" smtClean="0"/>
              <a:t>, </a:t>
            </a:r>
          </a:p>
          <a:p>
            <a:pPr lvl="0" algn="just"/>
            <a:endParaRPr lang="es-MX" sz="2800" b="1" dirty="0"/>
          </a:p>
          <a:p>
            <a:pPr lvl="0" algn="ctr"/>
            <a:r>
              <a:rPr lang="es-MX" sz="2800" b="1" dirty="0"/>
              <a:t>E</a:t>
            </a:r>
            <a:r>
              <a:rPr lang="es-MX" sz="2800" b="1" dirty="0" smtClean="0"/>
              <a:t>l </a:t>
            </a:r>
            <a:r>
              <a:rPr lang="es-MX" sz="2800" b="1" dirty="0"/>
              <a:t>puntaje máximo es nueve </a:t>
            </a:r>
            <a:r>
              <a:rPr lang="es-MX" sz="2800" b="1" dirty="0">
                <a:solidFill>
                  <a:srgbClr val="FF0000"/>
                </a:solidFill>
              </a:rPr>
              <a:t>(09</a:t>
            </a:r>
            <a:r>
              <a:rPr lang="es-MX" sz="2800" b="1" dirty="0" smtClean="0">
                <a:solidFill>
                  <a:srgbClr val="FF0000"/>
                </a:solidFill>
              </a:rPr>
              <a:t>)</a:t>
            </a:r>
          </a:p>
          <a:p>
            <a:pPr lvl="0" algn="just"/>
            <a:endParaRPr lang="es-PE" sz="2800" b="1" dirty="0"/>
          </a:p>
          <a:p>
            <a:pPr lvl="0" algn="just"/>
            <a:endParaRPr lang="es-MX" sz="2800" dirty="0" smtClean="0"/>
          </a:p>
          <a:p>
            <a:pPr algn="just"/>
            <a:r>
              <a:rPr lang="es-MX" sz="2800" b="1" dirty="0"/>
              <a:t> </a:t>
            </a:r>
            <a:endParaRPr lang="es-MX" sz="2800" dirty="0"/>
          </a:p>
          <a:p>
            <a:pPr marL="358775" lvl="0" indent="-358775" algn="just">
              <a:lnSpc>
                <a:spcPct val="107000"/>
              </a:lnSpc>
              <a:spcAft>
                <a:spcPts val="0"/>
              </a:spcAft>
              <a:buClr>
                <a:srgbClr val="FF0000"/>
              </a:buClr>
            </a:pPr>
            <a:endParaRPr lang="es-MX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6542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b="1" dirty="0" smtClean="0"/>
              <a:t>Beneficio de la Capacitación</a:t>
            </a:r>
            <a:endParaRPr lang="es-MX" b="1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211163"/>
              </p:ext>
            </p:extLst>
          </p:nvPr>
        </p:nvGraphicFramePr>
        <p:xfrm>
          <a:off x="600634" y="3103418"/>
          <a:ext cx="10775578" cy="30795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5296"/>
                <a:gridCol w="6916617"/>
                <a:gridCol w="2063665"/>
              </a:tblGrid>
              <a:tr h="1384987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effectLst/>
                        </a:rPr>
                        <a:t>VALOR</a:t>
                      </a:r>
                      <a:endParaRPr lang="es-MX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DESCRIPCION</a:t>
                      </a:r>
                      <a:endParaRPr lang="es-MX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PUNTOS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53804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BAJO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>
                          <a:effectLst/>
                        </a:rPr>
                        <a:t>Si la capacitación aporta a la mejora de la función de un/a servidor/a</a:t>
                      </a:r>
                      <a:endParaRPr lang="es-MX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400" b="1" dirty="0">
                          <a:effectLst/>
                        </a:rPr>
                        <a:t>1</a:t>
                      </a:r>
                      <a:endParaRPr lang="es-MX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86449">
                <a:tc>
                  <a:txBody>
                    <a:bodyPr/>
                    <a:lstStyle/>
                    <a:p>
                      <a:pPr marL="179388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</a:rPr>
                        <a:t>INTERMEDIO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>
                          <a:effectLst/>
                        </a:rPr>
                        <a:t>Si aporta a la mejora de su Unidad Orgánica</a:t>
                      </a:r>
                      <a:endParaRPr lang="es-MX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400" b="1" dirty="0">
                          <a:effectLst/>
                        </a:rPr>
                        <a:t>2</a:t>
                      </a:r>
                      <a:endParaRPr lang="es-MX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21159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ALTO</a:t>
                      </a:r>
                      <a:endParaRPr lang="es-MX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3920" algn="l"/>
                        </a:tabLst>
                      </a:pPr>
                      <a:r>
                        <a:rPr lang="es-MX" sz="1800" b="1" dirty="0">
                          <a:effectLst/>
                        </a:rPr>
                        <a:t>Si aporta a los Objetivos Estratégicos del MIMP</a:t>
                      </a:r>
                      <a:endParaRPr lang="es-MX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400" b="1" dirty="0">
                          <a:effectLst/>
                        </a:rPr>
                        <a:t>3</a:t>
                      </a:r>
                      <a:endParaRPr lang="es-MX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600634" y="2514600"/>
            <a:ext cx="27109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b="1" dirty="0" smtClean="0"/>
              <a:t>Sub Columna 8.1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3561822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69254" y="716493"/>
            <a:ext cx="8761413" cy="706964"/>
          </a:xfrm>
        </p:spPr>
        <p:txBody>
          <a:bodyPr/>
          <a:lstStyle/>
          <a:p>
            <a:pPr algn="ctr"/>
            <a:r>
              <a:rPr lang="es-PE" b="1" dirty="0" smtClean="0"/>
              <a:t>Funciones  que desarrollan </a:t>
            </a:r>
            <a:br>
              <a:rPr lang="es-PE" b="1" dirty="0" smtClean="0"/>
            </a:br>
            <a:r>
              <a:rPr lang="es-PE" b="1" dirty="0" smtClean="0"/>
              <a:t>las/los </a:t>
            </a:r>
            <a:r>
              <a:rPr lang="es-PE" b="1" dirty="0" err="1" smtClean="0"/>
              <a:t>servidor@s</a:t>
            </a:r>
            <a:endParaRPr lang="es-MX" b="1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1142444"/>
              </p:ext>
            </p:extLst>
          </p:nvPr>
        </p:nvGraphicFramePr>
        <p:xfrm>
          <a:off x="699247" y="2608451"/>
          <a:ext cx="10802471" cy="41153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43562"/>
                <a:gridCol w="7205877"/>
                <a:gridCol w="1253032"/>
              </a:tblGrid>
              <a:tr h="854075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</a:rPr>
                        <a:t>TIPO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6" marR="63006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DESCRIPCION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6" marR="63006" marT="0" marB="0" anchor="ctr"/>
                </a:tc>
                <a:tc>
                  <a:txBody>
                    <a:bodyPr/>
                    <a:lstStyle/>
                    <a:p>
                      <a:pPr marL="457200" indent="-371475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25120" algn="l"/>
                        </a:tabLst>
                      </a:pPr>
                      <a:r>
                        <a:rPr lang="es-MX" sz="1800" dirty="0">
                          <a:effectLst/>
                        </a:rPr>
                        <a:t>PUNTOS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6" marR="63006" marT="0" marB="0" anchor="ctr"/>
                </a:tc>
              </a:tr>
              <a:tr h="711729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B.1 SUSTANTIVAS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6" marR="63006" marT="0" marB="0" anchor="ctr"/>
                </a:tc>
                <a:tc>
                  <a:txBody>
                    <a:bodyPr/>
                    <a:lstStyle/>
                    <a:p>
                      <a:pPr marL="36195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</a:rPr>
                        <a:t>Aquellas vinculadas con la formulación, ejecución y evaluación de políticas públicas, actividades normativas, de asesoría técnica, directamente vinculadas a los objetivos del MIMP, establecidas en el marco de sus normas sustantivas, corresponden al personal de los órganos de línea</a:t>
                      </a:r>
                      <a:endParaRPr lang="es-MX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6" marR="63006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>
                          <a:effectLst/>
                        </a:rPr>
                        <a:t>3</a:t>
                      </a:r>
                      <a:endParaRPr lang="es-MX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6" marR="63006" marT="0" marB="0" anchor="ctr"/>
                </a:tc>
              </a:tr>
              <a:tr h="854075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B.2 DE ADMINISTRACIÓN INTERNA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6" marR="63006" marT="0" marB="0" anchor="ctr"/>
                </a:tc>
                <a:tc>
                  <a:txBody>
                    <a:bodyPr/>
                    <a:lstStyle/>
                    <a:p>
                      <a:pPr marL="36195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</a:rPr>
                        <a:t>Permiten el funcionamiento del MIMP y son el soporte para el ejercicio de las funciones sustantivas. Son de administración interna y la desarrollan personal de los órganos de apoyo (planificación, contabilidad, racionalización, organización, recursos humanos, sistemas de información y comunicación, asesoría jurídicas, gestión financiera, abastecimiento), etc. </a:t>
                      </a:r>
                      <a:endParaRPr lang="es-MX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6" marR="63006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>
                          <a:effectLst/>
                        </a:rPr>
                        <a:t>3</a:t>
                      </a:r>
                      <a:endParaRPr lang="es-MX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6" marR="63006" marT="0" marB="0" anchor="ctr"/>
                </a:tc>
              </a:tr>
              <a:tr h="427037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B.3 DIRECTIVAS/OS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6" marR="63006" marT="0" marB="0" anchor="ctr"/>
                </a:tc>
                <a:tc>
                  <a:txBody>
                    <a:bodyPr/>
                    <a:lstStyle/>
                    <a:p>
                      <a:pPr marL="36195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</a:rPr>
                        <a:t>Las funciones realizadas por Directivas/os del MIMP, en labores de conducción de la entidad.</a:t>
                      </a:r>
                      <a:endParaRPr lang="es-MX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6" marR="63006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>
                          <a:effectLst/>
                        </a:rPr>
                        <a:t>2</a:t>
                      </a:r>
                      <a:endParaRPr lang="es-MX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6" marR="63006" marT="0" marB="0" anchor="ctr"/>
                </a:tc>
              </a:tr>
              <a:tr h="569383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B.4 DE SOPORTE O COMPLEMENTARIO</a:t>
                      </a:r>
                      <a:endParaRPr lang="es-MX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6" marR="63006" marT="0" marB="0" anchor="ctr"/>
                </a:tc>
                <a:tc>
                  <a:txBody>
                    <a:bodyPr/>
                    <a:lstStyle/>
                    <a:p>
                      <a:pPr marL="36195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</a:rPr>
                        <a:t>Son aquellas que no se vinculan al cumplimiento de las funciones sustantivas, ni a la administración interna (asesores, asistentes administrativos, operadores de mantenimiento, limpieza, conserjería etc.)</a:t>
                      </a:r>
                      <a:endParaRPr lang="es-MX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6" marR="63006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>
                          <a:effectLst/>
                        </a:rPr>
                        <a:t>1</a:t>
                      </a:r>
                      <a:endParaRPr lang="es-MX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6" marR="63006" marT="0" marB="0" anchor="ctr"/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581584" y="2146786"/>
            <a:ext cx="27109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b="1" dirty="0" smtClean="0"/>
              <a:t>Sub Columna 8.2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3687853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234</TotalTime>
  <Words>747</Words>
  <Application>Microsoft Office PowerPoint</Application>
  <PresentationFormat>Panorámica</PresentationFormat>
  <Paragraphs>102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1" baseType="lpstr">
      <vt:lpstr>Arial</vt:lpstr>
      <vt:lpstr>Calibri</vt:lpstr>
      <vt:lpstr>Century Gothic</vt:lpstr>
      <vt:lpstr>Lucida Console</vt:lpstr>
      <vt:lpstr>Times New Roman</vt:lpstr>
      <vt:lpstr>Wingdings 3</vt:lpstr>
      <vt:lpstr>Sala de reuniones Ion</vt:lpstr>
      <vt:lpstr>INSTRUCTIVO PARA LA MATRIZ DNC 2020</vt:lpstr>
      <vt:lpstr>INTRODUCCIÓN</vt:lpstr>
      <vt:lpstr>MATRIZ DNC 2020</vt:lpstr>
      <vt:lpstr>MATRIZ DNC 2020</vt:lpstr>
      <vt:lpstr>MATRIZ DNC 2020</vt:lpstr>
      <vt:lpstr>MATRIZ DNC 2020</vt:lpstr>
      <vt:lpstr>MATRIZ DNC 2020</vt:lpstr>
      <vt:lpstr>Beneficio de la Capacitación</vt:lpstr>
      <vt:lpstr>Funciones  que desarrollan  las/los servidor@s</vt:lpstr>
      <vt:lpstr>Objetivos de Capacitación</vt:lpstr>
      <vt:lpstr>MATRIZ DNC 2019</vt:lpstr>
      <vt:lpstr>MATRIZ DNC 2020</vt:lpstr>
      <vt:lpstr>MATRIZ DNC 2020</vt:lpstr>
      <vt:lpstr>Muchas Gracias !!!!!!!!!!!!!!!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INSTRUCTIVO PARA LA MATRIZ DNC 2019</dc:title>
  <dc:creator>Elia Victoria Luna del Valle</dc:creator>
  <cp:lastModifiedBy>Elia Victoria Luna del Valle</cp:lastModifiedBy>
  <cp:revision>15</cp:revision>
  <dcterms:created xsi:type="dcterms:W3CDTF">2018-08-02T14:14:42Z</dcterms:created>
  <dcterms:modified xsi:type="dcterms:W3CDTF">2019-10-11T14:13:28Z</dcterms:modified>
</cp:coreProperties>
</file>