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1037" r:id="rId2"/>
    <p:sldId id="1039" r:id="rId3"/>
    <p:sldId id="1040" r:id="rId4"/>
    <p:sldId id="1041" r:id="rId5"/>
    <p:sldId id="1038" r:id="rId6"/>
    <p:sldId id="1043" r:id="rId7"/>
    <p:sldId id="1044" r:id="rId8"/>
    <p:sldId id="1045" r:id="rId9"/>
    <p:sldId id="1046" r:id="rId10"/>
    <p:sldId id="1047" r:id="rId11"/>
    <p:sldId id="1087" r:id="rId12"/>
    <p:sldId id="1088" r:id="rId13"/>
    <p:sldId id="1049" r:id="rId14"/>
    <p:sldId id="1028" r:id="rId15"/>
    <p:sldId id="1051" r:id="rId16"/>
    <p:sldId id="1052" r:id="rId17"/>
    <p:sldId id="1053" r:id="rId18"/>
    <p:sldId id="1054" r:id="rId19"/>
    <p:sldId id="1055" r:id="rId20"/>
    <p:sldId id="1056" r:id="rId21"/>
    <p:sldId id="1057" r:id="rId22"/>
    <p:sldId id="1058" r:id="rId23"/>
    <p:sldId id="1059" r:id="rId24"/>
    <p:sldId id="1060" r:id="rId25"/>
    <p:sldId id="1061" r:id="rId26"/>
    <p:sldId id="1062" r:id="rId27"/>
    <p:sldId id="1063" r:id="rId28"/>
    <p:sldId id="1064" r:id="rId29"/>
    <p:sldId id="1065" r:id="rId30"/>
    <p:sldId id="1066" r:id="rId31"/>
    <p:sldId id="1067" r:id="rId32"/>
    <p:sldId id="1068" r:id="rId33"/>
    <p:sldId id="1069" r:id="rId34"/>
    <p:sldId id="1089" r:id="rId35"/>
    <p:sldId id="1070" r:id="rId36"/>
    <p:sldId id="1071" r:id="rId37"/>
    <p:sldId id="1072" r:id="rId38"/>
    <p:sldId id="1073" r:id="rId39"/>
    <p:sldId id="1074" r:id="rId40"/>
    <p:sldId id="1075" r:id="rId41"/>
    <p:sldId id="1076" r:id="rId42"/>
    <p:sldId id="1077" r:id="rId43"/>
    <p:sldId id="1078" r:id="rId44"/>
    <p:sldId id="1079" r:id="rId45"/>
    <p:sldId id="1080" r:id="rId46"/>
    <p:sldId id="1081" r:id="rId47"/>
    <p:sldId id="1082" r:id="rId48"/>
    <p:sldId id="1083" r:id="rId49"/>
    <p:sldId id="1084" r:id="rId50"/>
    <p:sldId id="1085" r:id="rId51"/>
    <p:sldId id="1086" r:id="rId52"/>
  </p:sldIdLst>
  <p:sldSz cx="12192000" cy="6858000"/>
  <p:notesSz cx="9856788" cy="679767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339966"/>
    <a:srgbClr val="FBFBFB"/>
    <a:srgbClr val="E8E8E8"/>
    <a:srgbClr val="D5D5D5"/>
    <a:srgbClr val="99FF99"/>
    <a:srgbClr val="FFFF66"/>
    <a:srgbClr val="FFCC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8116" autoAdjust="0"/>
  </p:normalViewPr>
  <p:slideViewPr>
    <p:cSldViewPr snapToGrid="0">
      <p:cViewPr varScale="1">
        <p:scale>
          <a:sx n="65" d="100"/>
          <a:sy n="65" d="100"/>
        </p:scale>
        <p:origin x="1026" y="72"/>
      </p:cViewPr>
      <p:guideLst>
        <p:guide orient="horz" pos="3249"/>
        <p:guide pos="3817"/>
      </p:guideLst>
    </p:cSldViewPr>
  </p:slideViewPr>
  <p:notesTextViewPr>
    <p:cViewPr>
      <p:scale>
        <a:sx n="3" d="2"/>
        <a:sy n="3" d="2"/>
      </p:scale>
      <p:origin x="0" y="0"/>
    </p:cViewPr>
  </p:notesTextViewPr>
  <p:notesViewPr>
    <p:cSldViewPr snapToGrid="0">
      <p:cViewPr varScale="1">
        <p:scale>
          <a:sx n="132" d="100"/>
          <a:sy n="132" d="100"/>
        </p:scale>
        <p:origin x="3416"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0F5B3-F3BE-43F6-A0B7-FB932EF45B15}" type="doc">
      <dgm:prSet loTypeId="urn:microsoft.com/office/officeart/2009/layout/CircleArrowProcess" loCatId="process" qsTypeId="urn:microsoft.com/office/officeart/2005/8/quickstyle/3d2" qsCatId="3D" csTypeId="urn:microsoft.com/office/officeart/2005/8/colors/accent1_4" csCatId="accent1" phldr="1"/>
      <dgm:spPr/>
      <dgm:t>
        <a:bodyPr/>
        <a:lstStyle/>
        <a:p>
          <a:endParaRPr lang="es-PE"/>
        </a:p>
      </dgm:t>
    </dgm:pt>
    <dgm:pt modelId="{472080BA-6264-4E63-8305-6AB538EF6DB9}">
      <dgm:prSet phldrT="[Texto]"/>
      <dgm:spPr/>
      <dgm:t>
        <a:bodyPr/>
        <a:lstStyle/>
        <a:p>
          <a:r>
            <a:rPr lang="es-PE" dirty="0"/>
            <a:t> </a:t>
          </a:r>
        </a:p>
      </dgm:t>
    </dgm:pt>
    <dgm:pt modelId="{954B8169-E7EA-4059-876A-80E912336CED}" type="sibTrans" cxnId="{0BBA294C-A0AB-4F4F-9E19-E69C676781F1}">
      <dgm:prSet/>
      <dgm:spPr/>
      <dgm:t>
        <a:bodyPr/>
        <a:lstStyle/>
        <a:p>
          <a:endParaRPr lang="es-PE"/>
        </a:p>
      </dgm:t>
    </dgm:pt>
    <dgm:pt modelId="{A3DD21AE-7C70-44DF-8599-D046637585D3}" type="parTrans" cxnId="{0BBA294C-A0AB-4F4F-9E19-E69C676781F1}">
      <dgm:prSet/>
      <dgm:spPr/>
      <dgm:t>
        <a:bodyPr/>
        <a:lstStyle/>
        <a:p>
          <a:endParaRPr lang="es-PE"/>
        </a:p>
      </dgm:t>
    </dgm:pt>
    <dgm:pt modelId="{A3D41EFB-8118-4C33-81F0-4AAF2B7E56E2}" type="pres">
      <dgm:prSet presAssocID="{1D90F5B3-F3BE-43F6-A0B7-FB932EF45B15}" presName="Name0" presStyleCnt="0">
        <dgm:presLayoutVars>
          <dgm:chMax val="7"/>
          <dgm:chPref val="7"/>
          <dgm:dir/>
          <dgm:animLvl val="lvl"/>
        </dgm:presLayoutVars>
      </dgm:prSet>
      <dgm:spPr/>
      <dgm:t>
        <a:bodyPr/>
        <a:lstStyle/>
        <a:p>
          <a:endParaRPr lang="es-PE"/>
        </a:p>
      </dgm:t>
    </dgm:pt>
    <dgm:pt modelId="{FE1BC46F-00C9-445B-87FD-114D10D47BA8}" type="pres">
      <dgm:prSet presAssocID="{472080BA-6264-4E63-8305-6AB538EF6DB9}" presName="Accent1" presStyleCnt="0"/>
      <dgm:spPr/>
    </dgm:pt>
    <dgm:pt modelId="{0E014540-9C12-48DB-9B2A-2EA3B84C9861}" type="pres">
      <dgm:prSet presAssocID="{472080BA-6264-4E63-8305-6AB538EF6DB9}" presName="Accent" presStyleLbl="node1" presStyleIdx="0" presStyleCnt="1" custAng="4662073" custScaleX="83013" custScaleY="91022" custLinFactNeighborX="-8291" custLinFactNeighborY="-8656"/>
      <dgm:spPr>
        <a:scene3d>
          <a:camera prst="orthographicFront"/>
          <a:lightRig rig="threePt" dir="t">
            <a:rot lat="0" lon="0" rev="6600000"/>
          </a:lightRig>
        </a:scene3d>
        <a:sp3d prstMaterial="plastic">
          <a:bevelT w="127000" h="25400" prst="relaxedInset"/>
        </a:sp3d>
      </dgm:spPr>
    </dgm:pt>
    <dgm:pt modelId="{3727020E-39C2-4EA4-86A0-166150D72E60}" type="pres">
      <dgm:prSet presAssocID="{472080BA-6264-4E63-8305-6AB538EF6DB9}" presName="Parent1" presStyleLbl="revTx" presStyleIdx="0" presStyleCnt="1">
        <dgm:presLayoutVars>
          <dgm:chMax val="1"/>
          <dgm:chPref val="1"/>
          <dgm:bulletEnabled val="1"/>
        </dgm:presLayoutVars>
      </dgm:prSet>
      <dgm:spPr/>
      <dgm:t>
        <a:bodyPr/>
        <a:lstStyle/>
        <a:p>
          <a:endParaRPr lang="es-PE"/>
        </a:p>
      </dgm:t>
    </dgm:pt>
  </dgm:ptLst>
  <dgm:cxnLst>
    <dgm:cxn modelId="{0BBA294C-A0AB-4F4F-9E19-E69C676781F1}" srcId="{1D90F5B3-F3BE-43F6-A0B7-FB932EF45B15}" destId="{472080BA-6264-4E63-8305-6AB538EF6DB9}" srcOrd="0" destOrd="0" parTransId="{A3DD21AE-7C70-44DF-8599-D046637585D3}" sibTransId="{954B8169-E7EA-4059-876A-80E912336CED}"/>
    <dgm:cxn modelId="{EB08C203-BE34-4526-823A-E58C9AC25C37}" type="presOf" srcId="{1D90F5B3-F3BE-43F6-A0B7-FB932EF45B15}" destId="{A3D41EFB-8118-4C33-81F0-4AAF2B7E56E2}" srcOrd="0" destOrd="0" presId="urn:microsoft.com/office/officeart/2009/layout/CircleArrowProcess"/>
    <dgm:cxn modelId="{55F1F7F7-65BE-4577-BB9D-ADB888B75E85}" type="presOf" srcId="{472080BA-6264-4E63-8305-6AB538EF6DB9}" destId="{3727020E-39C2-4EA4-86A0-166150D72E60}" srcOrd="0" destOrd="0" presId="urn:microsoft.com/office/officeart/2009/layout/CircleArrowProcess"/>
    <dgm:cxn modelId="{0465DF8F-4D0F-4BE6-B4CD-6BEE8EF2278B}" type="presParOf" srcId="{A3D41EFB-8118-4C33-81F0-4AAF2B7E56E2}" destId="{FE1BC46F-00C9-445B-87FD-114D10D47BA8}" srcOrd="0" destOrd="0" presId="urn:microsoft.com/office/officeart/2009/layout/CircleArrowProcess"/>
    <dgm:cxn modelId="{84C4C5E1-E832-4623-AB01-58BD38EAEB60}" type="presParOf" srcId="{FE1BC46F-00C9-445B-87FD-114D10D47BA8}" destId="{0E014540-9C12-48DB-9B2A-2EA3B84C9861}" srcOrd="0" destOrd="0" presId="urn:microsoft.com/office/officeart/2009/layout/CircleArrowProcess"/>
    <dgm:cxn modelId="{29ED5FE3-E2FF-4055-BACD-F0A4006B1D54}" type="presParOf" srcId="{A3D41EFB-8118-4C33-81F0-4AAF2B7E56E2}" destId="{3727020E-39C2-4EA4-86A0-166150D72E60}" srcOrd="1" destOrd="0" presId="urn:microsoft.com/office/officeart/2009/layout/CircleArrow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71FD2-5EE3-4CC1-BF0D-8B66A917BA51}" type="doc">
      <dgm:prSet loTypeId="urn:microsoft.com/office/officeart/2005/8/layout/hChevron3" loCatId="process" qsTypeId="urn:microsoft.com/office/officeart/2005/8/quickstyle/simple5" qsCatId="simple" csTypeId="urn:microsoft.com/office/officeart/2005/8/colors/colorful1#1" csCatId="colorful" phldr="1"/>
      <dgm:spPr/>
    </dgm:pt>
    <dgm:pt modelId="{B0758495-7AAF-4A2C-90DA-3D781BE0F7C4}">
      <dgm:prSet phldrT="[Texto]" custT="1"/>
      <dgm:spPr/>
      <dgm:t>
        <a:bodyPr/>
        <a:lstStyle/>
        <a:p>
          <a:r>
            <a:rPr lang="es-ES" sz="2400" dirty="0"/>
            <a:t>Inicialización del Proceso</a:t>
          </a:r>
        </a:p>
      </dgm:t>
    </dgm:pt>
    <dgm:pt modelId="{E8882BD5-3E90-4DB8-BD40-D47C028412CB}" type="parTrans" cxnId="{28A80984-02EF-4790-9790-29D92221FA13}">
      <dgm:prSet/>
      <dgm:spPr/>
      <dgm:t>
        <a:bodyPr/>
        <a:lstStyle/>
        <a:p>
          <a:endParaRPr lang="es-ES" sz="1200"/>
        </a:p>
      </dgm:t>
    </dgm:pt>
    <dgm:pt modelId="{AC077E85-E7C3-4137-9AF9-89F576C17953}" type="sibTrans" cxnId="{28A80984-02EF-4790-9790-29D92221FA13}">
      <dgm:prSet/>
      <dgm:spPr/>
      <dgm:t>
        <a:bodyPr/>
        <a:lstStyle/>
        <a:p>
          <a:endParaRPr lang="es-ES" sz="1200"/>
        </a:p>
      </dgm:t>
    </dgm:pt>
    <dgm:pt modelId="{45D5BFAF-3D4F-46C6-A81A-25E9FB1D0D6A}">
      <dgm:prSet phldrT="[Texto]" custT="1"/>
      <dgm:spPr/>
      <dgm:t>
        <a:bodyPr/>
        <a:lstStyle/>
        <a:p>
          <a:r>
            <a:rPr lang="es-ES" sz="2400" dirty="0"/>
            <a:t>Planificación</a:t>
          </a:r>
        </a:p>
      </dgm:t>
    </dgm:pt>
    <dgm:pt modelId="{B3093C9C-F1FE-41D9-A006-A0445B67D6BC}" type="parTrans" cxnId="{6DD8F019-FC2E-409A-B9B7-87D068282058}">
      <dgm:prSet/>
      <dgm:spPr/>
      <dgm:t>
        <a:bodyPr/>
        <a:lstStyle/>
        <a:p>
          <a:endParaRPr lang="es-ES" sz="1200"/>
        </a:p>
      </dgm:t>
    </dgm:pt>
    <dgm:pt modelId="{6D04EA86-6D47-4E29-BFAD-59CC7B17D353}" type="sibTrans" cxnId="{6DD8F019-FC2E-409A-B9B7-87D068282058}">
      <dgm:prSet/>
      <dgm:spPr/>
      <dgm:t>
        <a:bodyPr/>
        <a:lstStyle/>
        <a:p>
          <a:endParaRPr lang="es-ES" sz="1200"/>
        </a:p>
      </dgm:t>
    </dgm:pt>
    <dgm:pt modelId="{26BE35F4-DC2B-4659-A230-E4203B57304B}">
      <dgm:prSet phldrT="[Texto]" custT="1"/>
      <dgm:spPr/>
      <dgm:t>
        <a:bodyPr/>
        <a:lstStyle/>
        <a:p>
          <a:r>
            <a:rPr lang="es-ES" sz="2400" dirty="0"/>
            <a:t>Ejecución</a:t>
          </a:r>
        </a:p>
      </dgm:t>
    </dgm:pt>
    <dgm:pt modelId="{70273DE9-636E-4141-8759-8DC7855B4FF2}" type="parTrans" cxnId="{F1DE8EBC-9BF9-47D0-ABE8-9A7C6566A92D}">
      <dgm:prSet/>
      <dgm:spPr/>
      <dgm:t>
        <a:bodyPr/>
        <a:lstStyle/>
        <a:p>
          <a:endParaRPr lang="es-ES" sz="1200"/>
        </a:p>
      </dgm:t>
    </dgm:pt>
    <dgm:pt modelId="{B6FC0A03-87A4-4EBC-84F8-5F786470ED84}" type="sibTrans" cxnId="{F1DE8EBC-9BF9-47D0-ABE8-9A7C6566A92D}">
      <dgm:prSet/>
      <dgm:spPr/>
      <dgm:t>
        <a:bodyPr/>
        <a:lstStyle/>
        <a:p>
          <a:endParaRPr lang="es-ES" sz="1200"/>
        </a:p>
      </dgm:t>
    </dgm:pt>
    <dgm:pt modelId="{9455A480-1720-4679-8654-3BB3F323AE04}">
      <dgm:prSet phldrT="[Texto]" custT="1"/>
      <dgm:spPr/>
      <dgm:t>
        <a:bodyPr/>
        <a:lstStyle/>
        <a:p>
          <a:r>
            <a:rPr lang="es-ES" sz="2400" dirty="0" smtClean="0"/>
            <a:t>Evaluación</a:t>
          </a:r>
          <a:endParaRPr lang="es-ES" sz="2400" dirty="0"/>
        </a:p>
      </dgm:t>
    </dgm:pt>
    <dgm:pt modelId="{9867D783-8EC2-459E-987A-256370805BAB}" type="parTrans" cxnId="{34ADFCB6-3BCD-4F8A-B6BC-F3A6B7422231}">
      <dgm:prSet/>
      <dgm:spPr/>
      <dgm:t>
        <a:bodyPr/>
        <a:lstStyle/>
        <a:p>
          <a:endParaRPr lang="es-ES"/>
        </a:p>
      </dgm:t>
    </dgm:pt>
    <dgm:pt modelId="{DEB99A4B-9275-4DE7-84E2-738A8FF4CFB9}" type="sibTrans" cxnId="{34ADFCB6-3BCD-4F8A-B6BC-F3A6B7422231}">
      <dgm:prSet/>
      <dgm:spPr/>
      <dgm:t>
        <a:bodyPr/>
        <a:lstStyle/>
        <a:p>
          <a:endParaRPr lang="es-ES"/>
        </a:p>
      </dgm:t>
    </dgm:pt>
    <dgm:pt modelId="{DADE8775-BB40-4B1C-A1B4-6C6DC6DFEFF2}" type="pres">
      <dgm:prSet presAssocID="{E9571FD2-5EE3-4CC1-BF0D-8B66A917BA51}" presName="Name0" presStyleCnt="0">
        <dgm:presLayoutVars>
          <dgm:dir/>
          <dgm:resizeHandles val="exact"/>
        </dgm:presLayoutVars>
      </dgm:prSet>
      <dgm:spPr/>
    </dgm:pt>
    <dgm:pt modelId="{95E2EC33-7506-4742-A538-A5B8A6EBB355}" type="pres">
      <dgm:prSet presAssocID="{B0758495-7AAF-4A2C-90DA-3D781BE0F7C4}" presName="parTxOnly" presStyleLbl="node1" presStyleIdx="0" presStyleCnt="4">
        <dgm:presLayoutVars>
          <dgm:bulletEnabled val="1"/>
        </dgm:presLayoutVars>
      </dgm:prSet>
      <dgm:spPr/>
      <dgm:t>
        <a:bodyPr/>
        <a:lstStyle/>
        <a:p>
          <a:endParaRPr lang="es-PE"/>
        </a:p>
      </dgm:t>
    </dgm:pt>
    <dgm:pt modelId="{B9B59D55-D1CB-46A5-B3E4-6A4551D5E800}" type="pres">
      <dgm:prSet presAssocID="{AC077E85-E7C3-4137-9AF9-89F576C17953}" presName="parSpace" presStyleCnt="0"/>
      <dgm:spPr/>
    </dgm:pt>
    <dgm:pt modelId="{976E58D9-75D2-49BC-9CC7-D183B1C7AD59}" type="pres">
      <dgm:prSet presAssocID="{45D5BFAF-3D4F-46C6-A81A-25E9FB1D0D6A}" presName="parTxOnly" presStyleLbl="node1" presStyleIdx="1" presStyleCnt="4" custLinFactNeighborY="-1072">
        <dgm:presLayoutVars>
          <dgm:bulletEnabled val="1"/>
        </dgm:presLayoutVars>
      </dgm:prSet>
      <dgm:spPr/>
      <dgm:t>
        <a:bodyPr/>
        <a:lstStyle/>
        <a:p>
          <a:endParaRPr lang="es-PE"/>
        </a:p>
      </dgm:t>
    </dgm:pt>
    <dgm:pt modelId="{9E624680-CC0D-4E5D-93FB-27FD0B1AD298}" type="pres">
      <dgm:prSet presAssocID="{6D04EA86-6D47-4E29-BFAD-59CC7B17D353}" presName="parSpace" presStyleCnt="0"/>
      <dgm:spPr/>
    </dgm:pt>
    <dgm:pt modelId="{55D2AE8A-915D-4218-B0C2-48514D1E5BE3}" type="pres">
      <dgm:prSet presAssocID="{26BE35F4-DC2B-4659-A230-E4203B57304B}" presName="parTxOnly" presStyleLbl="node1" presStyleIdx="2" presStyleCnt="4" custLinFactNeighborY="989">
        <dgm:presLayoutVars>
          <dgm:bulletEnabled val="1"/>
        </dgm:presLayoutVars>
      </dgm:prSet>
      <dgm:spPr/>
      <dgm:t>
        <a:bodyPr/>
        <a:lstStyle/>
        <a:p>
          <a:endParaRPr lang="es-PE"/>
        </a:p>
      </dgm:t>
    </dgm:pt>
    <dgm:pt modelId="{0D9FE3D2-4890-45F0-8E73-463981A0C6DF}" type="pres">
      <dgm:prSet presAssocID="{B6FC0A03-87A4-4EBC-84F8-5F786470ED84}" presName="parSpace" presStyleCnt="0"/>
      <dgm:spPr/>
    </dgm:pt>
    <dgm:pt modelId="{CB40DC92-A682-498B-9FED-56DEC356AD7D}" type="pres">
      <dgm:prSet presAssocID="{9455A480-1720-4679-8654-3BB3F323AE04}" presName="parTxOnly" presStyleLbl="node1" presStyleIdx="3" presStyleCnt="4">
        <dgm:presLayoutVars>
          <dgm:bulletEnabled val="1"/>
        </dgm:presLayoutVars>
      </dgm:prSet>
      <dgm:spPr/>
      <dgm:t>
        <a:bodyPr/>
        <a:lstStyle/>
        <a:p>
          <a:endParaRPr lang="es-PE"/>
        </a:p>
      </dgm:t>
    </dgm:pt>
  </dgm:ptLst>
  <dgm:cxnLst>
    <dgm:cxn modelId="{2C7E96CE-46AF-428B-9ED1-D4D5AE04BF20}" type="presOf" srcId="{E9571FD2-5EE3-4CC1-BF0D-8B66A917BA51}" destId="{DADE8775-BB40-4B1C-A1B4-6C6DC6DFEFF2}" srcOrd="0" destOrd="0" presId="urn:microsoft.com/office/officeart/2005/8/layout/hChevron3"/>
    <dgm:cxn modelId="{F7084D28-9710-473F-A5AE-DB9A66AD9B55}" type="presOf" srcId="{26BE35F4-DC2B-4659-A230-E4203B57304B}" destId="{55D2AE8A-915D-4218-B0C2-48514D1E5BE3}" srcOrd="0" destOrd="0" presId="urn:microsoft.com/office/officeart/2005/8/layout/hChevron3"/>
    <dgm:cxn modelId="{83123E5D-FBFB-4036-9A93-9EAFAB6CA9F7}" type="presOf" srcId="{B0758495-7AAF-4A2C-90DA-3D781BE0F7C4}" destId="{95E2EC33-7506-4742-A538-A5B8A6EBB355}" srcOrd="0" destOrd="0" presId="urn:microsoft.com/office/officeart/2005/8/layout/hChevron3"/>
    <dgm:cxn modelId="{28A80984-02EF-4790-9790-29D92221FA13}" srcId="{E9571FD2-5EE3-4CC1-BF0D-8B66A917BA51}" destId="{B0758495-7AAF-4A2C-90DA-3D781BE0F7C4}" srcOrd="0" destOrd="0" parTransId="{E8882BD5-3E90-4DB8-BD40-D47C028412CB}" sibTransId="{AC077E85-E7C3-4137-9AF9-89F576C17953}"/>
    <dgm:cxn modelId="{F1DE8EBC-9BF9-47D0-ABE8-9A7C6566A92D}" srcId="{E9571FD2-5EE3-4CC1-BF0D-8B66A917BA51}" destId="{26BE35F4-DC2B-4659-A230-E4203B57304B}" srcOrd="2" destOrd="0" parTransId="{70273DE9-636E-4141-8759-8DC7855B4FF2}" sibTransId="{B6FC0A03-87A4-4EBC-84F8-5F786470ED84}"/>
    <dgm:cxn modelId="{1269A72C-27FB-436B-8619-A0C3F52F9E66}" type="presOf" srcId="{45D5BFAF-3D4F-46C6-A81A-25E9FB1D0D6A}" destId="{976E58D9-75D2-49BC-9CC7-D183B1C7AD59}" srcOrd="0" destOrd="0" presId="urn:microsoft.com/office/officeart/2005/8/layout/hChevron3"/>
    <dgm:cxn modelId="{34ADFCB6-3BCD-4F8A-B6BC-F3A6B7422231}" srcId="{E9571FD2-5EE3-4CC1-BF0D-8B66A917BA51}" destId="{9455A480-1720-4679-8654-3BB3F323AE04}" srcOrd="3" destOrd="0" parTransId="{9867D783-8EC2-459E-987A-256370805BAB}" sibTransId="{DEB99A4B-9275-4DE7-84E2-738A8FF4CFB9}"/>
    <dgm:cxn modelId="{6DD8F019-FC2E-409A-B9B7-87D068282058}" srcId="{E9571FD2-5EE3-4CC1-BF0D-8B66A917BA51}" destId="{45D5BFAF-3D4F-46C6-A81A-25E9FB1D0D6A}" srcOrd="1" destOrd="0" parTransId="{B3093C9C-F1FE-41D9-A006-A0445B67D6BC}" sibTransId="{6D04EA86-6D47-4E29-BFAD-59CC7B17D353}"/>
    <dgm:cxn modelId="{455C5C53-6E42-4069-96F7-0E839D474BC6}" type="presOf" srcId="{9455A480-1720-4679-8654-3BB3F323AE04}" destId="{CB40DC92-A682-498B-9FED-56DEC356AD7D}" srcOrd="0" destOrd="0" presId="urn:microsoft.com/office/officeart/2005/8/layout/hChevron3"/>
    <dgm:cxn modelId="{5E2FCD5C-FA51-46E4-91F6-5BB1D5FDC802}" type="presParOf" srcId="{DADE8775-BB40-4B1C-A1B4-6C6DC6DFEFF2}" destId="{95E2EC33-7506-4742-A538-A5B8A6EBB355}" srcOrd="0" destOrd="0" presId="urn:microsoft.com/office/officeart/2005/8/layout/hChevron3"/>
    <dgm:cxn modelId="{2B62401D-3E8E-4C7B-9513-A7989DE098D6}" type="presParOf" srcId="{DADE8775-BB40-4B1C-A1B4-6C6DC6DFEFF2}" destId="{B9B59D55-D1CB-46A5-B3E4-6A4551D5E800}" srcOrd="1" destOrd="0" presId="urn:microsoft.com/office/officeart/2005/8/layout/hChevron3"/>
    <dgm:cxn modelId="{1CC3BE36-BDC9-4D03-9C57-BEFA00ACC777}" type="presParOf" srcId="{DADE8775-BB40-4B1C-A1B4-6C6DC6DFEFF2}" destId="{976E58D9-75D2-49BC-9CC7-D183B1C7AD59}" srcOrd="2" destOrd="0" presId="urn:microsoft.com/office/officeart/2005/8/layout/hChevron3"/>
    <dgm:cxn modelId="{FEBC9649-76F4-410E-9E96-E8B627237ED1}" type="presParOf" srcId="{DADE8775-BB40-4B1C-A1B4-6C6DC6DFEFF2}" destId="{9E624680-CC0D-4E5D-93FB-27FD0B1AD298}" srcOrd="3" destOrd="0" presId="urn:microsoft.com/office/officeart/2005/8/layout/hChevron3"/>
    <dgm:cxn modelId="{95A3490A-28C0-4F40-8921-3EB189834C16}" type="presParOf" srcId="{DADE8775-BB40-4B1C-A1B4-6C6DC6DFEFF2}" destId="{55D2AE8A-915D-4218-B0C2-48514D1E5BE3}" srcOrd="4" destOrd="0" presId="urn:microsoft.com/office/officeart/2005/8/layout/hChevron3"/>
    <dgm:cxn modelId="{0842D5DD-6AE4-4EB2-900E-533583B1EB71}" type="presParOf" srcId="{DADE8775-BB40-4B1C-A1B4-6C6DC6DFEFF2}" destId="{0D9FE3D2-4890-45F0-8E73-463981A0C6DF}" srcOrd="5" destOrd="0" presId="urn:microsoft.com/office/officeart/2005/8/layout/hChevron3"/>
    <dgm:cxn modelId="{0BDFAADC-E527-4ECE-B6D0-6762C64BF3FE}" type="presParOf" srcId="{DADE8775-BB40-4B1C-A1B4-6C6DC6DFEFF2}" destId="{CB40DC92-A682-498B-9FED-56DEC356AD7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71FD2-5EE3-4CC1-BF0D-8B66A917BA51}" type="doc">
      <dgm:prSet loTypeId="urn:microsoft.com/office/officeart/2005/8/layout/hChevron3" loCatId="process" qsTypeId="urn:microsoft.com/office/officeart/2005/8/quickstyle/simple5" qsCatId="simple" csTypeId="urn:microsoft.com/office/officeart/2005/8/colors/colorful1#1" csCatId="colorful" phldr="1"/>
      <dgm:spPr/>
    </dgm:pt>
    <dgm:pt modelId="{B0758495-7AAF-4A2C-90DA-3D781BE0F7C4}">
      <dgm:prSet phldrT="[Texto]" custT="1"/>
      <dgm:spPr/>
      <dgm:t>
        <a:bodyPr/>
        <a:lstStyle/>
        <a:p>
          <a:r>
            <a:rPr lang="es-ES" sz="2400" dirty="0"/>
            <a:t>Inicialización del Proceso</a:t>
          </a:r>
        </a:p>
      </dgm:t>
    </dgm:pt>
    <dgm:pt modelId="{E8882BD5-3E90-4DB8-BD40-D47C028412CB}" type="parTrans" cxnId="{28A80984-02EF-4790-9790-29D92221FA13}">
      <dgm:prSet/>
      <dgm:spPr/>
      <dgm:t>
        <a:bodyPr/>
        <a:lstStyle/>
        <a:p>
          <a:endParaRPr lang="es-ES" sz="1200"/>
        </a:p>
      </dgm:t>
    </dgm:pt>
    <dgm:pt modelId="{AC077E85-E7C3-4137-9AF9-89F576C17953}" type="sibTrans" cxnId="{28A80984-02EF-4790-9790-29D92221FA13}">
      <dgm:prSet/>
      <dgm:spPr/>
      <dgm:t>
        <a:bodyPr/>
        <a:lstStyle/>
        <a:p>
          <a:endParaRPr lang="es-ES" sz="1200"/>
        </a:p>
      </dgm:t>
    </dgm:pt>
    <dgm:pt modelId="{45D5BFAF-3D4F-46C6-A81A-25E9FB1D0D6A}">
      <dgm:prSet phldrT="[Texto]" custT="1"/>
      <dgm:spPr/>
      <dgm:t>
        <a:bodyPr/>
        <a:lstStyle/>
        <a:p>
          <a:r>
            <a:rPr lang="es-ES" sz="2400" dirty="0"/>
            <a:t>Planificación</a:t>
          </a:r>
        </a:p>
      </dgm:t>
    </dgm:pt>
    <dgm:pt modelId="{B3093C9C-F1FE-41D9-A006-A0445B67D6BC}" type="parTrans" cxnId="{6DD8F019-FC2E-409A-B9B7-87D068282058}">
      <dgm:prSet/>
      <dgm:spPr/>
      <dgm:t>
        <a:bodyPr/>
        <a:lstStyle/>
        <a:p>
          <a:endParaRPr lang="es-ES" sz="1200"/>
        </a:p>
      </dgm:t>
    </dgm:pt>
    <dgm:pt modelId="{6D04EA86-6D47-4E29-BFAD-59CC7B17D353}" type="sibTrans" cxnId="{6DD8F019-FC2E-409A-B9B7-87D068282058}">
      <dgm:prSet/>
      <dgm:spPr/>
      <dgm:t>
        <a:bodyPr/>
        <a:lstStyle/>
        <a:p>
          <a:endParaRPr lang="es-ES" sz="1200"/>
        </a:p>
      </dgm:t>
    </dgm:pt>
    <dgm:pt modelId="{26BE35F4-DC2B-4659-A230-E4203B57304B}">
      <dgm:prSet phldrT="[Texto]" custT="1"/>
      <dgm:spPr/>
      <dgm:t>
        <a:bodyPr/>
        <a:lstStyle/>
        <a:p>
          <a:r>
            <a:rPr lang="es-ES" sz="2400" dirty="0"/>
            <a:t>Ejecución</a:t>
          </a:r>
        </a:p>
      </dgm:t>
    </dgm:pt>
    <dgm:pt modelId="{70273DE9-636E-4141-8759-8DC7855B4FF2}" type="parTrans" cxnId="{F1DE8EBC-9BF9-47D0-ABE8-9A7C6566A92D}">
      <dgm:prSet/>
      <dgm:spPr/>
      <dgm:t>
        <a:bodyPr/>
        <a:lstStyle/>
        <a:p>
          <a:endParaRPr lang="es-ES" sz="1200"/>
        </a:p>
      </dgm:t>
    </dgm:pt>
    <dgm:pt modelId="{B6FC0A03-87A4-4EBC-84F8-5F786470ED84}" type="sibTrans" cxnId="{F1DE8EBC-9BF9-47D0-ABE8-9A7C6566A92D}">
      <dgm:prSet/>
      <dgm:spPr/>
      <dgm:t>
        <a:bodyPr/>
        <a:lstStyle/>
        <a:p>
          <a:endParaRPr lang="es-ES" sz="1200"/>
        </a:p>
      </dgm:t>
    </dgm:pt>
    <dgm:pt modelId="{9455A480-1720-4679-8654-3BB3F323AE04}">
      <dgm:prSet phldrT="[Texto]" custT="1"/>
      <dgm:spPr/>
      <dgm:t>
        <a:bodyPr/>
        <a:lstStyle/>
        <a:p>
          <a:r>
            <a:rPr lang="es-ES" sz="2400" dirty="0" smtClean="0"/>
            <a:t>Evaluación</a:t>
          </a:r>
          <a:endParaRPr lang="es-ES" sz="2400" dirty="0"/>
        </a:p>
      </dgm:t>
    </dgm:pt>
    <dgm:pt modelId="{9867D783-8EC2-459E-987A-256370805BAB}" type="parTrans" cxnId="{34ADFCB6-3BCD-4F8A-B6BC-F3A6B7422231}">
      <dgm:prSet/>
      <dgm:spPr/>
      <dgm:t>
        <a:bodyPr/>
        <a:lstStyle/>
        <a:p>
          <a:endParaRPr lang="es-ES"/>
        </a:p>
      </dgm:t>
    </dgm:pt>
    <dgm:pt modelId="{DEB99A4B-9275-4DE7-84E2-738A8FF4CFB9}" type="sibTrans" cxnId="{34ADFCB6-3BCD-4F8A-B6BC-F3A6B7422231}">
      <dgm:prSet/>
      <dgm:spPr/>
      <dgm:t>
        <a:bodyPr/>
        <a:lstStyle/>
        <a:p>
          <a:endParaRPr lang="es-ES"/>
        </a:p>
      </dgm:t>
    </dgm:pt>
    <dgm:pt modelId="{DADE8775-BB40-4B1C-A1B4-6C6DC6DFEFF2}" type="pres">
      <dgm:prSet presAssocID="{E9571FD2-5EE3-4CC1-BF0D-8B66A917BA51}" presName="Name0" presStyleCnt="0">
        <dgm:presLayoutVars>
          <dgm:dir/>
          <dgm:resizeHandles val="exact"/>
        </dgm:presLayoutVars>
      </dgm:prSet>
      <dgm:spPr/>
    </dgm:pt>
    <dgm:pt modelId="{95E2EC33-7506-4742-A538-A5B8A6EBB355}" type="pres">
      <dgm:prSet presAssocID="{B0758495-7AAF-4A2C-90DA-3D781BE0F7C4}" presName="parTxOnly" presStyleLbl="node1" presStyleIdx="0" presStyleCnt="4" custScaleX="93285">
        <dgm:presLayoutVars>
          <dgm:bulletEnabled val="1"/>
        </dgm:presLayoutVars>
      </dgm:prSet>
      <dgm:spPr/>
      <dgm:t>
        <a:bodyPr/>
        <a:lstStyle/>
        <a:p>
          <a:endParaRPr lang="es-PE"/>
        </a:p>
      </dgm:t>
    </dgm:pt>
    <dgm:pt modelId="{B9B59D55-D1CB-46A5-B3E4-6A4551D5E800}" type="pres">
      <dgm:prSet presAssocID="{AC077E85-E7C3-4137-9AF9-89F576C17953}" presName="parSpace" presStyleCnt="0"/>
      <dgm:spPr/>
    </dgm:pt>
    <dgm:pt modelId="{976E58D9-75D2-49BC-9CC7-D183B1C7AD59}" type="pres">
      <dgm:prSet presAssocID="{45D5BFAF-3D4F-46C6-A81A-25E9FB1D0D6A}" presName="parTxOnly" presStyleLbl="node1" presStyleIdx="1" presStyleCnt="4" custLinFactNeighborY="-1072">
        <dgm:presLayoutVars>
          <dgm:bulletEnabled val="1"/>
        </dgm:presLayoutVars>
      </dgm:prSet>
      <dgm:spPr/>
      <dgm:t>
        <a:bodyPr/>
        <a:lstStyle/>
        <a:p>
          <a:endParaRPr lang="es-PE"/>
        </a:p>
      </dgm:t>
    </dgm:pt>
    <dgm:pt modelId="{9E624680-CC0D-4E5D-93FB-27FD0B1AD298}" type="pres">
      <dgm:prSet presAssocID="{6D04EA86-6D47-4E29-BFAD-59CC7B17D353}" presName="parSpace" presStyleCnt="0"/>
      <dgm:spPr/>
    </dgm:pt>
    <dgm:pt modelId="{55D2AE8A-915D-4218-B0C2-48514D1E5BE3}" type="pres">
      <dgm:prSet presAssocID="{26BE35F4-DC2B-4659-A230-E4203B57304B}" presName="parTxOnly" presStyleLbl="node1" presStyleIdx="2" presStyleCnt="4" custLinFactNeighborY="989">
        <dgm:presLayoutVars>
          <dgm:bulletEnabled val="1"/>
        </dgm:presLayoutVars>
      </dgm:prSet>
      <dgm:spPr/>
      <dgm:t>
        <a:bodyPr/>
        <a:lstStyle/>
        <a:p>
          <a:endParaRPr lang="es-PE"/>
        </a:p>
      </dgm:t>
    </dgm:pt>
    <dgm:pt modelId="{0D9FE3D2-4890-45F0-8E73-463981A0C6DF}" type="pres">
      <dgm:prSet presAssocID="{B6FC0A03-87A4-4EBC-84F8-5F786470ED84}" presName="parSpace" presStyleCnt="0"/>
      <dgm:spPr/>
    </dgm:pt>
    <dgm:pt modelId="{CB40DC92-A682-498B-9FED-56DEC356AD7D}" type="pres">
      <dgm:prSet presAssocID="{9455A480-1720-4679-8654-3BB3F323AE04}" presName="parTxOnly" presStyleLbl="node1" presStyleIdx="3" presStyleCnt="4">
        <dgm:presLayoutVars>
          <dgm:bulletEnabled val="1"/>
        </dgm:presLayoutVars>
      </dgm:prSet>
      <dgm:spPr/>
      <dgm:t>
        <a:bodyPr/>
        <a:lstStyle/>
        <a:p>
          <a:endParaRPr lang="es-PE"/>
        </a:p>
      </dgm:t>
    </dgm:pt>
  </dgm:ptLst>
  <dgm:cxnLst>
    <dgm:cxn modelId="{5F014A64-019B-4F91-B22D-DD95302EE4FA}" type="presOf" srcId="{E9571FD2-5EE3-4CC1-BF0D-8B66A917BA51}" destId="{DADE8775-BB40-4B1C-A1B4-6C6DC6DFEFF2}" srcOrd="0" destOrd="0" presId="urn:microsoft.com/office/officeart/2005/8/layout/hChevron3"/>
    <dgm:cxn modelId="{20743FCD-CAA8-44F6-9C52-7D5EE0EBBE7E}" type="presOf" srcId="{26BE35F4-DC2B-4659-A230-E4203B57304B}" destId="{55D2AE8A-915D-4218-B0C2-48514D1E5BE3}" srcOrd="0" destOrd="0" presId="urn:microsoft.com/office/officeart/2005/8/layout/hChevron3"/>
    <dgm:cxn modelId="{DB3EF389-7B1D-41A2-AB7F-FB8B3BEFE158}" type="presOf" srcId="{B0758495-7AAF-4A2C-90DA-3D781BE0F7C4}" destId="{95E2EC33-7506-4742-A538-A5B8A6EBB355}" srcOrd="0" destOrd="0" presId="urn:microsoft.com/office/officeart/2005/8/layout/hChevron3"/>
    <dgm:cxn modelId="{28A80984-02EF-4790-9790-29D92221FA13}" srcId="{E9571FD2-5EE3-4CC1-BF0D-8B66A917BA51}" destId="{B0758495-7AAF-4A2C-90DA-3D781BE0F7C4}" srcOrd="0" destOrd="0" parTransId="{E8882BD5-3E90-4DB8-BD40-D47C028412CB}" sibTransId="{AC077E85-E7C3-4137-9AF9-89F576C17953}"/>
    <dgm:cxn modelId="{8E3BD8E8-8978-4D70-AFBA-5200F817C3A1}" type="presOf" srcId="{9455A480-1720-4679-8654-3BB3F323AE04}" destId="{CB40DC92-A682-498B-9FED-56DEC356AD7D}" srcOrd="0" destOrd="0" presId="urn:microsoft.com/office/officeart/2005/8/layout/hChevron3"/>
    <dgm:cxn modelId="{F1DE8EBC-9BF9-47D0-ABE8-9A7C6566A92D}" srcId="{E9571FD2-5EE3-4CC1-BF0D-8B66A917BA51}" destId="{26BE35F4-DC2B-4659-A230-E4203B57304B}" srcOrd="2" destOrd="0" parTransId="{70273DE9-636E-4141-8759-8DC7855B4FF2}" sibTransId="{B6FC0A03-87A4-4EBC-84F8-5F786470ED84}"/>
    <dgm:cxn modelId="{00E696D4-D3A4-44B6-94F1-5AB09CBAC3DE}" type="presOf" srcId="{45D5BFAF-3D4F-46C6-A81A-25E9FB1D0D6A}" destId="{976E58D9-75D2-49BC-9CC7-D183B1C7AD59}" srcOrd="0" destOrd="0" presId="urn:microsoft.com/office/officeart/2005/8/layout/hChevron3"/>
    <dgm:cxn modelId="{34ADFCB6-3BCD-4F8A-B6BC-F3A6B7422231}" srcId="{E9571FD2-5EE3-4CC1-BF0D-8B66A917BA51}" destId="{9455A480-1720-4679-8654-3BB3F323AE04}" srcOrd="3" destOrd="0" parTransId="{9867D783-8EC2-459E-987A-256370805BAB}" sibTransId="{DEB99A4B-9275-4DE7-84E2-738A8FF4CFB9}"/>
    <dgm:cxn modelId="{6DD8F019-FC2E-409A-B9B7-87D068282058}" srcId="{E9571FD2-5EE3-4CC1-BF0D-8B66A917BA51}" destId="{45D5BFAF-3D4F-46C6-A81A-25E9FB1D0D6A}" srcOrd="1" destOrd="0" parTransId="{B3093C9C-F1FE-41D9-A006-A0445B67D6BC}" sibTransId="{6D04EA86-6D47-4E29-BFAD-59CC7B17D353}"/>
    <dgm:cxn modelId="{DB6AB4D3-FF6D-4C41-9417-EF594297A32E}" type="presParOf" srcId="{DADE8775-BB40-4B1C-A1B4-6C6DC6DFEFF2}" destId="{95E2EC33-7506-4742-A538-A5B8A6EBB355}" srcOrd="0" destOrd="0" presId="urn:microsoft.com/office/officeart/2005/8/layout/hChevron3"/>
    <dgm:cxn modelId="{8A573F0D-D464-4D4E-8552-B76E98449A01}" type="presParOf" srcId="{DADE8775-BB40-4B1C-A1B4-6C6DC6DFEFF2}" destId="{B9B59D55-D1CB-46A5-B3E4-6A4551D5E800}" srcOrd="1" destOrd="0" presId="urn:microsoft.com/office/officeart/2005/8/layout/hChevron3"/>
    <dgm:cxn modelId="{42BEED97-DD92-4CD0-BCA0-E38F2A125EA5}" type="presParOf" srcId="{DADE8775-BB40-4B1C-A1B4-6C6DC6DFEFF2}" destId="{976E58D9-75D2-49BC-9CC7-D183B1C7AD59}" srcOrd="2" destOrd="0" presId="urn:microsoft.com/office/officeart/2005/8/layout/hChevron3"/>
    <dgm:cxn modelId="{833827A6-7A16-4DAE-93B8-8471D9656545}" type="presParOf" srcId="{DADE8775-BB40-4B1C-A1B4-6C6DC6DFEFF2}" destId="{9E624680-CC0D-4E5D-93FB-27FD0B1AD298}" srcOrd="3" destOrd="0" presId="urn:microsoft.com/office/officeart/2005/8/layout/hChevron3"/>
    <dgm:cxn modelId="{92A628FF-25AB-4388-88E5-E7193C968285}" type="presParOf" srcId="{DADE8775-BB40-4B1C-A1B4-6C6DC6DFEFF2}" destId="{55D2AE8A-915D-4218-B0C2-48514D1E5BE3}" srcOrd="4" destOrd="0" presId="urn:microsoft.com/office/officeart/2005/8/layout/hChevron3"/>
    <dgm:cxn modelId="{75B72879-8FFE-41A5-8347-8FEF3D74F26F}" type="presParOf" srcId="{DADE8775-BB40-4B1C-A1B4-6C6DC6DFEFF2}" destId="{0D9FE3D2-4890-45F0-8E73-463981A0C6DF}" srcOrd="5" destOrd="0" presId="urn:microsoft.com/office/officeart/2005/8/layout/hChevron3"/>
    <dgm:cxn modelId="{903B49F8-310B-4CD5-9B97-185A39664D45}" type="presParOf" srcId="{DADE8775-BB40-4B1C-A1B4-6C6DC6DFEFF2}" destId="{CB40DC92-A682-498B-9FED-56DEC356AD7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2EC33-7506-4742-A538-A5B8A6EBB355}">
      <dsp:nvSpPr>
        <dsp:cNvPr id="0" name=""/>
        <dsp:cNvSpPr/>
      </dsp:nvSpPr>
      <dsp:spPr>
        <a:xfrm>
          <a:off x="4267" y="0"/>
          <a:ext cx="2998896" cy="983526"/>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s-ES" sz="2400" kern="1200" dirty="0"/>
            <a:t>Inicialización del Proceso</a:t>
          </a:r>
        </a:p>
      </dsp:txBody>
      <dsp:txXfrm>
        <a:off x="4267" y="0"/>
        <a:ext cx="2753015" cy="983526"/>
      </dsp:txXfrm>
    </dsp:sp>
    <dsp:sp modelId="{976E58D9-75D2-49BC-9CC7-D183B1C7AD59}">
      <dsp:nvSpPr>
        <dsp:cNvPr id="0" name=""/>
        <dsp:cNvSpPr/>
      </dsp:nvSpPr>
      <dsp:spPr>
        <a:xfrm>
          <a:off x="2360210" y="0"/>
          <a:ext cx="3214768" cy="98352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a:t>Planificación</a:t>
          </a:r>
        </a:p>
      </dsp:txBody>
      <dsp:txXfrm>
        <a:off x="2851973" y="0"/>
        <a:ext cx="2231242" cy="983526"/>
      </dsp:txXfrm>
    </dsp:sp>
    <dsp:sp modelId="{55D2AE8A-915D-4218-B0C2-48514D1E5BE3}">
      <dsp:nvSpPr>
        <dsp:cNvPr id="0" name=""/>
        <dsp:cNvSpPr/>
      </dsp:nvSpPr>
      <dsp:spPr>
        <a:xfrm>
          <a:off x="4932025" y="0"/>
          <a:ext cx="3214768" cy="98352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a:t>Ejecución</a:t>
          </a:r>
        </a:p>
      </dsp:txBody>
      <dsp:txXfrm>
        <a:off x="5423788" y="0"/>
        <a:ext cx="2231242" cy="983526"/>
      </dsp:txXfrm>
    </dsp:sp>
    <dsp:sp modelId="{CB40DC92-A682-498B-9FED-56DEC356AD7D}">
      <dsp:nvSpPr>
        <dsp:cNvPr id="0" name=""/>
        <dsp:cNvSpPr/>
      </dsp:nvSpPr>
      <dsp:spPr>
        <a:xfrm>
          <a:off x="7503840" y="0"/>
          <a:ext cx="3214768" cy="983526"/>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smtClean="0"/>
            <a:t>Evaluación</a:t>
          </a:r>
          <a:endParaRPr lang="es-ES" sz="2400" kern="1200" dirty="0"/>
        </a:p>
      </dsp:txBody>
      <dsp:txXfrm>
        <a:off x="7995603" y="0"/>
        <a:ext cx="2231242" cy="9835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271275" cy="341064"/>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583233" y="1"/>
            <a:ext cx="4271275" cy="341064"/>
          </a:xfrm>
          <a:prstGeom prst="rect">
            <a:avLst/>
          </a:prstGeom>
        </p:spPr>
        <p:txBody>
          <a:bodyPr vert="horz" lIns="91440" tIns="45720" rIns="91440" bIns="45720" rtlCol="0"/>
          <a:lstStyle>
            <a:lvl1pPr algn="r">
              <a:defRPr sz="1200"/>
            </a:lvl1pPr>
          </a:lstStyle>
          <a:p>
            <a:fld id="{DCC74865-41FC-F943-AE39-13E49DC100EB}" type="datetimeFigureOut">
              <a:rPr lang="es-ES" smtClean="0"/>
              <a:pPr/>
              <a:t>11/09/2019</a:t>
            </a:fld>
            <a:endParaRPr lang="es-ES"/>
          </a:p>
        </p:txBody>
      </p:sp>
      <p:sp>
        <p:nvSpPr>
          <p:cNvPr id="4" name="Marcador de imagen de diapositiva 3"/>
          <p:cNvSpPr>
            <a:spLocks noGrp="1" noRot="1" noChangeAspect="1"/>
          </p:cNvSpPr>
          <p:nvPr>
            <p:ph type="sldImg" idx="2"/>
          </p:nvPr>
        </p:nvSpPr>
        <p:spPr>
          <a:xfrm>
            <a:off x="2890838" y="849313"/>
            <a:ext cx="4075112" cy="229393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85679" y="3271382"/>
            <a:ext cx="7885430" cy="2676585"/>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1" y="6456613"/>
            <a:ext cx="4271275" cy="34106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583233" y="6456613"/>
            <a:ext cx="4271275" cy="341063"/>
          </a:xfrm>
          <a:prstGeom prst="rect">
            <a:avLst/>
          </a:prstGeom>
        </p:spPr>
        <p:txBody>
          <a:bodyPr vert="horz" lIns="91440" tIns="45720" rIns="91440" bIns="45720" rtlCol="0" anchor="b"/>
          <a:lstStyle>
            <a:lvl1pPr algn="r">
              <a:defRPr sz="1200"/>
            </a:lvl1pPr>
          </a:lstStyle>
          <a:p>
            <a:fld id="{EF2C1A12-4C65-624C-9E2D-B81685911B3E}" type="slidenum">
              <a:rPr lang="es-ES" smtClean="0"/>
              <a:pPr/>
              <a:t>‹Nº›</a:t>
            </a:fld>
            <a:endParaRPr lang="es-ES"/>
          </a:p>
        </p:txBody>
      </p:sp>
    </p:spTree>
    <p:extLst>
      <p:ext uri="{BB962C8B-B14F-4D97-AF65-F5344CB8AC3E}">
        <p14:creationId xmlns:p14="http://schemas.microsoft.com/office/powerpoint/2010/main" val="59651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F2C1A12-4C65-624C-9E2D-B81685911B3E}" type="slidenum">
              <a:rPr lang="es-ES" smtClean="0"/>
              <a:pPr/>
              <a:t>1</a:t>
            </a:fld>
            <a:endParaRPr lang="es-ES"/>
          </a:p>
        </p:txBody>
      </p:sp>
    </p:spTree>
    <p:extLst>
      <p:ext uri="{BB962C8B-B14F-4D97-AF65-F5344CB8AC3E}">
        <p14:creationId xmlns:p14="http://schemas.microsoft.com/office/powerpoint/2010/main" val="279777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38</a:t>
            </a:fld>
            <a:endParaRPr lang="es-ES"/>
          </a:p>
        </p:txBody>
      </p:sp>
    </p:spTree>
    <p:extLst>
      <p:ext uri="{BB962C8B-B14F-4D97-AF65-F5344CB8AC3E}">
        <p14:creationId xmlns:p14="http://schemas.microsoft.com/office/powerpoint/2010/main" val="295952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43</a:t>
            </a:fld>
            <a:endParaRPr lang="es-ES"/>
          </a:p>
        </p:txBody>
      </p:sp>
    </p:spTree>
    <p:extLst>
      <p:ext uri="{BB962C8B-B14F-4D97-AF65-F5344CB8AC3E}">
        <p14:creationId xmlns:p14="http://schemas.microsoft.com/office/powerpoint/2010/main" val="139703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47</a:t>
            </a:fld>
            <a:endParaRPr lang="es-ES"/>
          </a:p>
        </p:txBody>
      </p:sp>
    </p:spTree>
    <p:extLst>
      <p:ext uri="{BB962C8B-B14F-4D97-AF65-F5344CB8AC3E}">
        <p14:creationId xmlns:p14="http://schemas.microsoft.com/office/powerpoint/2010/main" val="318243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latin typeface="Rockwell Extra Bold" panose="02060903040505020403" pitchFamily="18" charset="0"/>
            </a:endParaRPr>
          </a:p>
        </p:txBody>
      </p:sp>
      <p:sp>
        <p:nvSpPr>
          <p:cNvPr id="4" name="3 Marcador de número de diapositiva"/>
          <p:cNvSpPr>
            <a:spLocks noGrp="1"/>
          </p:cNvSpPr>
          <p:nvPr>
            <p:ph type="sldNum" sz="quarter" idx="10"/>
          </p:nvPr>
        </p:nvSpPr>
        <p:spPr/>
        <p:txBody>
          <a:bodyPr/>
          <a:lstStyle/>
          <a:p>
            <a:fld id="{EF2C1A12-4C65-624C-9E2D-B81685911B3E}" type="slidenum">
              <a:rPr lang="es-ES" smtClean="0"/>
              <a:pPr/>
              <a:t>3</a:t>
            </a:fld>
            <a:endParaRPr lang="es-ES"/>
          </a:p>
        </p:txBody>
      </p:sp>
    </p:spTree>
    <p:extLst>
      <p:ext uri="{BB962C8B-B14F-4D97-AF65-F5344CB8AC3E}">
        <p14:creationId xmlns:p14="http://schemas.microsoft.com/office/powerpoint/2010/main" val="308579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latin typeface="Rockwell Extra Bold" panose="02060903040505020403" pitchFamily="18" charset="0"/>
            </a:endParaRPr>
          </a:p>
        </p:txBody>
      </p:sp>
      <p:sp>
        <p:nvSpPr>
          <p:cNvPr id="4" name="3 Marcador de número de diapositiva"/>
          <p:cNvSpPr>
            <a:spLocks noGrp="1"/>
          </p:cNvSpPr>
          <p:nvPr>
            <p:ph type="sldNum" sz="quarter" idx="10"/>
          </p:nvPr>
        </p:nvSpPr>
        <p:spPr/>
        <p:txBody>
          <a:bodyPr/>
          <a:lstStyle/>
          <a:p>
            <a:fld id="{EF2C1A12-4C65-624C-9E2D-B81685911B3E}" type="slidenum">
              <a:rPr lang="es-ES" smtClean="0"/>
              <a:pPr/>
              <a:t>4</a:t>
            </a:fld>
            <a:endParaRPr lang="es-ES"/>
          </a:p>
        </p:txBody>
      </p:sp>
    </p:spTree>
    <p:extLst>
      <p:ext uri="{BB962C8B-B14F-4D97-AF65-F5344CB8AC3E}">
        <p14:creationId xmlns:p14="http://schemas.microsoft.com/office/powerpoint/2010/main" val="351870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5</a:t>
            </a:fld>
            <a:endParaRPr lang="es-ES"/>
          </a:p>
        </p:txBody>
      </p:sp>
    </p:spTree>
    <p:extLst>
      <p:ext uri="{BB962C8B-B14F-4D97-AF65-F5344CB8AC3E}">
        <p14:creationId xmlns:p14="http://schemas.microsoft.com/office/powerpoint/2010/main" val="354461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9</a:t>
            </a:fld>
            <a:endParaRPr lang="es-ES"/>
          </a:p>
        </p:txBody>
      </p:sp>
    </p:spTree>
    <p:extLst>
      <p:ext uri="{BB962C8B-B14F-4D97-AF65-F5344CB8AC3E}">
        <p14:creationId xmlns:p14="http://schemas.microsoft.com/office/powerpoint/2010/main" val="170725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22</a:t>
            </a:fld>
            <a:endParaRPr lang="es-ES"/>
          </a:p>
        </p:txBody>
      </p:sp>
    </p:spTree>
    <p:extLst>
      <p:ext uri="{BB962C8B-B14F-4D97-AF65-F5344CB8AC3E}">
        <p14:creationId xmlns:p14="http://schemas.microsoft.com/office/powerpoint/2010/main" val="372936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29</a:t>
            </a:fld>
            <a:endParaRPr lang="es-ES"/>
          </a:p>
        </p:txBody>
      </p:sp>
    </p:spTree>
    <p:extLst>
      <p:ext uri="{BB962C8B-B14F-4D97-AF65-F5344CB8AC3E}">
        <p14:creationId xmlns:p14="http://schemas.microsoft.com/office/powerpoint/2010/main" val="243318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32</a:t>
            </a:fld>
            <a:endParaRPr lang="es-ES"/>
          </a:p>
        </p:txBody>
      </p:sp>
    </p:spTree>
    <p:extLst>
      <p:ext uri="{BB962C8B-B14F-4D97-AF65-F5344CB8AC3E}">
        <p14:creationId xmlns:p14="http://schemas.microsoft.com/office/powerpoint/2010/main" val="288621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37</a:t>
            </a:fld>
            <a:endParaRPr lang="es-ES"/>
          </a:p>
        </p:txBody>
      </p:sp>
    </p:spTree>
    <p:extLst>
      <p:ext uri="{BB962C8B-B14F-4D97-AF65-F5344CB8AC3E}">
        <p14:creationId xmlns:p14="http://schemas.microsoft.com/office/powerpoint/2010/main" val="196247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6" name="Grupo 5"/>
          <p:cNvGrpSpPr/>
          <p:nvPr userDrawn="1"/>
        </p:nvGrpSpPr>
        <p:grpSpPr>
          <a:xfrm>
            <a:off x="0" y="0"/>
            <a:ext cx="12192000" cy="6858000"/>
            <a:chOff x="0" y="0"/>
            <a:chExt cx="9144000" cy="6858000"/>
          </a:xfrm>
        </p:grpSpPr>
        <p:sp>
          <p:nvSpPr>
            <p:cNvPr id="5" name="Rectángulo 4"/>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sp>
          <p:nvSpPr>
            <p:cNvPr id="7" name="Rectángulo 6"/>
            <p:cNvSpPr/>
            <p:nvPr userDrawn="1"/>
          </p:nvSpPr>
          <p:spPr>
            <a:xfrm>
              <a:off x="0" y="1964644"/>
              <a:ext cx="1143000" cy="2571750"/>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grpSp>
      <p:sp>
        <p:nvSpPr>
          <p:cNvPr id="2" name="Title 1"/>
          <p:cNvSpPr>
            <a:spLocks noGrp="1"/>
          </p:cNvSpPr>
          <p:nvPr>
            <p:ph type="ctrTitle" hasCustomPrompt="1"/>
          </p:nvPr>
        </p:nvSpPr>
        <p:spPr>
          <a:xfrm>
            <a:off x="1524000" y="1964644"/>
            <a:ext cx="10134600" cy="1545318"/>
          </a:xfrm>
          <a:prstGeom prst="rect">
            <a:avLst/>
          </a:prstGeom>
        </p:spPr>
        <p:txBody>
          <a:bodyPr anchor="b">
            <a:normAutofit/>
          </a:bodyPr>
          <a:lstStyle>
            <a:lvl1pPr algn="l" defTabSz="914400" rtl="0" eaLnBrk="1" latinLnBrk="0" hangingPunct="1">
              <a:spcBef>
                <a:spcPct val="0"/>
              </a:spcBef>
              <a:buNone/>
              <a:defRPr lang="en-US" sz="4400" b="1" kern="1200" dirty="0">
                <a:solidFill>
                  <a:srgbClr val="E4022E"/>
                </a:solidFill>
                <a:latin typeface="Calibri" panose="020F0502020204030204" pitchFamily="34" charset="0"/>
                <a:ea typeface="+mj-ea"/>
                <a:cs typeface="+mj-cs"/>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9"/>
            <a:ext cx="9144000" cy="1116919"/>
          </a:xfrm>
        </p:spPr>
        <p:txBody>
          <a:bodyPr>
            <a:noAutofit/>
          </a:bodyPr>
          <a:lstStyle>
            <a:lvl1pPr marL="0" indent="0" algn="l">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35000" y="5905047"/>
            <a:ext cx="2743200" cy="365125"/>
          </a:xfrm>
        </p:spPr>
        <p:txBody>
          <a:bodyPr/>
          <a:lstStyle/>
          <a:p>
            <a:fld id="{5EB44A38-29E0-4768-AF6A-8520669A2DAA}" type="datetimeFigureOut">
              <a:rPr lang="es-PE" smtClean="0"/>
              <a:pPr/>
              <a:t>11/09/2019</a:t>
            </a:fld>
            <a:endParaRPr lang="es-PE"/>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7323" y="5486893"/>
            <a:ext cx="3368661" cy="1173126"/>
          </a:xfrm>
          <a:prstGeom prst="rect">
            <a:avLst/>
          </a:prstGeom>
        </p:spPr>
      </p:pic>
    </p:spTree>
    <p:extLst>
      <p:ext uri="{BB962C8B-B14F-4D97-AF65-F5344CB8AC3E}">
        <p14:creationId xmlns:p14="http://schemas.microsoft.com/office/powerpoint/2010/main" val="266919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135077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7" name="Grupo 6"/>
          <p:cNvGrpSpPr/>
          <p:nvPr userDrawn="1"/>
        </p:nvGrpSpPr>
        <p:grpSpPr>
          <a:xfrm>
            <a:off x="0" y="1"/>
            <a:ext cx="12192000" cy="6942729"/>
            <a:chOff x="0" y="0"/>
            <a:chExt cx="9144000" cy="6942729"/>
          </a:xfrm>
        </p:grpSpPr>
        <p:sp>
          <p:nvSpPr>
            <p:cNvPr id="8" name="Rectángulo 7"/>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5" name="Grupo 4"/>
            <p:cNvGrpSpPr/>
            <p:nvPr userDrawn="1"/>
          </p:nvGrpSpPr>
          <p:grpSpPr>
            <a:xfrm>
              <a:off x="0" y="5930713"/>
              <a:ext cx="9143999" cy="1012016"/>
              <a:chOff x="0" y="5930713"/>
              <a:chExt cx="9143999" cy="1012016"/>
            </a:xfrm>
          </p:grpSpPr>
          <p:sp>
            <p:nvSpPr>
              <p:cNvPr id="10" name="Rectángulo 9"/>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12" name="Rectángulo 11"/>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2" name="Title 1"/>
          <p:cNvSpPr>
            <a:spLocks noGrp="1"/>
          </p:cNvSpPr>
          <p:nvPr userDrawn="1">
            <p:ph type="title"/>
          </p:nvPr>
        </p:nvSpPr>
        <p:spPr>
          <a:xfrm>
            <a:off x="838200" y="365127"/>
            <a:ext cx="10515600" cy="1325563"/>
          </a:xfrm>
          <a:prstGeom prst="rect">
            <a:avLst/>
          </a:prstGeom>
        </p:spPr>
        <p:txBody>
          <a:body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
        <p:nvSpPr>
          <p:cNvPr id="3" name="Content Placeholder 2"/>
          <p:cNvSpPr>
            <a:spLocks noGrp="1"/>
          </p:cNvSpPr>
          <p:nvPr userDrawn="1">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userDrawn="1">
            <p:ph type="sldNum" sz="quarter" idx="12"/>
          </p:nvPr>
        </p:nvSpPr>
        <p:spPr>
          <a:xfrm>
            <a:off x="165100" y="6226178"/>
            <a:ext cx="660400" cy="365125"/>
          </a:xfrm>
        </p:spPr>
        <p:txBody>
          <a:bodyPr/>
          <a:lstStyle>
            <a:lvl1pPr>
              <a:defRPr>
                <a:solidFill>
                  <a:schemeClr val="bg1"/>
                </a:solidFill>
              </a:defRPr>
            </a:lvl1pPr>
          </a:lstStyle>
          <a:p>
            <a:fld id="{679FC955-D695-434A-BAD7-87678674278C}" type="slidenum">
              <a:rPr lang="es-PE" smtClean="0"/>
              <a:pPr/>
              <a:t>‹Nº›</a:t>
            </a:fld>
            <a:endParaRPr lang="es-PE" dirty="0"/>
          </a:p>
        </p:txBody>
      </p:sp>
    </p:spTree>
    <p:extLst>
      <p:ext uri="{BB962C8B-B14F-4D97-AF65-F5344CB8AC3E}">
        <p14:creationId xmlns:p14="http://schemas.microsoft.com/office/powerpoint/2010/main" val="298191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grpSp>
        <p:nvGrpSpPr>
          <p:cNvPr id="10" name="Grupo 9"/>
          <p:cNvGrpSpPr/>
          <p:nvPr userDrawn="1"/>
        </p:nvGrpSpPr>
        <p:grpSpPr>
          <a:xfrm>
            <a:off x="0" y="1"/>
            <a:ext cx="12192000" cy="6942729"/>
            <a:chOff x="0" y="0"/>
            <a:chExt cx="9144000" cy="6942729"/>
          </a:xfrm>
        </p:grpSpPr>
        <p:sp>
          <p:nvSpPr>
            <p:cNvPr id="11" name="Rectángulo 10"/>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8" name="Grupo 17"/>
            <p:cNvGrpSpPr/>
            <p:nvPr userDrawn="1"/>
          </p:nvGrpSpPr>
          <p:grpSpPr>
            <a:xfrm>
              <a:off x="0" y="5930713"/>
              <a:ext cx="9143999" cy="1012016"/>
              <a:chOff x="0" y="5930713"/>
              <a:chExt cx="9143999" cy="1012016"/>
            </a:xfrm>
          </p:grpSpPr>
          <p:sp>
            <p:nvSpPr>
              <p:cNvPr id="19" name="Rectángulo 18"/>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20" name="Rectángulo 19"/>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8"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
        <p:nvSpPr>
          <p:cNvPr id="17" name="Title 1"/>
          <p:cNvSpPr>
            <a:spLocks noGrp="1"/>
          </p:cNvSpPr>
          <p:nvPr>
            <p:ph type="title"/>
          </p:nvPr>
        </p:nvSpPr>
        <p:spPr>
          <a:xfrm>
            <a:off x="838200" y="365127"/>
            <a:ext cx="10515600" cy="1325563"/>
          </a:xfrm>
          <a:prstGeom prst="rect">
            <a:avLst/>
          </a:prstGeom>
        </p:spPr>
        <p:txBody>
          <a:bodyPr>
            <a:normAutofit/>
          </a:bodyPr>
          <a:lstStyle>
            <a:lvl1pPr>
              <a:defRPr sz="3600"/>
            </a:lvl1p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Tree>
    <p:extLst>
      <p:ext uri="{BB962C8B-B14F-4D97-AF65-F5344CB8AC3E}">
        <p14:creationId xmlns:p14="http://schemas.microsoft.com/office/powerpoint/2010/main" val="288377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5" name="Grupo 14"/>
          <p:cNvGrpSpPr/>
          <p:nvPr userDrawn="1"/>
        </p:nvGrpSpPr>
        <p:grpSpPr>
          <a:xfrm>
            <a:off x="0" y="1"/>
            <a:ext cx="12192000" cy="6942729"/>
            <a:chOff x="0" y="0"/>
            <a:chExt cx="9144000" cy="6942729"/>
          </a:xfrm>
        </p:grpSpPr>
        <p:sp>
          <p:nvSpPr>
            <p:cNvPr id="16" name="Rectángulo 15"/>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7" name="Grupo 16"/>
            <p:cNvGrpSpPr/>
            <p:nvPr userDrawn="1"/>
          </p:nvGrpSpPr>
          <p:grpSpPr>
            <a:xfrm>
              <a:off x="0" y="5930713"/>
              <a:ext cx="9143999" cy="1012016"/>
              <a:chOff x="0" y="5930713"/>
              <a:chExt cx="9143999" cy="1012016"/>
            </a:xfrm>
          </p:grpSpPr>
          <p:sp>
            <p:nvSpPr>
              <p:cNvPr id="21" name="Rectángulo 20"/>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22" name="Rectángulo 21"/>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23" name="Imagen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2" name="Title 1"/>
          <p:cNvSpPr>
            <a:spLocks noGrp="1"/>
          </p:cNvSpPr>
          <p:nvPr>
            <p:ph type="title"/>
          </p:nvPr>
        </p:nvSpPr>
        <p:spPr>
          <a:xfrm>
            <a:off x="838200" y="365127"/>
            <a:ext cx="10515600" cy="1325563"/>
          </a:xfrm>
          <a:prstGeom prst="rect">
            <a:avLst/>
          </a:prstGeom>
        </p:spPr>
        <p:txBody>
          <a:body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Tree>
    <p:extLst>
      <p:ext uri="{BB962C8B-B14F-4D97-AF65-F5344CB8AC3E}">
        <p14:creationId xmlns:p14="http://schemas.microsoft.com/office/powerpoint/2010/main" val="317476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4" name="Grupo 13"/>
          <p:cNvGrpSpPr/>
          <p:nvPr userDrawn="1"/>
        </p:nvGrpSpPr>
        <p:grpSpPr>
          <a:xfrm>
            <a:off x="0" y="1"/>
            <a:ext cx="12192000" cy="6942729"/>
            <a:chOff x="0" y="0"/>
            <a:chExt cx="9144000" cy="6942729"/>
          </a:xfrm>
        </p:grpSpPr>
        <p:sp>
          <p:nvSpPr>
            <p:cNvPr id="15" name="Rectángulo 14"/>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6" name="Grupo 15"/>
            <p:cNvGrpSpPr/>
            <p:nvPr userDrawn="1"/>
          </p:nvGrpSpPr>
          <p:grpSpPr>
            <a:xfrm>
              <a:off x="0" y="5930713"/>
              <a:ext cx="9143999" cy="1012016"/>
              <a:chOff x="0" y="5930713"/>
              <a:chExt cx="9143999" cy="1012016"/>
            </a:xfrm>
          </p:grpSpPr>
          <p:sp>
            <p:nvSpPr>
              <p:cNvPr id="23" name="Rectángulo 22"/>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24" name="Rectángulo 23"/>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25" name="Imagen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2" name="Title 1"/>
          <p:cNvSpPr>
            <a:spLocks noGrp="1"/>
          </p:cNvSpPr>
          <p:nvPr>
            <p:ph type="title"/>
          </p:nvPr>
        </p:nvSpPr>
        <p:spPr>
          <a:xfrm>
            <a:off x="839788" y="365127"/>
            <a:ext cx="10515600" cy="1325563"/>
          </a:xfrm>
          <a:prstGeom prst="rect">
            <a:avLst/>
          </a:prstGeom>
        </p:spPr>
        <p:txBody>
          <a:body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Tree>
    <p:extLst>
      <p:ext uri="{BB962C8B-B14F-4D97-AF65-F5344CB8AC3E}">
        <p14:creationId xmlns:p14="http://schemas.microsoft.com/office/powerpoint/2010/main" val="154135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grpSp>
        <p:nvGrpSpPr>
          <p:cNvPr id="9" name="Grupo 8"/>
          <p:cNvGrpSpPr/>
          <p:nvPr userDrawn="1"/>
        </p:nvGrpSpPr>
        <p:grpSpPr>
          <a:xfrm>
            <a:off x="0" y="1"/>
            <a:ext cx="12192000" cy="6942729"/>
            <a:chOff x="0" y="0"/>
            <a:chExt cx="9144000" cy="6942729"/>
          </a:xfrm>
        </p:grpSpPr>
        <p:sp>
          <p:nvSpPr>
            <p:cNvPr id="10" name="Rectángulo 9"/>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1" name="Grupo 10"/>
            <p:cNvGrpSpPr/>
            <p:nvPr userDrawn="1"/>
          </p:nvGrpSpPr>
          <p:grpSpPr>
            <a:xfrm>
              <a:off x="0" y="5930713"/>
              <a:ext cx="9143999" cy="1012016"/>
              <a:chOff x="0" y="5930713"/>
              <a:chExt cx="9143999" cy="1012016"/>
            </a:xfrm>
          </p:grpSpPr>
          <p:sp>
            <p:nvSpPr>
              <p:cNvPr id="17" name="Rectángulo 16"/>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18" name="Rectángulo 17"/>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19" name="Imagen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8"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Tree>
    <p:extLst>
      <p:ext uri="{BB962C8B-B14F-4D97-AF65-F5344CB8AC3E}">
        <p14:creationId xmlns:p14="http://schemas.microsoft.com/office/powerpoint/2010/main" val="179387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231192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381240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382457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44A38-29E0-4768-AF6A-8520669A2DAA}" type="datetimeFigureOut">
              <a:rPr lang="es-PE" smtClean="0"/>
              <a:pPr/>
              <a:t>11/09/2019</a:t>
            </a:fld>
            <a:endParaRPr lang="es-P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C955-D695-434A-BAD7-87678674278C}" type="slidenum">
              <a:rPr lang="es-PE" smtClean="0"/>
              <a:pPr/>
              <a:t>‹Nº›</a:t>
            </a:fld>
            <a:endParaRPr lang="es-PE"/>
          </a:p>
        </p:txBody>
      </p:sp>
      <p:sp>
        <p:nvSpPr>
          <p:cNvPr id="7" name="Marcador de título 6"/>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_tradnl" dirty="0"/>
              <a:t>Clic para editar título</a:t>
            </a:r>
            <a:endParaRPr lang="es-ES" dirty="0"/>
          </a:p>
        </p:txBody>
      </p:sp>
    </p:spTree>
    <p:extLst>
      <p:ext uri="{BB962C8B-B14F-4D97-AF65-F5344CB8AC3E}">
        <p14:creationId xmlns:p14="http://schemas.microsoft.com/office/powerpoint/2010/main" val="4204669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4" r:id="rId4"/>
    <p:sldLayoutId id="2147483665" r:id="rId5"/>
    <p:sldLayoutId id="2147483672"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8977" y="1471445"/>
            <a:ext cx="10448144" cy="2683329"/>
          </a:xfrm>
        </p:spPr>
        <p:txBody>
          <a:bodyPr anchor="ctr">
            <a:normAutofit/>
          </a:bodyPr>
          <a:lstStyle/>
          <a:p>
            <a:pPr algn="ctr"/>
            <a:r>
              <a:rPr lang="es-ES" sz="4800" dirty="0">
                <a:solidFill>
                  <a:srgbClr val="FF0000"/>
                </a:solidFill>
              </a:rPr>
              <a:t>Charla sobre el uso del </a:t>
            </a:r>
            <a:r>
              <a:rPr lang="es-ES" sz="4800" dirty="0" smtClean="0">
                <a:solidFill>
                  <a:srgbClr val="FF0000"/>
                </a:solidFill>
              </a:rPr>
              <a:t>Sistema</a:t>
            </a:r>
            <a:br>
              <a:rPr lang="es-ES" sz="4800" dirty="0" smtClean="0">
                <a:solidFill>
                  <a:srgbClr val="FF0000"/>
                </a:solidFill>
              </a:rPr>
            </a:br>
            <a:r>
              <a:rPr lang="es-ES" sz="4800" dirty="0" smtClean="0">
                <a:solidFill>
                  <a:srgbClr val="FF0000"/>
                </a:solidFill>
              </a:rPr>
              <a:t>“Gestión </a:t>
            </a:r>
            <a:r>
              <a:rPr lang="es-ES" sz="4800" dirty="0">
                <a:solidFill>
                  <a:srgbClr val="FF0000"/>
                </a:solidFill>
              </a:rPr>
              <a:t>de la Capacitación”</a:t>
            </a:r>
            <a:endParaRPr lang="es-PE" sz="4800" b="0" dirty="0">
              <a:ln w="0"/>
              <a:solidFill>
                <a:schemeClr val="accent1"/>
              </a:solidFill>
              <a:latin typeface="+mn-lt"/>
            </a:endParaRPr>
          </a:p>
        </p:txBody>
      </p:sp>
      <p:sp>
        <p:nvSpPr>
          <p:cNvPr id="3" name="Subtítulo 2"/>
          <p:cNvSpPr>
            <a:spLocks noGrp="1"/>
          </p:cNvSpPr>
          <p:nvPr>
            <p:ph type="subTitle" idx="1"/>
          </p:nvPr>
        </p:nvSpPr>
        <p:spPr>
          <a:xfrm>
            <a:off x="2155371" y="3995057"/>
            <a:ext cx="7264626" cy="580671"/>
          </a:xfrm>
        </p:spPr>
        <p:txBody>
          <a:bodyPr anchor="ctr"/>
          <a:lstStyle/>
          <a:p>
            <a:r>
              <a:rPr lang="es-PE" dirty="0" smtClean="0"/>
              <a:t>“Setiembre” 2019</a:t>
            </a:r>
            <a:endParaRPr lang="es-PE" dirty="0"/>
          </a:p>
        </p:txBody>
      </p:sp>
    </p:spTree>
    <p:extLst>
      <p:ext uri="{BB962C8B-B14F-4D97-AF65-F5344CB8AC3E}">
        <p14:creationId xmlns:p14="http://schemas.microsoft.com/office/powerpoint/2010/main" val="3029066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PLANIFICACIÓN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REGISTRO DE REQUERIMIENTOS DE CAPACITACIÓN</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Jefe de área</a:t>
            </a: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4161249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7198" y="245013"/>
            <a:ext cx="11562735" cy="1138773"/>
          </a:xfrm>
          <a:prstGeom prst="rect">
            <a:avLst/>
          </a:prstGeom>
        </p:spPr>
        <p:txBody>
          <a:bodyPr wrap="square">
            <a:spAutoFit/>
          </a:bodyPr>
          <a:lstStyle/>
          <a:p>
            <a:pPr algn="ctr"/>
            <a:r>
              <a:rPr lang="es-PE" sz="3400" b="1" dirty="0" smtClean="0"/>
              <a:t>“Flujograma – Validación de requerimientos de capacitación”</a:t>
            </a:r>
          </a:p>
          <a:p>
            <a:pPr algn="ctr"/>
            <a:r>
              <a:rPr lang="es-PE" sz="3400" b="1" dirty="0" smtClean="0"/>
              <a:t>(sin directivo asignado a la capacitación)</a:t>
            </a:r>
            <a:endParaRPr lang="es-ES" sz="3400" b="1" dirty="0"/>
          </a:p>
        </p:txBody>
      </p:sp>
      <p:pic>
        <p:nvPicPr>
          <p:cNvPr id="2" name="Imagen 1"/>
          <p:cNvPicPr>
            <a:picLocks noChangeAspect="1"/>
          </p:cNvPicPr>
          <p:nvPr/>
        </p:nvPicPr>
        <p:blipFill>
          <a:blip r:embed="rId2"/>
          <a:stretch>
            <a:fillRect/>
          </a:stretch>
        </p:blipFill>
        <p:spPr>
          <a:xfrm>
            <a:off x="2538869" y="1666960"/>
            <a:ext cx="7399394" cy="3899024"/>
          </a:xfrm>
          <a:prstGeom prst="rect">
            <a:avLst/>
          </a:prstGeom>
          <a:ln w="6350">
            <a:solidFill>
              <a:schemeClr val="tx1"/>
            </a:solidFill>
          </a:ln>
        </p:spPr>
      </p:pic>
    </p:spTree>
    <p:extLst>
      <p:ext uri="{BB962C8B-B14F-4D97-AF65-F5344CB8AC3E}">
        <p14:creationId xmlns:p14="http://schemas.microsoft.com/office/powerpoint/2010/main" val="275062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7196" y="112280"/>
            <a:ext cx="11562735" cy="1138773"/>
          </a:xfrm>
          <a:prstGeom prst="rect">
            <a:avLst/>
          </a:prstGeom>
        </p:spPr>
        <p:txBody>
          <a:bodyPr wrap="square">
            <a:spAutoFit/>
          </a:bodyPr>
          <a:lstStyle/>
          <a:p>
            <a:pPr algn="ctr"/>
            <a:r>
              <a:rPr lang="es-PE" sz="3400" b="1" dirty="0" smtClean="0"/>
              <a:t>“Flujograma – Validación de requerimientos de capacitación”</a:t>
            </a:r>
          </a:p>
          <a:p>
            <a:pPr algn="ctr"/>
            <a:r>
              <a:rPr lang="es-PE" sz="3400" b="1" dirty="0" smtClean="0"/>
              <a:t>(con directivo asignado a la capacitación)</a:t>
            </a:r>
            <a:endParaRPr lang="es-ES" sz="3400" b="1" dirty="0"/>
          </a:p>
        </p:txBody>
      </p:sp>
      <p:pic>
        <p:nvPicPr>
          <p:cNvPr id="4" name="Imagen 3"/>
          <p:cNvPicPr>
            <a:picLocks noChangeAspect="1"/>
          </p:cNvPicPr>
          <p:nvPr/>
        </p:nvPicPr>
        <p:blipFill>
          <a:blip r:embed="rId2"/>
          <a:stretch>
            <a:fillRect/>
          </a:stretch>
        </p:blipFill>
        <p:spPr>
          <a:xfrm>
            <a:off x="2076660" y="1396592"/>
            <a:ext cx="8323809" cy="4123809"/>
          </a:xfrm>
          <a:prstGeom prst="rect">
            <a:avLst/>
          </a:prstGeom>
          <a:ln w="3175">
            <a:solidFill>
              <a:schemeClr val="tx1"/>
            </a:solidFill>
          </a:ln>
        </p:spPr>
      </p:pic>
    </p:spTree>
    <p:extLst>
      <p:ext uri="{BB962C8B-B14F-4D97-AF65-F5344CB8AC3E}">
        <p14:creationId xmlns:p14="http://schemas.microsoft.com/office/powerpoint/2010/main" val="3064768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50126" y="184128"/>
            <a:ext cx="11132820" cy="954107"/>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“REGISTRO</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REQUERIMIENTOS</a:t>
            </a:r>
            <a:r>
              <a:rPr lang="es-PE" sz="28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CAPACITACIÓN”</a:t>
            </a:r>
            <a:endParaRPr lang="es-ES" sz="2800" u="sng" dirty="0"/>
          </a:p>
        </p:txBody>
      </p:sp>
      <p:pic>
        <p:nvPicPr>
          <p:cNvPr id="14" name="Imagen 13"/>
          <p:cNvPicPr>
            <a:picLocks noChangeAspect="1"/>
          </p:cNvPicPr>
          <p:nvPr/>
        </p:nvPicPr>
        <p:blipFill>
          <a:blip r:embed="rId2"/>
          <a:stretch>
            <a:fillRect/>
          </a:stretch>
        </p:blipFill>
        <p:spPr>
          <a:xfrm>
            <a:off x="1749870" y="1328224"/>
            <a:ext cx="8733333" cy="3209524"/>
          </a:xfrm>
          <a:prstGeom prst="rect">
            <a:avLst/>
          </a:prstGeom>
        </p:spPr>
      </p:pic>
      <p:sp>
        <p:nvSpPr>
          <p:cNvPr id="15" name="CuadroTexto 14"/>
          <p:cNvSpPr txBox="1"/>
          <p:nvPr/>
        </p:nvSpPr>
        <p:spPr>
          <a:xfrm>
            <a:off x="1833579" y="4727737"/>
            <a:ext cx="8565914" cy="1200329"/>
          </a:xfrm>
          <a:prstGeom prst="rect">
            <a:avLst/>
          </a:prstGeom>
          <a:noFill/>
        </p:spPr>
        <p:txBody>
          <a:bodyPr wrap="square" rtlCol="0">
            <a:spAutoFit/>
          </a:bodyPr>
          <a:lstStyle/>
          <a:p>
            <a:pPr marL="342900" indent="-342900">
              <a:buAutoNum type="arabicPeriod"/>
            </a:pPr>
            <a:r>
              <a:rPr lang="es-PE" dirty="0" smtClean="0"/>
              <a:t>A este nivel de la Planificación podemos registrar requerimientos de capacitación de dos formas posibles:</a:t>
            </a:r>
          </a:p>
          <a:p>
            <a:pPr marL="342900" indent="-342900">
              <a:buFont typeface="Wingdings" panose="05000000000000000000" pitchFamily="2" charset="2"/>
              <a:buChar char="v"/>
            </a:pPr>
            <a:r>
              <a:rPr lang="es-PE" dirty="0" smtClean="0"/>
              <a:t>Añadiendo Requerimiento. (Por necesidad de capacitación del Directivo)</a:t>
            </a:r>
          </a:p>
          <a:p>
            <a:pPr marL="342900" indent="-342900">
              <a:buFont typeface="Wingdings" panose="05000000000000000000" pitchFamily="2" charset="2"/>
              <a:buChar char="v"/>
            </a:pPr>
            <a:r>
              <a:rPr lang="es-PE" dirty="0" smtClean="0"/>
              <a:t>Añadiendo Capacitación Planificada por la Entidad.</a:t>
            </a:r>
            <a:endParaRPr lang="es-ES" dirty="0"/>
          </a:p>
        </p:txBody>
      </p:sp>
    </p:spTree>
    <p:extLst>
      <p:ext uri="{BB962C8B-B14F-4D97-AF65-F5344CB8AC3E}">
        <p14:creationId xmlns:p14="http://schemas.microsoft.com/office/powerpoint/2010/main" val="2950682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54995" y="913241"/>
            <a:ext cx="3886064" cy="2985433"/>
          </a:xfrm>
          <a:prstGeom prst="rect">
            <a:avLst/>
          </a:prstGeom>
        </p:spPr>
        <p:txBody>
          <a:bodyPr wrap="square">
            <a:spAutoFit/>
          </a:bodyPr>
          <a:lstStyle/>
          <a:p>
            <a:pPr marL="514350" indent="-514350" algn="just">
              <a:buAutoNum type="arabicPeriod"/>
            </a:pPr>
            <a:r>
              <a:rPr lang="es-PE" sz="2800" dirty="0" smtClean="0">
                <a:ln w="22225">
                  <a:solidFill>
                    <a:schemeClr val="accent2"/>
                  </a:solidFill>
                  <a:prstDash val="solid"/>
                </a:ln>
                <a:solidFill>
                  <a:schemeClr val="accent2">
                    <a:lumMod val="40000"/>
                    <a:lumOff val="60000"/>
                  </a:schemeClr>
                </a:solidFill>
              </a:rPr>
              <a:t>Añadir Requerimiento (Por necesidad de capacitación del directivo)</a:t>
            </a:r>
          </a:p>
          <a:p>
            <a:pPr marL="514350" indent="-514350" algn="just">
              <a:buAutoNum type="arabicPeriod"/>
            </a:pPr>
            <a:endParaRPr lang="es-PE" sz="2800" dirty="0" smtClean="0">
              <a:ln w="22225">
                <a:solidFill>
                  <a:schemeClr val="accent2"/>
                </a:solidFill>
                <a:prstDash val="solid"/>
              </a:ln>
              <a:solidFill>
                <a:schemeClr val="accent2">
                  <a:lumMod val="40000"/>
                  <a:lumOff val="60000"/>
                </a:schemeClr>
              </a:solidFill>
            </a:endParaRPr>
          </a:p>
          <a:p>
            <a:pPr algn="just"/>
            <a:r>
              <a:rPr lang="es-PE" sz="2400" dirty="0" smtClean="0"/>
              <a:t>1.1. Damos clic en botón Añadir Requerimiento</a:t>
            </a:r>
            <a:endParaRPr lang="es-ES" sz="2400" dirty="0"/>
          </a:p>
        </p:txBody>
      </p:sp>
      <p:pic>
        <p:nvPicPr>
          <p:cNvPr id="2" name="Imagen 1"/>
          <p:cNvPicPr>
            <a:picLocks noChangeAspect="1"/>
          </p:cNvPicPr>
          <p:nvPr/>
        </p:nvPicPr>
        <p:blipFill>
          <a:blip r:embed="rId2"/>
          <a:stretch>
            <a:fillRect/>
          </a:stretch>
        </p:blipFill>
        <p:spPr>
          <a:xfrm>
            <a:off x="745019" y="4731257"/>
            <a:ext cx="2627986" cy="505923"/>
          </a:xfrm>
          <a:prstGeom prst="rect">
            <a:avLst/>
          </a:prstGeom>
          <a:ln w="3175">
            <a:solidFill>
              <a:schemeClr val="tx1"/>
            </a:solidFill>
          </a:ln>
        </p:spPr>
      </p:pic>
      <p:pic>
        <p:nvPicPr>
          <p:cNvPr id="12" name="Imagen 11"/>
          <p:cNvPicPr>
            <a:picLocks noChangeAspect="1"/>
          </p:cNvPicPr>
          <p:nvPr/>
        </p:nvPicPr>
        <p:blipFill>
          <a:blip r:embed="rId3"/>
          <a:stretch>
            <a:fillRect/>
          </a:stretch>
        </p:blipFill>
        <p:spPr>
          <a:xfrm>
            <a:off x="4339598" y="292949"/>
            <a:ext cx="7616443" cy="5609761"/>
          </a:xfrm>
          <a:prstGeom prst="rect">
            <a:avLst/>
          </a:prstGeom>
          <a:ln w="3175">
            <a:solidFill>
              <a:schemeClr val="tx1"/>
            </a:solidFill>
          </a:ln>
        </p:spPr>
      </p:pic>
    </p:spTree>
    <p:extLst>
      <p:ext uri="{BB962C8B-B14F-4D97-AF65-F5344CB8AC3E}">
        <p14:creationId xmlns:p14="http://schemas.microsoft.com/office/powerpoint/2010/main" val="92569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84491" y="1399931"/>
            <a:ext cx="3749041" cy="1631216"/>
          </a:xfrm>
          <a:prstGeom prst="rect">
            <a:avLst/>
          </a:prstGeom>
        </p:spPr>
        <p:txBody>
          <a:bodyPr wrap="square">
            <a:spAutoFit/>
          </a:bodyPr>
          <a:lstStyle/>
          <a:p>
            <a:pPr algn="just"/>
            <a:r>
              <a:rPr lang="es-PE" sz="2000" dirty="0" smtClean="0"/>
              <a:t>1.2. Completamos con información los campos requeridos.</a:t>
            </a:r>
          </a:p>
          <a:p>
            <a:pPr algn="just"/>
            <a:endParaRPr lang="es-PE" sz="2000" dirty="0" smtClean="0"/>
          </a:p>
          <a:p>
            <a:pPr algn="just"/>
            <a:r>
              <a:rPr lang="es-PE" sz="2000" dirty="0" smtClean="0"/>
              <a:t>1.3. Clic en Grabar</a:t>
            </a:r>
            <a:endParaRPr lang="es-ES" sz="2000" dirty="0"/>
          </a:p>
        </p:txBody>
      </p:sp>
      <p:pic>
        <p:nvPicPr>
          <p:cNvPr id="2" name="Imagen 1"/>
          <p:cNvPicPr>
            <a:picLocks noChangeAspect="1"/>
          </p:cNvPicPr>
          <p:nvPr/>
        </p:nvPicPr>
        <p:blipFill>
          <a:blip r:embed="rId2"/>
          <a:stretch>
            <a:fillRect/>
          </a:stretch>
        </p:blipFill>
        <p:spPr>
          <a:xfrm>
            <a:off x="745018" y="3980888"/>
            <a:ext cx="2627986" cy="505923"/>
          </a:xfrm>
          <a:prstGeom prst="rect">
            <a:avLst/>
          </a:prstGeom>
          <a:ln w="3175">
            <a:solidFill>
              <a:schemeClr val="tx1"/>
            </a:solidFill>
          </a:ln>
        </p:spPr>
      </p:pic>
      <p:pic>
        <p:nvPicPr>
          <p:cNvPr id="13" name="Imagen 12"/>
          <p:cNvPicPr>
            <a:picLocks noChangeAspect="1"/>
          </p:cNvPicPr>
          <p:nvPr/>
        </p:nvPicPr>
        <p:blipFill>
          <a:blip r:embed="rId3"/>
          <a:stretch>
            <a:fillRect/>
          </a:stretch>
        </p:blipFill>
        <p:spPr>
          <a:xfrm>
            <a:off x="4047338" y="176980"/>
            <a:ext cx="7912287" cy="5825188"/>
          </a:xfrm>
          <a:prstGeom prst="rect">
            <a:avLst/>
          </a:prstGeom>
          <a:ln w="3175">
            <a:solidFill>
              <a:schemeClr val="tx1"/>
            </a:solidFill>
          </a:ln>
        </p:spPr>
      </p:pic>
    </p:spTree>
    <p:extLst>
      <p:ext uri="{BB962C8B-B14F-4D97-AF65-F5344CB8AC3E}">
        <p14:creationId xmlns:p14="http://schemas.microsoft.com/office/powerpoint/2010/main" val="1470593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4748" y="3287986"/>
            <a:ext cx="3598606" cy="1631216"/>
          </a:xfrm>
          <a:prstGeom prst="rect">
            <a:avLst/>
          </a:prstGeom>
        </p:spPr>
        <p:txBody>
          <a:bodyPr wrap="square">
            <a:spAutoFit/>
          </a:bodyPr>
          <a:lstStyle/>
          <a:p>
            <a:pPr algn="just"/>
            <a:r>
              <a:rPr lang="es-PE" sz="2000" dirty="0" smtClean="0"/>
              <a:t>1.5. Clic en el botón “</a:t>
            </a:r>
            <a:r>
              <a:rPr lang="es-PE" sz="2000" b="1" dirty="0" smtClean="0"/>
              <a:t>asignar servidores”</a:t>
            </a:r>
            <a:r>
              <a:rPr lang="es-PE" sz="2000" dirty="0" smtClean="0"/>
              <a:t> y seleccionamos al servidor(es) que deseamos agregar al requerimiento de capacitación.</a:t>
            </a:r>
            <a:endParaRPr lang="es-ES" sz="2000" dirty="0"/>
          </a:p>
        </p:txBody>
      </p:sp>
      <p:pic>
        <p:nvPicPr>
          <p:cNvPr id="14" name="Imagen 13"/>
          <p:cNvPicPr>
            <a:picLocks noChangeAspect="1"/>
          </p:cNvPicPr>
          <p:nvPr/>
        </p:nvPicPr>
        <p:blipFill>
          <a:blip r:embed="rId2"/>
          <a:stretch>
            <a:fillRect/>
          </a:stretch>
        </p:blipFill>
        <p:spPr>
          <a:xfrm>
            <a:off x="3849806" y="661744"/>
            <a:ext cx="8419048" cy="1571429"/>
          </a:xfrm>
          <a:prstGeom prst="rect">
            <a:avLst/>
          </a:prstGeom>
          <a:ln w="3175">
            <a:solidFill>
              <a:schemeClr val="tx1"/>
            </a:solidFill>
          </a:ln>
        </p:spPr>
      </p:pic>
      <p:sp>
        <p:nvSpPr>
          <p:cNvPr id="17" name="Rectángulo 16"/>
          <p:cNvSpPr/>
          <p:nvPr/>
        </p:nvSpPr>
        <p:spPr>
          <a:xfrm>
            <a:off x="14748" y="631850"/>
            <a:ext cx="3598606" cy="1631216"/>
          </a:xfrm>
          <a:prstGeom prst="rect">
            <a:avLst/>
          </a:prstGeom>
        </p:spPr>
        <p:txBody>
          <a:bodyPr wrap="square">
            <a:spAutoFit/>
          </a:bodyPr>
          <a:lstStyle/>
          <a:p>
            <a:pPr algn="just"/>
            <a:r>
              <a:rPr lang="es-PE" sz="2000" dirty="0" smtClean="0"/>
              <a:t>1.4. Como resultado se registra en la tabla nuestra requerimiento de capacitación. (sin participantes y rango de pertinencia)</a:t>
            </a:r>
            <a:endParaRPr lang="es-ES" sz="2000" dirty="0"/>
          </a:p>
        </p:txBody>
      </p:sp>
      <p:pic>
        <p:nvPicPr>
          <p:cNvPr id="18" name="Imagen 17"/>
          <p:cNvPicPr>
            <a:picLocks noChangeAspect="1"/>
          </p:cNvPicPr>
          <p:nvPr/>
        </p:nvPicPr>
        <p:blipFill>
          <a:blip r:embed="rId3"/>
          <a:stretch>
            <a:fillRect/>
          </a:stretch>
        </p:blipFill>
        <p:spPr>
          <a:xfrm>
            <a:off x="4535705" y="2641037"/>
            <a:ext cx="7047250" cy="2925115"/>
          </a:xfrm>
          <a:prstGeom prst="rect">
            <a:avLst/>
          </a:prstGeom>
          <a:ln w="3175">
            <a:solidFill>
              <a:schemeClr val="tx1"/>
            </a:solidFill>
          </a:ln>
        </p:spPr>
      </p:pic>
    </p:spTree>
    <p:extLst>
      <p:ext uri="{BB962C8B-B14F-4D97-AF65-F5344CB8AC3E}">
        <p14:creationId xmlns:p14="http://schemas.microsoft.com/office/powerpoint/2010/main" val="1115210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4748" y="2260675"/>
            <a:ext cx="3598606" cy="1323439"/>
          </a:xfrm>
          <a:prstGeom prst="rect">
            <a:avLst/>
          </a:prstGeom>
        </p:spPr>
        <p:txBody>
          <a:bodyPr wrap="square">
            <a:spAutoFit/>
          </a:bodyPr>
          <a:lstStyle/>
          <a:p>
            <a:pPr algn="just"/>
            <a:r>
              <a:rPr lang="es-PE" sz="2000" dirty="0" smtClean="0"/>
              <a:t>1.6. </a:t>
            </a:r>
            <a:r>
              <a:rPr lang="es-PE" sz="2000" dirty="0"/>
              <a:t>Como resultado se registra en la tabla nuestra requerimiento de </a:t>
            </a:r>
            <a:r>
              <a:rPr lang="es-PE" sz="2000" dirty="0" smtClean="0"/>
              <a:t>capacitación con información completa.</a:t>
            </a:r>
            <a:endParaRPr lang="es-ES" sz="2000" dirty="0"/>
          </a:p>
        </p:txBody>
      </p:sp>
      <p:pic>
        <p:nvPicPr>
          <p:cNvPr id="15" name="Imagen 14"/>
          <p:cNvPicPr>
            <a:picLocks noChangeAspect="1"/>
          </p:cNvPicPr>
          <p:nvPr/>
        </p:nvPicPr>
        <p:blipFill>
          <a:blip r:embed="rId2"/>
          <a:stretch>
            <a:fillRect/>
          </a:stretch>
        </p:blipFill>
        <p:spPr>
          <a:xfrm>
            <a:off x="3587433" y="1255729"/>
            <a:ext cx="8485714" cy="3333333"/>
          </a:xfrm>
          <a:prstGeom prst="rect">
            <a:avLst/>
          </a:prstGeom>
          <a:ln w="3175">
            <a:solidFill>
              <a:schemeClr val="tx1"/>
            </a:solidFill>
          </a:ln>
        </p:spPr>
      </p:pic>
    </p:spTree>
    <p:extLst>
      <p:ext uri="{BB962C8B-B14F-4D97-AF65-F5344CB8AC3E}">
        <p14:creationId xmlns:p14="http://schemas.microsoft.com/office/powerpoint/2010/main" val="1998081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268442" y="1267136"/>
            <a:ext cx="3749041" cy="2923877"/>
          </a:xfrm>
          <a:prstGeom prst="rect">
            <a:avLst/>
          </a:prstGeom>
        </p:spPr>
        <p:txBody>
          <a:bodyPr wrap="square">
            <a:spAutoFit/>
          </a:bodyPr>
          <a:lstStyle/>
          <a:p>
            <a:pPr marL="514350" indent="-514350" algn="just">
              <a:buAutoNum type="arabicPeriod"/>
            </a:pPr>
            <a:r>
              <a:rPr lang="es-PE" sz="2800" dirty="0" smtClean="0">
                <a:ln w="22225">
                  <a:solidFill>
                    <a:schemeClr val="accent2"/>
                  </a:solidFill>
                  <a:prstDash val="solid"/>
                </a:ln>
                <a:solidFill>
                  <a:schemeClr val="accent2">
                    <a:lumMod val="40000"/>
                    <a:lumOff val="60000"/>
                  </a:schemeClr>
                </a:solidFill>
              </a:rPr>
              <a:t>Añadir Capacitación Planificada por la Entidad</a:t>
            </a:r>
          </a:p>
          <a:p>
            <a:pPr marL="514350" indent="-514350" algn="just">
              <a:buAutoNum type="arabicPeriod"/>
            </a:pPr>
            <a:endParaRPr lang="es-PE" sz="2800" dirty="0" smtClean="0">
              <a:ln w="22225">
                <a:solidFill>
                  <a:schemeClr val="accent2"/>
                </a:solidFill>
                <a:prstDash val="solid"/>
              </a:ln>
              <a:solidFill>
                <a:schemeClr val="accent2">
                  <a:lumMod val="40000"/>
                  <a:lumOff val="60000"/>
                </a:schemeClr>
              </a:solidFill>
            </a:endParaRPr>
          </a:p>
          <a:p>
            <a:pPr algn="just"/>
            <a:r>
              <a:rPr lang="es-PE" sz="2400" dirty="0" smtClean="0"/>
              <a:t>1.1. Damos clic en botón Añadir Capacitación Planificada por la Entidad.</a:t>
            </a:r>
            <a:endParaRPr lang="es-ES" sz="2400" dirty="0"/>
          </a:p>
        </p:txBody>
      </p:sp>
      <p:pic>
        <p:nvPicPr>
          <p:cNvPr id="12" name="Imagen 11"/>
          <p:cNvPicPr>
            <a:picLocks noChangeAspect="1"/>
          </p:cNvPicPr>
          <p:nvPr/>
        </p:nvPicPr>
        <p:blipFill>
          <a:blip r:embed="rId2"/>
          <a:stretch>
            <a:fillRect/>
          </a:stretch>
        </p:blipFill>
        <p:spPr>
          <a:xfrm>
            <a:off x="4339598" y="292949"/>
            <a:ext cx="7616443" cy="5609761"/>
          </a:xfrm>
          <a:prstGeom prst="rect">
            <a:avLst/>
          </a:prstGeom>
          <a:ln w="3175">
            <a:solidFill>
              <a:schemeClr val="tx1"/>
            </a:solidFill>
          </a:ln>
        </p:spPr>
      </p:pic>
      <p:pic>
        <p:nvPicPr>
          <p:cNvPr id="14" name="Imagen 13"/>
          <p:cNvPicPr>
            <a:picLocks noChangeAspect="1"/>
          </p:cNvPicPr>
          <p:nvPr/>
        </p:nvPicPr>
        <p:blipFill>
          <a:blip r:embed="rId3"/>
          <a:stretch>
            <a:fillRect/>
          </a:stretch>
        </p:blipFill>
        <p:spPr>
          <a:xfrm>
            <a:off x="352393" y="4620963"/>
            <a:ext cx="3581137" cy="600627"/>
          </a:xfrm>
          <a:prstGeom prst="rect">
            <a:avLst/>
          </a:prstGeom>
          <a:ln w="3175">
            <a:solidFill>
              <a:schemeClr val="tx1"/>
            </a:solidFill>
          </a:ln>
        </p:spPr>
      </p:pic>
    </p:spTree>
    <p:extLst>
      <p:ext uri="{BB962C8B-B14F-4D97-AF65-F5344CB8AC3E}">
        <p14:creationId xmlns:p14="http://schemas.microsoft.com/office/powerpoint/2010/main" val="1868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238946" y="883675"/>
            <a:ext cx="3749041" cy="1569660"/>
          </a:xfrm>
          <a:prstGeom prst="rect">
            <a:avLst/>
          </a:prstGeom>
        </p:spPr>
        <p:txBody>
          <a:bodyPr wrap="square">
            <a:spAutoFit/>
          </a:bodyPr>
          <a:lstStyle/>
          <a:p>
            <a:pPr algn="just"/>
            <a:r>
              <a:rPr lang="es-PE" sz="2400" dirty="0" smtClean="0"/>
              <a:t>1.2. Se muestra una ventana que contiene una lista de capacitaciones planificadas por la entidad.</a:t>
            </a:r>
          </a:p>
        </p:txBody>
      </p:sp>
      <p:pic>
        <p:nvPicPr>
          <p:cNvPr id="2" name="Imagen 1"/>
          <p:cNvPicPr>
            <a:picLocks noChangeAspect="1"/>
          </p:cNvPicPr>
          <p:nvPr/>
        </p:nvPicPr>
        <p:blipFill rotWithShape="1">
          <a:blip r:embed="rId2"/>
          <a:srcRect b="28257"/>
          <a:stretch/>
        </p:blipFill>
        <p:spPr>
          <a:xfrm>
            <a:off x="4227848" y="629726"/>
            <a:ext cx="7780952" cy="2083977"/>
          </a:xfrm>
          <a:prstGeom prst="rect">
            <a:avLst/>
          </a:prstGeom>
          <a:ln w="3175">
            <a:solidFill>
              <a:schemeClr val="tx1"/>
            </a:solidFill>
          </a:ln>
        </p:spPr>
      </p:pic>
      <p:sp>
        <p:nvSpPr>
          <p:cNvPr id="17" name="Rectángulo 16"/>
          <p:cNvSpPr/>
          <p:nvPr/>
        </p:nvSpPr>
        <p:spPr>
          <a:xfrm>
            <a:off x="238945" y="3566931"/>
            <a:ext cx="3749041" cy="1200329"/>
          </a:xfrm>
          <a:prstGeom prst="rect">
            <a:avLst/>
          </a:prstGeom>
        </p:spPr>
        <p:txBody>
          <a:bodyPr wrap="square">
            <a:spAutoFit/>
          </a:bodyPr>
          <a:lstStyle/>
          <a:p>
            <a:pPr algn="just"/>
            <a:r>
              <a:rPr lang="es-PE" sz="2400" dirty="0" smtClean="0"/>
              <a:t>1.3. Seleccionamos la capacitación y damos clic en Grabar</a:t>
            </a:r>
          </a:p>
        </p:txBody>
      </p:sp>
      <p:pic>
        <p:nvPicPr>
          <p:cNvPr id="13" name="Imagen 12"/>
          <p:cNvPicPr>
            <a:picLocks noChangeAspect="1"/>
          </p:cNvPicPr>
          <p:nvPr/>
        </p:nvPicPr>
        <p:blipFill>
          <a:blip r:embed="rId3"/>
          <a:stretch>
            <a:fillRect/>
          </a:stretch>
        </p:blipFill>
        <p:spPr>
          <a:xfrm>
            <a:off x="4599276" y="3448047"/>
            <a:ext cx="7038095" cy="1438095"/>
          </a:xfrm>
          <a:prstGeom prst="rect">
            <a:avLst/>
          </a:prstGeom>
          <a:ln>
            <a:solidFill>
              <a:schemeClr val="tx1"/>
            </a:solidFill>
          </a:ln>
        </p:spPr>
      </p:pic>
    </p:spTree>
    <p:extLst>
      <p:ext uri="{BB962C8B-B14F-4D97-AF65-F5344CB8AC3E}">
        <p14:creationId xmlns:p14="http://schemas.microsoft.com/office/powerpoint/2010/main" val="648227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976" y="107229"/>
            <a:ext cx="11515757" cy="1143000"/>
          </a:xfrm>
        </p:spPr>
        <p:txBody>
          <a:bodyPr>
            <a:noAutofit/>
          </a:bodyPr>
          <a:lstStyle/>
          <a:p>
            <a:r>
              <a:rPr lang="es-PE" sz="3600" b="1" dirty="0">
                <a:solidFill>
                  <a:srgbClr val="FF0000"/>
                </a:solidFill>
                <a:effectLst>
                  <a:outerShdw blurRad="38100" dist="38100" dir="2700000" algn="tl">
                    <a:srgbClr val="000000">
                      <a:alpha val="43137"/>
                    </a:srgbClr>
                  </a:outerShdw>
                </a:effectLst>
              </a:rPr>
              <a:t>CICLO DEL PROCESO DE LA CAPACITACIÓN</a:t>
            </a:r>
          </a:p>
        </p:txBody>
      </p:sp>
      <p:sp>
        <p:nvSpPr>
          <p:cNvPr id="51" name="Rectángulo 50"/>
          <p:cNvSpPr/>
          <p:nvPr/>
        </p:nvSpPr>
        <p:spPr>
          <a:xfrm>
            <a:off x="4578006" y="3429198"/>
            <a:ext cx="3240356" cy="580994"/>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4000" b="1" dirty="0">
              <a:ln w="12700">
                <a:solidFill>
                  <a:schemeClr val="accent1"/>
                </a:solidFill>
                <a:prstDash val="solid"/>
              </a:ln>
              <a:solidFill>
                <a:srgbClr val="C00000"/>
              </a:solidFill>
              <a:effectLst>
                <a:outerShdw dist="38100" dir="2640000" algn="bl" rotWithShape="0">
                  <a:schemeClr val="accent1"/>
                </a:outerShdw>
              </a:effectLst>
            </a:endParaRPr>
          </a:p>
        </p:txBody>
      </p:sp>
      <p:graphicFrame>
        <p:nvGraphicFramePr>
          <p:cNvPr id="12" name="Diagrama 11"/>
          <p:cNvGraphicFramePr/>
          <p:nvPr>
            <p:extLst/>
          </p:nvPr>
        </p:nvGraphicFramePr>
        <p:xfrm>
          <a:off x="1583500" y="719666"/>
          <a:ext cx="9905539" cy="5373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ángulo redondeado 13"/>
          <p:cNvSpPr/>
          <p:nvPr/>
        </p:nvSpPr>
        <p:spPr>
          <a:xfrm>
            <a:off x="8158192" y="1040232"/>
            <a:ext cx="3890469" cy="1164633"/>
          </a:xfrm>
          <a:prstGeom prst="round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s-PE" sz="1400" b="1" dirty="0">
                <a:solidFill>
                  <a:srgbClr val="4A3799"/>
                </a:solidFill>
              </a:rPr>
              <a:t>Planificación </a:t>
            </a:r>
          </a:p>
          <a:p>
            <a:pPr algn="just"/>
            <a:r>
              <a:rPr lang="es-PE" sz="1400" dirty="0">
                <a:solidFill>
                  <a:schemeClr val="tx1"/>
                </a:solidFill>
              </a:rPr>
              <a:t>Etapa en la cual se </a:t>
            </a:r>
            <a:r>
              <a:rPr lang="es-PE" sz="1400" b="1" dirty="0">
                <a:solidFill>
                  <a:schemeClr val="tx1"/>
                </a:solidFill>
              </a:rPr>
              <a:t>identifican y definen las necesidades de capacitación </a:t>
            </a:r>
            <a:r>
              <a:rPr lang="es-PE" sz="1400" dirty="0">
                <a:solidFill>
                  <a:schemeClr val="tx1"/>
                </a:solidFill>
              </a:rPr>
              <a:t>a partir de los objetivos estratégicos.</a:t>
            </a:r>
            <a:endParaRPr lang="es-PE" sz="1400" dirty="0"/>
          </a:p>
        </p:txBody>
      </p:sp>
      <p:sp>
        <p:nvSpPr>
          <p:cNvPr id="15" name="Elipse 14"/>
          <p:cNvSpPr/>
          <p:nvPr/>
        </p:nvSpPr>
        <p:spPr>
          <a:xfrm>
            <a:off x="6333525" y="3753444"/>
            <a:ext cx="2058792" cy="1428675"/>
          </a:xfrm>
          <a:prstGeom prst="ellipse">
            <a:avLst/>
          </a:prstGeom>
          <a:solidFill>
            <a:srgbClr val="E35A1D"/>
          </a:solidFill>
          <a:ln>
            <a:solidFill>
              <a:srgbClr val="E35A1D"/>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Elipse 15"/>
          <p:cNvSpPr/>
          <p:nvPr/>
        </p:nvSpPr>
        <p:spPr>
          <a:xfrm>
            <a:off x="2314927" y="2320361"/>
            <a:ext cx="2058792" cy="1433083"/>
          </a:xfrm>
          <a:prstGeom prst="ellipse">
            <a:avLst/>
          </a:prstGeom>
          <a:solidFill>
            <a:srgbClr val="379989"/>
          </a:solidFill>
          <a:ln>
            <a:solidFill>
              <a:schemeClr val="accent6">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Elipse 16"/>
          <p:cNvSpPr/>
          <p:nvPr/>
        </p:nvSpPr>
        <p:spPr>
          <a:xfrm>
            <a:off x="5489843" y="896178"/>
            <a:ext cx="1662644" cy="1172248"/>
          </a:xfrm>
          <a:prstGeom prst="ellipse">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18" name="Rectángulo redondeado 17"/>
          <p:cNvSpPr/>
          <p:nvPr/>
        </p:nvSpPr>
        <p:spPr>
          <a:xfrm>
            <a:off x="8405946" y="4077072"/>
            <a:ext cx="3642716" cy="1526250"/>
          </a:xfrm>
          <a:prstGeom prst="round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300" b="1" dirty="0">
                <a:solidFill>
                  <a:srgbClr val="E35A1D"/>
                </a:solidFill>
              </a:rPr>
              <a:t>2. Ejecución </a:t>
            </a:r>
          </a:p>
          <a:p>
            <a:pPr algn="just"/>
            <a:r>
              <a:rPr lang="es-PE" sz="1300" dirty="0">
                <a:solidFill>
                  <a:schemeClr val="tx1"/>
                </a:solidFill>
              </a:rPr>
              <a:t>Etapa en la cual se </a:t>
            </a:r>
            <a:r>
              <a:rPr lang="es-PE" sz="1300" b="1" dirty="0">
                <a:solidFill>
                  <a:schemeClr val="tx1"/>
                </a:solidFill>
              </a:rPr>
              <a:t>ejecutan las capacitaciones aprobadas en el Plan de Desarrollo de Personas</a:t>
            </a:r>
            <a:r>
              <a:rPr lang="es-PE" sz="1300" dirty="0">
                <a:solidFill>
                  <a:schemeClr val="tx1"/>
                </a:solidFill>
              </a:rPr>
              <a:t>, se monitorea la realización de las mismas y se asegura la participación de los servidores.</a:t>
            </a:r>
            <a:endParaRPr lang="es-PE" sz="1300" dirty="0"/>
          </a:p>
        </p:txBody>
      </p:sp>
      <p:sp>
        <p:nvSpPr>
          <p:cNvPr id="19" name="Rectángulo redondeado 18"/>
          <p:cNvSpPr/>
          <p:nvPr/>
        </p:nvSpPr>
        <p:spPr>
          <a:xfrm>
            <a:off x="414174" y="3873112"/>
            <a:ext cx="3473581" cy="1572112"/>
          </a:xfrm>
          <a:prstGeom prst="roundRect">
            <a:avLst/>
          </a:prstGeom>
          <a:noFill/>
          <a:ln w="28575">
            <a:solidFill>
              <a:srgbClr val="0099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b="1" dirty="0">
                <a:solidFill>
                  <a:srgbClr val="379989"/>
                </a:solidFill>
              </a:rPr>
              <a:t>3. Evaluación </a:t>
            </a:r>
          </a:p>
          <a:p>
            <a:pPr algn="just"/>
            <a:r>
              <a:rPr lang="es-PE" sz="1400" dirty="0">
                <a:solidFill>
                  <a:schemeClr val="tx1"/>
                </a:solidFill>
              </a:rPr>
              <a:t>Etapa en la cual se </a:t>
            </a:r>
            <a:r>
              <a:rPr lang="es-PE" sz="1400" b="1" dirty="0">
                <a:solidFill>
                  <a:schemeClr val="tx1"/>
                </a:solidFill>
              </a:rPr>
              <a:t>miden los resultados de las acciones de capacitación ejecutadas</a:t>
            </a:r>
            <a:r>
              <a:rPr lang="es-PE" sz="1400" dirty="0">
                <a:solidFill>
                  <a:schemeClr val="tx1"/>
                </a:solidFill>
              </a:rPr>
              <a:t>, esta cuenta con 04 niveles: reacción, aprendizaje, aplicación e impacto.</a:t>
            </a:r>
            <a:endParaRPr lang="es-PE" sz="1400" dirty="0"/>
          </a:p>
        </p:txBody>
      </p:sp>
      <p:pic>
        <p:nvPicPr>
          <p:cNvPr id="20" name="Imagen 19"/>
          <p:cNvPicPr>
            <a:picLocks noChangeAspect="1"/>
          </p:cNvPicPr>
          <p:nvPr/>
        </p:nvPicPr>
        <p:blipFill>
          <a:blip r:embed="rId7" cstate="print"/>
          <a:stretch>
            <a:fillRect/>
          </a:stretch>
        </p:blipFill>
        <p:spPr>
          <a:xfrm>
            <a:off x="6443073" y="3898213"/>
            <a:ext cx="1743019" cy="1149507"/>
          </a:xfrm>
          <a:prstGeom prst="ellipse">
            <a:avLst/>
          </a:prstGeom>
          <a:ln w="3175" cap="rnd">
            <a:solidFill>
              <a:srgbClr val="DDDDD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8" descr="Resultado de imagen para check verde y roj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849" y="2430312"/>
            <a:ext cx="1696779" cy="1170188"/>
          </a:xfrm>
          <a:prstGeom prst="ellipse">
            <a:avLst/>
          </a:prstGeom>
          <a:ln w="3175" cap="rnd">
            <a:solidFill>
              <a:srgbClr val="DDDDD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9" cstate="print"/>
          <a:srcRect l="6935" t="1562" r="23980" b="16938"/>
          <a:stretch/>
        </p:blipFill>
        <p:spPr>
          <a:xfrm>
            <a:off x="5319826" y="908720"/>
            <a:ext cx="1832291" cy="11304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347461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4748" y="3287986"/>
            <a:ext cx="3598606" cy="1631216"/>
          </a:xfrm>
          <a:prstGeom prst="rect">
            <a:avLst/>
          </a:prstGeom>
        </p:spPr>
        <p:txBody>
          <a:bodyPr wrap="square">
            <a:spAutoFit/>
          </a:bodyPr>
          <a:lstStyle/>
          <a:p>
            <a:pPr algn="just"/>
            <a:r>
              <a:rPr lang="es-PE" sz="2000" dirty="0" smtClean="0"/>
              <a:t>1.5. Clic en el botón “</a:t>
            </a:r>
            <a:r>
              <a:rPr lang="es-PE" sz="2000" b="1" dirty="0" smtClean="0"/>
              <a:t>asignar servidores”</a:t>
            </a:r>
            <a:r>
              <a:rPr lang="es-PE" sz="2000" dirty="0" smtClean="0"/>
              <a:t> y seleccionamos al servidor(es) que deseamos agregar al requerimiento de capacitación.</a:t>
            </a:r>
            <a:endParaRPr lang="es-ES" sz="2000" dirty="0"/>
          </a:p>
        </p:txBody>
      </p:sp>
      <p:sp>
        <p:nvSpPr>
          <p:cNvPr id="17" name="Rectángulo 16"/>
          <p:cNvSpPr/>
          <p:nvPr/>
        </p:nvSpPr>
        <p:spPr>
          <a:xfrm>
            <a:off x="14748" y="631850"/>
            <a:ext cx="3598606" cy="1631216"/>
          </a:xfrm>
          <a:prstGeom prst="rect">
            <a:avLst/>
          </a:prstGeom>
        </p:spPr>
        <p:txBody>
          <a:bodyPr wrap="square">
            <a:spAutoFit/>
          </a:bodyPr>
          <a:lstStyle/>
          <a:p>
            <a:pPr algn="just"/>
            <a:r>
              <a:rPr lang="es-PE" sz="2000" dirty="0" smtClean="0"/>
              <a:t>1.4. Como resultado se registra en la tabla nuestra requerimiento de capacitación de entidad. (sin participantes y rango de pertinencia)</a:t>
            </a:r>
            <a:endParaRPr lang="es-ES" sz="2000" dirty="0"/>
          </a:p>
        </p:txBody>
      </p:sp>
      <p:pic>
        <p:nvPicPr>
          <p:cNvPr id="2" name="Imagen 1"/>
          <p:cNvPicPr>
            <a:picLocks noChangeAspect="1"/>
          </p:cNvPicPr>
          <p:nvPr/>
        </p:nvPicPr>
        <p:blipFill>
          <a:blip r:embed="rId2"/>
          <a:stretch>
            <a:fillRect/>
          </a:stretch>
        </p:blipFill>
        <p:spPr>
          <a:xfrm>
            <a:off x="3659003" y="466505"/>
            <a:ext cx="8476190" cy="1961905"/>
          </a:xfrm>
          <a:prstGeom prst="rect">
            <a:avLst/>
          </a:prstGeom>
          <a:ln w="3175">
            <a:solidFill>
              <a:schemeClr val="tx1"/>
            </a:solidFill>
          </a:ln>
        </p:spPr>
      </p:pic>
      <p:sp>
        <p:nvSpPr>
          <p:cNvPr id="12" name="Rectángulo 11"/>
          <p:cNvSpPr/>
          <p:nvPr/>
        </p:nvSpPr>
        <p:spPr>
          <a:xfrm>
            <a:off x="3790335" y="1637070"/>
            <a:ext cx="8259097" cy="244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3"/>
          <a:stretch>
            <a:fillRect/>
          </a:stretch>
        </p:blipFill>
        <p:spPr>
          <a:xfrm>
            <a:off x="4448201" y="2898516"/>
            <a:ext cx="6897794" cy="2898716"/>
          </a:xfrm>
          <a:prstGeom prst="rect">
            <a:avLst/>
          </a:prstGeom>
          <a:ln w="3175">
            <a:solidFill>
              <a:schemeClr val="tx1"/>
            </a:solidFill>
          </a:ln>
        </p:spPr>
      </p:pic>
    </p:spTree>
    <p:extLst>
      <p:ext uri="{BB962C8B-B14F-4D97-AF65-F5344CB8AC3E}">
        <p14:creationId xmlns:p14="http://schemas.microsoft.com/office/powerpoint/2010/main" val="3489200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4748" y="2260675"/>
            <a:ext cx="3598606" cy="1631216"/>
          </a:xfrm>
          <a:prstGeom prst="rect">
            <a:avLst/>
          </a:prstGeom>
        </p:spPr>
        <p:txBody>
          <a:bodyPr wrap="square">
            <a:spAutoFit/>
          </a:bodyPr>
          <a:lstStyle/>
          <a:p>
            <a:pPr algn="just"/>
            <a:r>
              <a:rPr lang="es-PE" sz="2000" dirty="0" smtClean="0"/>
              <a:t>1.6. </a:t>
            </a:r>
            <a:r>
              <a:rPr lang="es-PE" sz="2000" dirty="0"/>
              <a:t>Como resultado se registra en la tabla nuestra requerimiento </a:t>
            </a:r>
            <a:r>
              <a:rPr lang="es-PE" sz="2000" dirty="0" smtClean="0"/>
              <a:t>de capacitación de entidad, con información completa.</a:t>
            </a:r>
            <a:endParaRPr lang="es-ES" sz="2000" dirty="0"/>
          </a:p>
        </p:txBody>
      </p:sp>
      <p:grpSp>
        <p:nvGrpSpPr>
          <p:cNvPr id="13" name="Grupo 12"/>
          <p:cNvGrpSpPr/>
          <p:nvPr/>
        </p:nvGrpSpPr>
        <p:grpSpPr>
          <a:xfrm>
            <a:off x="3654241" y="1093822"/>
            <a:ext cx="8485714" cy="3657143"/>
            <a:chOff x="3654241" y="1093822"/>
            <a:chExt cx="8485714" cy="3657143"/>
          </a:xfrm>
        </p:grpSpPr>
        <p:pic>
          <p:nvPicPr>
            <p:cNvPr id="2" name="Imagen 1"/>
            <p:cNvPicPr>
              <a:picLocks noChangeAspect="1"/>
            </p:cNvPicPr>
            <p:nvPr/>
          </p:nvPicPr>
          <p:blipFill>
            <a:blip r:embed="rId2"/>
            <a:stretch>
              <a:fillRect/>
            </a:stretch>
          </p:blipFill>
          <p:spPr>
            <a:xfrm>
              <a:off x="3654241" y="1093822"/>
              <a:ext cx="8485714" cy="3657143"/>
            </a:xfrm>
            <a:prstGeom prst="rect">
              <a:avLst/>
            </a:prstGeom>
            <a:ln>
              <a:solidFill>
                <a:schemeClr val="tx1"/>
              </a:solidFill>
            </a:ln>
          </p:spPr>
        </p:pic>
        <p:sp>
          <p:nvSpPr>
            <p:cNvPr id="12" name="Rectángulo 11"/>
            <p:cNvSpPr/>
            <p:nvPr/>
          </p:nvSpPr>
          <p:spPr>
            <a:xfrm>
              <a:off x="3760839" y="4322175"/>
              <a:ext cx="8244348" cy="249825"/>
            </a:xfrm>
            <a:prstGeom prst="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spTree>
    <p:extLst>
      <p:ext uri="{BB962C8B-B14F-4D97-AF65-F5344CB8AC3E}">
        <p14:creationId xmlns:p14="http://schemas.microsoft.com/office/powerpoint/2010/main" val="1936422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EJECUCIÓN </a:t>
            </a:r>
            <a:r>
              <a:rPr lang="es-PE" u="sng" dirty="0">
                <a:solidFill>
                  <a:srgbClr val="FF0000"/>
                </a:solidFill>
              </a:rPr>
              <a:t>-</a:t>
            </a:r>
            <a:r>
              <a:rPr lang="es-PE" u="sng" dirty="0" smtClean="0">
                <a:solidFill>
                  <a:srgbClr val="FF0000"/>
                </a:solidFill>
              </a:rPr>
              <a:t> OPCIÓN: CONFIRMACIÓN DE ACCIÓN DE CAPACITACIÓN</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p:nvGrpSpPr>
        <p:grpSpPr>
          <a:xfrm>
            <a:off x="3015147" y="2222525"/>
            <a:ext cx="6042263" cy="2323809"/>
            <a:chOff x="3015147" y="2222525"/>
            <a:chExt cx="6042263" cy="232380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3"/>
            <a:stretch>
              <a:fillRect/>
            </a:stretch>
          </p:blipFill>
          <p:spPr>
            <a:xfrm>
              <a:off x="3015147" y="2570145"/>
              <a:ext cx="1704762" cy="1628571"/>
            </a:xfrm>
            <a:prstGeom prst="rect">
              <a:avLst/>
            </a:prstGeom>
          </p:spPr>
        </p:pic>
        <p:grpSp>
          <p:nvGrpSpPr>
            <p:cNvPr id="12" name="Grupo 11"/>
            <p:cNvGrpSpPr/>
            <p:nvPr/>
          </p:nvGrpSpPr>
          <p:grpSpPr>
            <a:xfrm>
              <a:off x="6876458" y="2222525"/>
              <a:ext cx="2180952" cy="2323809"/>
              <a:chOff x="6876458" y="2119291"/>
              <a:chExt cx="2180952" cy="2323809"/>
            </a:xfrm>
          </p:grpSpPr>
          <p:pic>
            <p:nvPicPr>
              <p:cNvPr id="10" name="Imagen 9"/>
              <p:cNvPicPr>
                <a:picLocks noChangeAspect="1"/>
              </p:cNvPicPr>
              <p:nvPr/>
            </p:nvPicPr>
            <p:blipFill>
              <a:blip r:embed="rId4"/>
              <a:stretch>
                <a:fillRect/>
              </a:stretch>
            </p:blipFill>
            <p:spPr>
              <a:xfrm>
                <a:off x="6876458" y="2119291"/>
                <a:ext cx="2180952" cy="2323809"/>
              </a:xfrm>
              <a:prstGeom prst="rect">
                <a:avLst/>
              </a:prstGeom>
              <a:ln>
                <a:solidFill>
                  <a:schemeClr val="tx1"/>
                </a:solidFill>
              </a:ln>
            </p:spPr>
          </p:pic>
          <p:sp>
            <p:nvSpPr>
              <p:cNvPr id="11" name="Rectángulo 10"/>
              <p:cNvSpPr/>
              <p:nvPr/>
            </p:nvSpPr>
            <p:spPr>
              <a:xfrm>
                <a:off x="7241458" y="3670891"/>
                <a:ext cx="1710813" cy="6208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grpSp>
    </p:spTree>
    <p:extLst>
      <p:ext uri="{BB962C8B-B14F-4D97-AF65-F5344CB8AC3E}">
        <p14:creationId xmlns:p14="http://schemas.microsoft.com/office/powerpoint/2010/main" val="3982616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EJECUCIÓN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CONFIRMACIÓN DE ACCIÓN DE CAPACITACIÓN</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SERVIDOR (Beneficiario de capacitación)</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151608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50126" y="184128"/>
            <a:ext cx="11132820" cy="954107"/>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“CONFIRMACIÓN</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ACCIÓN</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CAPACITACIÓN”</a:t>
            </a:r>
            <a:endParaRPr lang="es-ES" sz="2800" u="sng" dirty="0"/>
          </a:p>
        </p:txBody>
      </p:sp>
      <p:sp>
        <p:nvSpPr>
          <p:cNvPr id="15" name="CuadroTexto 14"/>
          <p:cNvSpPr txBox="1"/>
          <p:nvPr/>
        </p:nvSpPr>
        <p:spPr>
          <a:xfrm>
            <a:off x="1833579" y="4304105"/>
            <a:ext cx="8565914" cy="1323439"/>
          </a:xfrm>
          <a:prstGeom prst="rect">
            <a:avLst/>
          </a:prstGeom>
          <a:noFill/>
        </p:spPr>
        <p:txBody>
          <a:bodyPr wrap="square" rtlCol="0">
            <a:spAutoFit/>
          </a:bodyPr>
          <a:lstStyle/>
          <a:p>
            <a:pPr algn="just"/>
            <a:r>
              <a:rPr lang="es-PE" sz="2000" dirty="0" smtClean="0"/>
              <a:t>A este nivel el servidor tiene conocimiento de que su capacitación ha sido ejecutada, porque en su bandeja se muestra la capacitación ejecutada y así mismo un botón (columna acción) que lo direccionara a otra pantalla para adjuntar su “Declaración Jurada de Compromiso”.</a:t>
            </a:r>
            <a:endParaRPr lang="es-ES" sz="2000" dirty="0"/>
          </a:p>
        </p:txBody>
      </p:sp>
      <p:pic>
        <p:nvPicPr>
          <p:cNvPr id="2" name="Imagen 1"/>
          <p:cNvPicPr>
            <a:picLocks noChangeAspect="1"/>
          </p:cNvPicPr>
          <p:nvPr/>
        </p:nvPicPr>
        <p:blipFill>
          <a:blip r:embed="rId2"/>
          <a:stretch>
            <a:fillRect/>
          </a:stretch>
        </p:blipFill>
        <p:spPr>
          <a:xfrm>
            <a:off x="1808618" y="1628359"/>
            <a:ext cx="8533333" cy="2314286"/>
          </a:xfrm>
          <a:prstGeom prst="rect">
            <a:avLst/>
          </a:prstGeom>
          <a:ln w="3175">
            <a:solidFill>
              <a:schemeClr val="tx1"/>
            </a:solidFill>
          </a:ln>
        </p:spPr>
      </p:pic>
    </p:spTree>
    <p:extLst>
      <p:ext uri="{BB962C8B-B14F-4D97-AF65-F5344CB8AC3E}">
        <p14:creationId xmlns:p14="http://schemas.microsoft.com/office/powerpoint/2010/main" val="2788377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2"/>
          <a:stretch>
            <a:fillRect/>
          </a:stretch>
        </p:blipFill>
        <p:spPr>
          <a:xfrm>
            <a:off x="4132434" y="147484"/>
            <a:ext cx="7751204" cy="5852419"/>
          </a:xfrm>
          <a:prstGeom prst="rect">
            <a:avLst/>
          </a:prstGeom>
          <a:ln w="3175">
            <a:solidFill>
              <a:schemeClr val="tx1"/>
            </a:solidFill>
          </a:ln>
        </p:spPr>
      </p:pic>
      <p:sp>
        <p:nvSpPr>
          <p:cNvPr id="17" name="Rectángulo 16"/>
          <p:cNvSpPr/>
          <p:nvPr/>
        </p:nvSpPr>
        <p:spPr>
          <a:xfrm>
            <a:off x="147483" y="1827896"/>
            <a:ext cx="3598606" cy="2862322"/>
          </a:xfrm>
          <a:prstGeom prst="rect">
            <a:avLst/>
          </a:prstGeom>
        </p:spPr>
        <p:txBody>
          <a:bodyPr wrap="square">
            <a:spAutoFit/>
          </a:bodyPr>
          <a:lstStyle/>
          <a:p>
            <a:pPr algn="just"/>
            <a:r>
              <a:rPr lang="es-PE" sz="2000" dirty="0" smtClean="0"/>
              <a:t>En esta pantalla el servidor podrá observar información de su capacitación ejecutada y como aspecto importante tendrá a su disposición el botón </a:t>
            </a:r>
            <a:br>
              <a:rPr lang="es-PE" sz="2000" dirty="0" smtClean="0"/>
            </a:br>
            <a:r>
              <a:rPr lang="es-PE" sz="2000" dirty="0" smtClean="0"/>
              <a:t>“Descargar Formato” que le permitirá descargar su “Declaración Jurada de Compromiso”.</a:t>
            </a:r>
            <a:endParaRPr lang="es-ES" sz="2000" dirty="0"/>
          </a:p>
        </p:txBody>
      </p:sp>
    </p:spTree>
    <p:extLst>
      <p:ext uri="{BB962C8B-B14F-4D97-AF65-F5344CB8AC3E}">
        <p14:creationId xmlns:p14="http://schemas.microsoft.com/office/powerpoint/2010/main" val="4015246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p:nvPicPr>
        <p:blipFill>
          <a:blip r:embed="rId2"/>
          <a:stretch>
            <a:fillRect/>
          </a:stretch>
        </p:blipFill>
        <p:spPr>
          <a:xfrm>
            <a:off x="5519615" y="132321"/>
            <a:ext cx="5037687" cy="5853650"/>
          </a:xfrm>
          <a:prstGeom prst="rect">
            <a:avLst/>
          </a:prstGeom>
          <a:ln w="3175">
            <a:solidFill>
              <a:schemeClr val="tx1"/>
            </a:solidFill>
          </a:ln>
        </p:spPr>
      </p:pic>
      <p:sp>
        <p:nvSpPr>
          <p:cNvPr id="18" name="Rectángulo 17"/>
          <p:cNvSpPr/>
          <p:nvPr/>
        </p:nvSpPr>
        <p:spPr>
          <a:xfrm>
            <a:off x="516194" y="2196731"/>
            <a:ext cx="4689987" cy="1754326"/>
          </a:xfrm>
          <a:prstGeom prst="rect">
            <a:avLst/>
          </a:prstGeom>
        </p:spPr>
        <p:txBody>
          <a:bodyPr wrap="square">
            <a:spAutoFit/>
          </a:bodyPr>
          <a:lstStyle/>
          <a:p>
            <a:pPr algn="ctr"/>
            <a:r>
              <a:rPr lang="es-PE" sz="3600" b="1" dirty="0" smtClean="0"/>
              <a:t>“FORMATO DE DECLARACIÓN JURADA DE COMPROMISO”</a:t>
            </a:r>
            <a:endParaRPr lang="es-ES" sz="3600" b="1" dirty="0"/>
          </a:p>
        </p:txBody>
      </p:sp>
    </p:spTree>
    <p:extLst>
      <p:ext uri="{BB962C8B-B14F-4D97-AF65-F5344CB8AC3E}">
        <p14:creationId xmlns:p14="http://schemas.microsoft.com/office/powerpoint/2010/main" val="1500964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383" y="2441540"/>
            <a:ext cx="3484717" cy="1323439"/>
          </a:xfrm>
          <a:prstGeom prst="rect">
            <a:avLst/>
          </a:prstGeom>
        </p:spPr>
        <p:txBody>
          <a:bodyPr wrap="square">
            <a:spAutoFit/>
          </a:bodyPr>
          <a:lstStyle/>
          <a:p>
            <a:pPr algn="just"/>
            <a:r>
              <a:rPr lang="es-PE" sz="2000" dirty="0" smtClean="0"/>
              <a:t>El servidor adjunta su declaración “Jurada de Compromiso” y presiona en el botón Grabar.</a:t>
            </a:r>
            <a:endParaRPr lang="es-ES" sz="2000" dirty="0"/>
          </a:p>
        </p:txBody>
      </p:sp>
      <p:pic>
        <p:nvPicPr>
          <p:cNvPr id="5" name="Imagen 4"/>
          <p:cNvPicPr>
            <a:picLocks noChangeAspect="1"/>
          </p:cNvPicPr>
          <p:nvPr/>
        </p:nvPicPr>
        <p:blipFill>
          <a:blip r:embed="rId2"/>
          <a:stretch>
            <a:fillRect/>
          </a:stretch>
        </p:blipFill>
        <p:spPr>
          <a:xfrm>
            <a:off x="3746089" y="206478"/>
            <a:ext cx="7842930" cy="5793565"/>
          </a:xfrm>
          <a:prstGeom prst="rect">
            <a:avLst/>
          </a:prstGeom>
          <a:ln w="3175">
            <a:solidFill>
              <a:schemeClr val="tx1"/>
            </a:solidFill>
          </a:ln>
        </p:spPr>
      </p:pic>
      <p:cxnSp>
        <p:nvCxnSpPr>
          <p:cNvPr id="7" name="Conector recto 6"/>
          <p:cNvCxnSpPr/>
          <p:nvPr/>
        </p:nvCxnSpPr>
        <p:spPr>
          <a:xfrm>
            <a:off x="3967316" y="5383161"/>
            <a:ext cx="5462434" cy="7989"/>
          </a:xfrm>
          <a:prstGeom prst="line">
            <a:avLst/>
          </a:prstGeom>
          <a:ln w="19050">
            <a:prstDash val="lg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07758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833579" y="3923105"/>
            <a:ext cx="8666667" cy="1323439"/>
          </a:xfrm>
          <a:prstGeom prst="rect">
            <a:avLst/>
          </a:prstGeom>
          <a:noFill/>
        </p:spPr>
        <p:txBody>
          <a:bodyPr wrap="square" rtlCol="0">
            <a:spAutoFit/>
          </a:bodyPr>
          <a:lstStyle/>
          <a:p>
            <a:pPr algn="just"/>
            <a:r>
              <a:rPr lang="es-PE" sz="2000" dirty="0" smtClean="0"/>
              <a:t>El servidor se podrá dar cuenta que ya adjunto su declaración jurada cuando en la columna Pendiente D.J de su bandeja, se aprecie la palabra NO (es decir que no tiene pendiente de adjuntar declaración jurada), en caso diga SI significara lo contrario.</a:t>
            </a:r>
            <a:endParaRPr lang="es-ES" sz="2000" dirty="0"/>
          </a:p>
        </p:txBody>
      </p:sp>
      <p:grpSp>
        <p:nvGrpSpPr>
          <p:cNvPr id="14" name="Grupo 13"/>
          <p:cNvGrpSpPr/>
          <p:nvPr/>
        </p:nvGrpSpPr>
        <p:grpSpPr>
          <a:xfrm>
            <a:off x="1833579" y="1317311"/>
            <a:ext cx="8666667" cy="2333333"/>
            <a:chOff x="1833579" y="1317311"/>
            <a:chExt cx="8666667" cy="2333333"/>
          </a:xfrm>
        </p:grpSpPr>
        <p:pic>
          <p:nvPicPr>
            <p:cNvPr id="12" name="Imagen 11"/>
            <p:cNvPicPr>
              <a:picLocks noChangeAspect="1"/>
            </p:cNvPicPr>
            <p:nvPr/>
          </p:nvPicPr>
          <p:blipFill>
            <a:blip r:embed="rId2"/>
            <a:stretch>
              <a:fillRect/>
            </a:stretch>
          </p:blipFill>
          <p:spPr>
            <a:xfrm>
              <a:off x="1833579" y="1317311"/>
              <a:ext cx="8666667" cy="2333333"/>
            </a:xfrm>
            <a:prstGeom prst="rect">
              <a:avLst/>
            </a:prstGeom>
            <a:ln w="3175">
              <a:solidFill>
                <a:schemeClr val="tx1"/>
              </a:solidFill>
            </a:ln>
          </p:spPr>
        </p:pic>
        <p:sp>
          <p:nvSpPr>
            <p:cNvPr id="13" name="Rectángulo 12"/>
            <p:cNvSpPr/>
            <p:nvPr/>
          </p:nvSpPr>
          <p:spPr>
            <a:xfrm>
              <a:off x="8623300" y="2743200"/>
              <a:ext cx="800100" cy="6798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875957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ENCUESTA DE SATISFACCIÓN - RESPUESTA</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3024671" y="1998714"/>
            <a:ext cx="5962903" cy="2771429"/>
            <a:chOff x="3024671" y="1998714"/>
            <a:chExt cx="5962903" cy="277142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3024671" y="2574905"/>
              <a:ext cx="1695238" cy="1619048"/>
            </a:xfrm>
            <a:prstGeom prst="rect">
              <a:avLst/>
            </a:prstGeom>
          </p:spPr>
        </p:pic>
        <p:grpSp>
          <p:nvGrpSpPr>
            <p:cNvPr id="7" name="Grupo 6"/>
            <p:cNvGrpSpPr/>
            <p:nvPr/>
          </p:nvGrpSpPr>
          <p:grpSpPr>
            <a:xfrm>
              <a:off x="6806622" y="1998714"/>
              <a:ext cx="2180952" cy="2771429"/>
              <a:chOff x="6876458" y="1998714"/>
              <a:chExt cx="2180952" cy="2771429"/>
            </a:xfrm>
          </p:grpSpPr>
          <p:pic>
            <p:nvPicPr>
              <p:cNvPr id="4" name="Imagen 3"/>
              <p:cNvPicPr>
                <a:picLocks noChangeAspect="1"/>
              </p:cNvPicPr>
              <p:nvPr/>
            </p:nvPicPr>
            <p:blipFill>
              <a:blip r:embed="rId4"/>
              <a:stretch>
                <a:fillRect/>
              </a:stretch>
            </p:blipFill>
            <p:spPr>
              <a:xfrm>
                <a:off x="6876458" y="1998714"/>
                <a:ext cx="2180952" cy="2771429"/>
              </a:xfrm>
              <a:prstGeom prst="rect">
                <a:avLst/>
              </a:prstGeom>
              <a:ln w="3175">
                <a:solidFill>
                  <a:schemeClr val="tx1"/>
                </a:solidFill>
              </a:ln>
            </p:spPr>
          </p:pic>
          <p:sp>
            <p:nvSpPr>
              <p:cNvPr id="6" name="Rectángulo 5"/>
              <p:cNvSpPr/>
              <p:nvPr/>
            </p:nvSpPr>
            <p:spPr>
              <a:xfrm>
                <a:off x="7226300" y="3568700"/>
                <a:ext cx="1739900" cy="533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2378108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3121098070"/>
              </p:ext>
            </p:extLst>
          </p:nvPr>
        </p:nvGraphicFramePr>
        <p:xfrm>
          <a:off x="695695" y="556635"/>
          <a:ext cx="10515600" cy="983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5"/>
          <p:cNvSpPr txBox="1"/>
          <p:nvPr/>
        </p:nvSpPr>
        <p:spPr>
          <a:xfrm>
            <a:off x="779605" y="1642295"/>
            <a:ext cx="2254469" cy="14927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300" dirty="0" smtClean="0"/>
              <a:t>Sedes</a:t>
            </a:r>
          </a:p>
          <a:p>
            <a:r>
              <a:rPr lang="es-PE" sz="1300" dirty="0" smtClean="0"/>
              <a:t>Órganos </a:t>
            </a:r>
            <a:r>
              <a:rPr lang="es-PE" sz="1300" dirty="0"/>
              <a:t>y </a:t>
            </a:r>
            <a:r>
              <a:rPr lang="es-PE" sz="1300" dirty="0" smtClean="0"/>
              <a:t>Unidades</a:t>
            </a:r>
            <a:endParaRPr lang="es-PE" sz="1300" dirty="0"/>
          </a:p>
          <a:p>
            <a:r>
              <a:rPr lang="es-PE" sz="1300" dirty="0" smtClean="0"/>
              <a:t>Puestos y Funciones</a:t>
            </a:r>
          </a:p>
          <a:p>
            <a:r>
              <a:rPr lang="es-PE" sz="1300" dirty="0" smtClean="0"/>
              <a:t>Servidores y Puesto de trabajo</a:t>
            </a:r>
          </a:p>
          <a:p>
            <a:r>
              <a:rPr lang="es-PE" sz="1300" dirty="0" smtClean="0"/>
              <a:t>Datos de la Entidad</a:t>
            </a:r>
          </a:p>
          <a:p>
            <a:r>
              <a:rPr lang="es-PE" sz="1300" dirty="0" smtClean="0"/>
              <a:t>Proveedores de Capacitación</a:t>
            </a:r>
            <a:endParaRPr lang="es-PE" sz="1300" dirty="0"/>
          </a:p>
          <a:p>
            <a:r>
              <a:rPr lang="es-PE" sz="1300" dirty="0" smtClean="0"/>
              <a:t>Profesionales ORH</a:t>
            </a:r>
            <a:endParaRPr lang="es-PE" sz="1300" dirty="0"/>
          </a:p>
        </p:txBody>
      </p:sp>
      <p:sp>
        <p:nvSpPr>
          <p:cNvPr id="6" name="CuadroTexto 6"/>
          <p:cNvSpPr txBox="1"/>
          <p:nvPr/>
        </p:nvSpPr>
        <p:spPr>
          <a:xfrm>
            <a:off x="3486211" y="1645499"/>
            <a:ext cx="2006627" cy="129266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PE" sz="1300" dirty="0"/>
              <a:t>Apertura </a:t>
            </a:r>
            <a:r>
              <a:rPr lang="es-PE" sz="1300" dirty="0" smtClean="0"/>
              <a:t>de Ciclo</a:t>
            </a:r>
            <a:endParaRPr lang="es-PE" sz="1300" dirty="0"/>
          </a:p>
          <a:p>
            <a:r>
              <a:rPr lang="es-PE" sz="1300" dirty="0"/>
              <a:t>Cronograma </a:t>
            </a:r>
            <a:r>
              <a:rPr lang="es-PE" sz="1300" dirty="0" smtClean="0"/>
              <a:t>Institucional</a:t>
            </a:r>
            <a:endParaRPr lang="es-PE" sz="1300" dirty="0"/>
          </a:p>
          <a:p>
            <a:r>
              <a:rPr lang="es-PE" sz="1300" dirty="0" smtClean="0"/>
              <a:t>PEI</a:t>
            </a:r>
          </a:p>
          <a:p>
            <a:r>
              <a:rPr lang="es-PE" sz="1300" dirty="0" smtClean="0"/>
              <a:t>POI</a:t>
            </a:r>
            <a:endParaRPr lang="es-PE" sz="1300" dirty="0"/>
          </a:p>
          <a:p>
            <a:r>
              <a:rPr lang="es-PE" sz="1300" dirty="0"/>
              <a:t>Conformación Comité</a:t>
            </a:r>
          </a:p>
          <a:p>
            <a:r>
              <a:rPr lang="es-PE" sz="1300" dirty="0"/>
              <a:t>Sensibilización</a:t>
            </a:r>
            <a:endParaRPr lang="es-PE" sz="1300" b="1" dirty="0"/>
          </a:p>
        </p:txBody>
      </p:sp>
      <p:sp>
        <p:nvSpPr>
          <p:cNvPr id="7" name="Rectángulo 7"/>
          <p:cNvSpPr/>
          <p:nvPr/>
        </p:nvSpPr>
        <p:spPr>
          <a:xfrm>
            <a:off x="2350658" y="3333768"/>
            <a:ext cx="2561753"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1200" b="1" dirty="0"/>
              <a:t>DNC</a:t>
            </a:r>
          </a:p>
          <a:p>
            <a:pPr marL="171450" indent="-171450" algn="just">
              <a:buFontTx/>
              <a:buChar char="-"/>
            </a:pPr>
            <a:r>
              <a:rPr lang="es-PE" sz="1200" dirty="0" smtClean="0"/>
              <a:t>Importar </a:t>
            </a:r>
            <a:r>
              <a:rPr lang="es-PE" sz="1200" dirty="0"/>
              <a:t>DNC</a:t>
            </a:r>
          </a:p>
          <a:p>
            <a:pPr marL="171450" indent="-171450" algn="just">
              <a:buFontTx/>
              <a:buChar char="-"/>
            </a:pPr>
            <a:r>
              <a:rPr lang="es-PE" sz="1200" dirty="0" smtClean="0"/>
              <a:t>Capacitaciones </a:t>
            </a:r>
            <a:r>
              <a:rPr lang="es-PE" sz="1200" dirty="0"/>
              <a:t>Planificadas por la </a:t>
            </a:r>
            <a:r>
              <a:rPr lang="es-PE" sz="1200" dirty="0" smtClean="0"/>
              <a:t>Entidad</a:t>
            </a:r>
          </a:p>
          <a:p>
            <a:pPr marL="171450" indent="-171450" algn="just">
              <a:buFontTx/>
              <a:buChar char="-"/>
            </a:pPr>
            <a:r>
              <a:rPr lang="es-PE" sz="1200" b="1" dirty="0" smtClean="0">
                <a:solidFill>
                  <a:schemeClr val="accent1"/>
                </a:solidFill>
              </a:rPr>
              <a:t>Personal de Apoyo</a:t>
            </a:r>
          </a:p>
          <a:p>
            <a:pPr marL="171450" indent="-171450" algn="just">
              <a:buFontTx/>
              <a:buChar char="-"/>
            </a:pPr>
            <a:r>
              <a:rPr lang="es-PE" sz="1200" b="1" dirty="0" smtClean="0">
                <a:solidFill>
                  <a:schemeClr val="accent1"/>
                </a:solidFill>
              </a:rPr>
              <a:t>Registro de Requerimientos de Capacitación</a:t>
            </a:r>
            <a:endParaRPr lang="es-PE" sz="1200" b="1" dirty="0">
              <a:solidFill>
                <a:schemeClr val="accent1"/>
              </a:solidFill>
            </a:endParaRPr>
          </a:p>
          <a:p>
            <a:pPr marL="171450" indent="-171450" algn="just">
              <a:buFontTx/>
              <a:buChar char="-"/>
            </a:pPr>
            <a:r>
              <a:rPr lang="es-PE" sz="1200" dirty="0" smtClean="0"/>
              <a:t>Validación </a:t>
            </a:r>
            <a:r>
              <a:rPr lang="es-PE" sz="1200" dirty="0"/>
              <a:t>de Requerimientos de Capacitación</a:t>
            </a:r>
          </a:p>
          <a:p>
            <a:pPr marL="171450" indent="-171450" algn="just">
              <a:buFontTx/>
              <a:buChar char="-"/>
            </a:pPr>
            <a:r>
              <a:rPr lang="es-PE" sz="1200" dirty="0" smtClean="0"/>
              <a:t>Incorporación </a:t>
            </a:r>
            <a:r>
              <a:rPr lang="es-PE" sz="1200" dirty="0"/>
              <a:t>Diagnósticos de Conocimientos</a:t>
            </a:r>
          </a:p>
          <a:p>
            <a:pPr marL="171450" indent="-171450" algn="just">
              <a:buFontTx/>
              <a:buChar char="-"/>
            </a:pPr>
            <a:r>
              <a:rPr lang="es-PE" sz="1200" dirty="0" smtClean="0"/>
              <a:t>Incorporación </a:t>
            </a:r>
            <a:r>
              <a:rPr lang="es-PE" sz="1200" dirty="0"/>
              <a:t>de Planes de Mejora</a:t>
            </a:r>
          </a:p>
          <a:p>
            <a:pPr marL="171450" indent="-171450" algn="just">
              <a:buFontTx/>
              <a:buChar char="-"/>
            </a:pPr>
            <a:r>
              <a:rPr lang="es-PE" sz="1200" dirty="0" smtClean="0"/>
              <a:t>Elaboración </a:t>
            </a:r>
            <a:r>
              <a:rPr lang="es-PE" sz="1200" dirty="0"/>
              <a:t>del DNC</a:t>
            </a:r>
          </a:p>
          <a:p>
            <a:pPr marL="171450" indent="-171450" algn="just">
              <a:buFontTx/>
              <a:buChar char="-"/>
            </a:pPr>
            <a:r>
              <a:rPr lang="es-PE" sz="1200" dirty="0" smtClean="0"/>
              <a:t>Presupuesto </a:t>
            </a:r>
            <a:r>
              <a:rPr lang="es-PE" sz="1200" dirty="0"/>
              <a:t>para </a:t>
            </a:r>
            <a:r>
              <a:rPr lang="es-PE" sz="1200" dirty="0" smtClean="0"/>
              <a:t>Capacitación</a:t>
            </a:r>
          </a:p>
        </p:txBody>
      </p:sp>
      <p:sp>
        <p:nvSpPr>
          <p:cNvPr id="8" name="Rectángulo 8"/>
          <p:cNvSpPr/>
          <p:nvPr/>
        </p:nvSpPr>
        <p:spPr>
          <a:xfrm>
            <a:off x="4993966" y="4007209"/>
            <a:ext cx="1989764"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1200" b="1" dirty="0"/>
              <a:t>PDP</a:t>
            </a:r>
          </a:p>
          <a:p>
            <a:pPr marL="171450" indent="-171450" algn="just">
              <a:buFontTx/>
              <a:buChar char="-"/>
            </a:pPr>
            <a:r>
              <a:rPr lang="es-PE" sz="1200" dirty="0" smtClean="0"/>
              <a:t>Matriz PDP</a:t>
            </a:r>
          </a:p>
          <a:p>
            <a:pPr marL="171450" indent="-171450" algn="just">
              <a:buFontTx/>
              <a:buChar char="-"/>
            </a:pPr>
            <a:r>
              <a:rPr lang="es-PE" sz="1200" dirty="0" smtClean="0"/>
              <a:t>Elaboración de Aspectos Generales</a:t>
            </a:r>
          </a:p>
          <a:p>
            <a:pPr marL="171450" indent="-171450" algn="just">
              <a:buFontTx/>
              <a:buChar char="-"/>
            </a:pPr>
            <a:r>
              <a:rPr lang="es-PE" sz="1200" dirty="0" smtClean="0"/>
              <a:t>Acta Validación del PDP por CPC</a:t>
            </a:r>
          </a:p>
          <a:p>
            <a:pPr marL="171450" indent="-171450" algn="just">
              <a:buFontTx/>
              <a:buChar char="-"/>
            </a:pPr>
            <a:r>
              <a:rPr lang="es-PE" sz="1200" dirty="0" smtClean="0"/>
              <a:t>Resolución de Aprobación del PDP por Titular</a:t>
            </a:r>
            <a:endParaRPr lang="es-PE" sz="1200" dirty="0"/>
          </a:p>
        </p:txBody>
      </p:sp>
      <p:sp>
        <p:nvSpPr>
          <p:cNvPr id="9" name="CuadroTexto 9"/>
          <p:cNvSpPr txBox="1"/>
          <p:nvPr/>
        </p:nvSpPr>
        <p:spPr>
          <a:xfrm>
            <a:off x="5748817" y="1649832"/>
            <a:ext cx="2686523"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Tx/>
              <a:buChar char="-"/>
            </a:pPr>
            <a:r>
              <a:rPr lang="es-PE" sz="1200" dirty="0" smtClean="0"/>
              <a:t>Ejecución del PDP</a:t>
            </a:r>
          </a:p>
          <a:p>
            <a:pPr marL="171450" indent="-171450">
              <a:buFontTx/>
              <a:buChar char="-"/>
            </a:pPr>
            <a:r>
              <a:rPr lang="es-PE" sz="1200" dirty="0" smtClean="0"/>
              <a:t>Monitoreo de la Permanencia</a:t>
            </a:r>
          </a:p>
          <a:p>
            <a:r>
              <a:rPr lang="es-PE" sz="1200" b="1" dirty="0"/>
              <a:t>Opciones como Beneficiario</a:t>
            </a:r>
            <a:endParaRPr lang="es-PE" sz="1200" dirty="0" smtClean="0"/>
          </a:p>
          <a:p>
            <a:pPr marL="171450" indent="-171450">
              <a:buFontTx/>
              <a:buChar char="-"/>
            </a:pPr>
            <a:r>
              <a:rPr lang="es-PE" sz="1200" b="1" dirty="0" smtClean="0">
                <a:solidFill>
                  <a:srgbClr val="00B0F0"/>
                </a:solidFill>
              </a:rPr>
              <a:t>Confirmación de la Acción de Capacitación</a:t>
            </a:r>
            <a:endParaRPr lang="es-PE" sz="1200" b="1" dirty="0">
              <a:solidFill>
                <a:srgbClr val="00B0F0"/>
              </a:solidFill>
            </a:endParaRPr>
          </a:p>
        </p:txBody>
      </p:sp>
      <p:cxnSp>
        <p:nvCxnSpPr>
          <p:cNvPr id="10" name="Conector recto de flecha 11"/>
          <p:cNvCxnSpPr>
            <a:stCxn id="6" idx="2"/>
            <a:endCxn id="7" idx="0"/>
          </p:cNvCxnSpPr>
          <p:nvPr/>
        </p:nvCxnSpPr>
        <p:spPr>
          <a:xfrm flipH="1">
            <a:off x="3631535" y="2938161"/>
            <a:ext cx="857990" cy="3956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Conector recto de flecha 13"/>
          <p:cNvCxnSpPr>
            <a:stCxn id="6" idx="2"/>
            <a:endCxn id="8" idx="0"/>
          </p:cNvCxnSpPr>
          <p:nvPr/>
        </p:nvCxnSpPr>
        <p:spPr>
          <a:xfrm>
            <a:off x="4489525" y="2938161"/>
            <a:ext cx="1499323" cy="106904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 name="Título 1"/>
          <p:cNvSpPr txBox="1">
            <a:spLocks/>
          </p:cNvSpPr>
          <p:nvPr/>
        </p:nvSpPr>
        <p:spPr>
          <a:xfrm>
            <a:off x="83125" y="47945"/>
            <a:ext cx="11522619" cy="5215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000" b="1" dirty="0" smtClean="0">
                <a:solidFill>
                  <a:srgbClr val="FF0000"/>
                </a:solidFill>
                <a:latin typeface="Arial Black" panose="020B0A04020102020204" pitchFamily="34" charset="0"/>
              </a:rPr>
              <a:t>Sistema de Gestión de Capacitación</a:t>
            </a:r>
            <a:endParaRPr lang="es-PE" sz="3000" b="1" dirty="0">
              <a:solidFill>
                <a:srgbClr val="FF0000"/>
              </a:solidFill>
              <a:latin typeface="Arial Black" panose="020B0A04020102020204" pitchFamily="34" charset="0"/>
            </a:endParaRPr>
          </a:p>
        </p:txBody>
      </p:sp>
      <p:sp>
        <p:nvSpPr>
          <p:cNvPr id="18"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b="1" spc="200" dirty="0" smtClean="0">
                <a:ln w="3175">
                  <a:noFill/>
                  <a:prstDash val="solid"/>
                </a:ln>
                <a:solidFill>
                  <a:schemeClr val="bg1"/>
                </a:solidFill>
                <a:latin typeface="+mj-lt"/>
                <a:cs typeface="Times New Roman" panose="02020603050405020304" pitchFamily="18" charset="0"/>
              </a:rPr>
              <a:t>Aspectos Generales</a:t>
            </a:r>
            <a:endParaRPr lang="es-PE" sz="1600" b="1" spc="200" dirty="0">
              <a:ln w="3175">
                <a:noFill/>
                <a:prstDash val="solid"/>
              </a:ln>
              <a:solidFill>
                <a:schemeClr val="bg1"/>
              </a:solidFill>
              <a:latin typeface="+mj-lt"/>
              <a:cs typeface="Times New Roman" panose="02020603050405020304" pitchFamily="18" charset="0"/>
            </a:endParaRPr>
          </a:p>
        </p:txBody>
      </p:sp>
      <p:sp>
        <p:nvSpPr>
          <p:cNvPr id="19"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21"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2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6528410" y="6261657"/>
            <a:ext cx="1154483"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Ejecución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sp>
        <p:nvSpPr>
          <p:cNvPr id="34"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35"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uadroTexto 5"/>
          <p:cNvSpPr txBox="1"/>
          <p:nvPr/>
        </p:nvSpPr>
        <p:spPr>
          <a:xfrm>
            <a:off x="749348" y="5458387"/>
            <a:ext cx="1471448" cy="2923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300" dirty="0" smtClean="0"/>
              <a:t>Asistencia Técnica</a:t>
            </a:r>
            <a:endParaRPr lang="es-PE" sz="1300" dirty="0"/>
          </a:p>
        </p:txBody>
      </p:sp>
      <p:sp>
        <p:nvSpPr>
          <p:cNvPr id="22" name="CuadroTexto 9"/>
          <p:cNvSpPr txBox="1"/>
          <p:nvPr/>
        </p:nvSpPr>
        <p:spPr>
          <a:xfrm>
            <a:off x="8741470" y="1614010"/>
            <a:ext cx="2126085"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PE" sz="1200" b="1" dirty="0" smtClean="0"/>
              <a:t>Encuestas</a:t>
            </a:r>
          </a:p>
          <a:p>
            <a:pPr marL="171450" indent="-171450">
              <a:buFontTx/>
              <a:buChar char="-"/>
            </a:pPr>
            <a:r>
              <a:rPr lang="es-PE" sz="1200" dirty="0" smtClean="0"/>
              <a:t>Control de Encuestas de Satisfacción</a:t>
            </a:r>
          </a:p>
          <a:p>
            <a:r>
              <a:rPr lang="es-PE" sz="1200" b="1" dirty="0" smtClean="0"/>
              <a:t>Propuestas de Aplicación</a:t>
            </a:r>
            <a:endParaRPr lang="es-PE" sz="1200" dirty="0" smtClean="0"/>
          </a:p>
          <a:p>
            <a:pPr marL="171450" indent="-171450">
              <a:buFontTx/>
              <a:buChar char="-"/>
            </a:pPr>
            <a:r>
              <a:rPr lang="es-PE" sz="1200" b="1" dirty="0" smtClean="0">
                <a:solidFill>
                  <a:schemeClr val="accent1"/>
                </a:solidFill>
              </a:rPr>
              <a:t>Validar Propuestas</a:t>
            </a:r>
          </a:p>
          <a:p>
            <a:pPr marL="171450" indent="-171450">
              <a:buFontTx/>
              <a:buChar char="-"/>
            </a:pPr>
            <a:r>
              <a:rPr lang="es-PE" sz="1200" dirty="0" smtClean="0"/>
              <a:t>Revisión de Propuestas Validadas</a:t>
            </a:r>
          </a:p>
          <a:p>
            <a:r>
              <a:rPr lang="es-PE" sz="1200" b="1" dirty="0" smtClean="0"/>
              <a:t>Opciones como Beneficiario</a:t>
            </a:r>
          </a:p>
          <a:p>
            <a:pPr marL="171450" indent="-171450">
              <a:buFontTx/>
              <a:buChar char="-"/>
            </a:pPr>
            <a:r>
              <a:rPr lang="es-PE" sz="1200" b="1" dirty="0" smtClean="0">
                <a:solidFill>
                  <a:srgbClr val="00B0F0"/>
                </a:solidFill>
              </a:rPr>
              <a:t>Encuesta de Satisfacción – Respuesta</a:t>
            </a:r>
          </a:p>
          <a:p>
            <a:pPr marL="171450" indent="-171450">
              <a:buFontTx/>
              <a:buChar char="-"/>
            </a:pPr>
            <a:r>
              <a:rPr lang="es-PE" sz="1200" b="1" dirty="0" smtClean="0">
                <a:solidFill>
                  <a:srgbClr val="00B0F0"/>
                </a:solidFill>
              </a:rPr>
              <a:t>Completar propuesta de Aplicación</a:t>
            </a:r>
          </a:p>
        </p:txBody>
      </p:sp>
      <p:grpSp>
        <p:nvGrpSpPr>
          <p:cNvPr id="37" name="Grupo 36"/>
          <p:cNvGrpSpPr/>
          <p:nvPr/>
        </p:nvGrpSpPr>
        <p:grpSpPr>
          <a:xfrm>
            <a:off x="8978865" y="4440461"/>
            <a:ext cx="1651294" cy="1322417"/>
            <a:chOff x="9182706" y="4324003"/>
            <a:chExt cx="1767234" cy="1426772"/>
          </a:xfrm>
        </p:grpSpPr>
        <p:grpSp>
          <p:nvGrpSpPr>
            <p:cNvPr id="38" name="Grupo 37"/>
            <p:cNvGrpSpPr/>
            <p:nvPr/>
          </p:nvGrpSpPr>
          <p:grpSpPr>
            <a:xfrm>
              <a:off x="9182706" y="4324003"/>
              <a:ext cx="1767234" cy="1426772"/>
              <a:chOff x="9182706" y="4324003"/>
              <a:chExt cx="1767234" cy="1426772"/>
            </a:xfrm>
          </p:grpSpPr>
          <p:sp>
            <p:nvSpPr>
              <p:cNvPr id="40" name="Rectángulo 8"/>
              <p:cNvSpPr/>
              <p:nvPr/>
            </p:nvSpPr>
            <p:spPr>
              <a:xfrm>
                <a:off x="9182706" y="4324003"/>
                <a:ext cx="1767234" cy="1426772"/>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s-PE" sz="1400" b="1" dirty="0" smtClean="0"/>
                  <a:t>Leyenda:</a:t>
                </a:r>
                <a:endParaRPr lang="es-PE" sz="1200" b="1" dirty="0" smtClean="0"/>
              </a:p>
              <a:p>
                <a:endParaRPr lang="es-PE" sz="1200" b="1" dirty="0"/>
              </a:p>
              <a:p>
                <a:endParaRPr lang="es-PE" sz="1200" b="1" dirty="0" smtClean="0"/>
              </a:p>
              <a:p>
                <a:endParaRPr lang="es-PE" sz="1200" b="1" dirty="0" smtClean="0"/>
              </a:p>
              <a:p>
                <a:endParaRPr lang="es-PE" sz="1200" b="1" dirty="0"/>
              </a:p>
              <a:p>
                <a:endParaRPr lang="es-PE" sz="1200" b="1" dirty="0" smtClean="0"/>
              </a:p>
              <a:p>
                <a:endParaRPr lang="es-PE" sz="1200" b="1" dirty="0" smtClean="0"/>
              </a:p>
            </p:txBody>
          </p:sp>
          <p:sp>
            <p:nvSpPr>
              <p:cNvPr id="41" name="Rectángulo 40"/>
              <p:cNvSpPr/>
              <p:nvPr/>
            </p:nvSpPr>
            <p:spPr>
              <a:xfrm>
                <a:off x="9475411" y="4685196"/>
                <a:ext cx="1245870" cy="365760"/>
              </a:xfrm>
              <a:prstGeom prst="rect">
                <a:avLst/>
              </a:prstGeom>
              <a:solidFill>
                <a:schemeClr val="accent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Directivos</a:t>
                </a:r>
                <a:endParaRPr lang="es-ES" b="1" dirty="0"/>
              </a:p>
            </p:txBody>
          </p:sp>
        </p:grpSp>
        <p:sp>
          <p:nvSpPr>
            <p:cNvPr id="39" name="Rectángulo 38"/>
            <p:cNvSpPr/>
            <p:nvPr/>
          </p:nvSpPr>
          <p:spPr>
            <a:xfrm>
              <a:off x="9475411" y="5166740"/>
              <a:ext cx="1245870" cy="365760"/>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Servidores</a:t>
              </a:r>
              <a:endParaRPr lang="es-ES" b="1" dirty="0"/>
            </a:p>
          </p:txBody>
        </p:sp>
      </p:grpSp>
    </p:spTree>
    <p:extLst>
      <p:ext uri="{BB962C8B-B14F-4D97-AF65-F5344CB8AC3E}">
        <p14:creationId xmlns:p14="http://schemas.microsoft.com/office/powerpoint/2010/main" val="25723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50126" y="438128"/>
            <a:ext cx="11132820" cy="954107"/>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“ENCUESTA</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SATISFACCIÓN</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a:ln w="22225">
                  <a:solidFill>
                    <a:schemeClr val="accent2"/>
                  </a:solidFill>
                  <a:prstDash val="solid"/>
                </a:ln>
                <a:solidFill>
                  <a:schemeClr val="accent2">
                    <a:lumMod val="40000"/>
                    <a:lumOff val="60000"/>
                  </a:schemeClr>
                </a:solidFill>
                <a:latin typeface="Arial Black" panose="020B0A04020102020204" pitchFamily="34" charset="0"/>
              </a:rPr>
              <a:t>-</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RESPUESTA”</a:t>
            </a:r>
            <a:endParaRPr lang="es-ES" sz="2800" u="sng" dirty="0"/>
          </a:p>
        </p:txBody>
      </p:sp>
      <p:sp>
        <p:nvSpPr>
          <p:cNvPr id="15" name="CuadroTexto 14"/>
          <p:cNvSpPr txBox="1"/>
          <p:nvPr/>
        </p:nvSpPr>
        <p:spPr>
          <a:xfrm>
            <a:off x="1833579" y="4304105"/>
            <a:ext cx="8565914" cy="1323439"/>
          </a:xfrm>
          <a:prstGeom prst="rect">
            <a:avLst/>
          </a:prstGeom>
          <a:noFill/>
        </p:spPr>
        <p:txBody>
          <a:bodyPr wrap="square" rtlCol="0">
            <a:spAutoFit/>
          </a:bodyPr>
          <a:lstStyle/>
          <a:p>
            <a:pPr algn="just"/>
            <a:r>
              <a:rPr lang="es-PE" sz="2000" dirty="0" smtClean="0"/>
              <a:t>El servidor tendrá conocimiento de que esta pendiente de responder su encuesta de satisfacción, cuando en su bandeja de este modulo se le muestra su capacitación recibida de color rojo. Para el caso que se muestre de color oscuro significara que ya respondió contesto su encuesta de satisfacción.</a:t>
            </a:r>
            <a:endParaRPr lang="es-ES" sz="2000" dirty="0"/>
          </a:p>
        </p:txBody>
      </p:sp>
      <p:pic>
        <p:nvPicPr>
          <p:cNvPr id="12" name="Imagen 11"/>
          <p:cNvPicPr>
            <a:picLocks noChangeAspect="1"/>
          </p:cNvPicPr>
          <p:nvPr/>
        </p:nvPicPr>
        <p:blipFill>
          <a:blip r:embed="rId2"/>
          <a:stretch>
            <a:fillRect/>
          </a:stretch>
        </p:blipFill>
        <p:spPr>
          <a:xfrm>
            <a:off x="1697488" y="1781078"/>
            <a:ext cx="8838095" cy="2247619"/>
          </a:xfrm>
          <a:prstGeom prst="rect">
            <a:avLst/>
          </a:prstGeom>
          <a:ln w="3175">
            <a:solidFill>
              <a:schemeClr val="tx1"/>
            </a:solidFill>
          </a:ln>
        </p:spPr>
      </p:pic>
    </p:spTree>
    <p:extLst>
      <p:ext uri="{BB962C8B-B14F-4D97-AF65-F5344CB8AC3E}">
        <p14:creationId xmlns:p14="http://schemas.microsoft.com/office/powerpoint/2010/main" val="2334129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2"/>
          <a:stretch>
            <a:fillRect/>
          </a:stretch>
        </p:blipFill>
        <p:spPr>
          <a:xfrm>
            <a:off x="377300" y="720759"/>
            <a:ext cx="5642499" cy="5122628"/>
          </a:xfrm>
          <a:prstGeom prst="rect">
            <a:avLst/>
          </a:prstGeom>
          <a:ln>
            <a:solidFill>
              <a:schemeClr val="tx1"/>
            </a:solidFill>
          </a:ln>
        </p:spPr>
      </p:pic>
      <p:pic>
        <p:nvPicPr>
          <p:cNvPr id="13" name="Imagen 12"/>
          <p:cNvPicPr>
            <a:picLocks noChangeAspect="1"/>
          </p:cNvPicPr>
          <p:nvPr/>
        </p:nvPicPr>
        <p:blipFill>
          <a:blip r:embed="rId3"/>
          <a:stretch>
            <a:fillRect/>
          </a:stretch>
        </p:blipFill>
        <p:spPr>
          <a:xfrm>
            <a:off x="6194760" y="720759"/>
            <a:ext cx="5746812" cy="4638683"/>
          </a:xfrm>
          <a:prstGeom prst="rect">
            <a:avLst/>
          </a:prstGeom>
          <a:ln>
            <a:solidFill>
              <a:schemeClr val="tx1"/>
            </a:solidFill>
          </a:ln>
        </p:spPr>
      </p:pic>
      <p:sp>
        <p:nvSpPr>
          <p:cNvPr id="17" name="Rectángulo 16"/>
          <p:cNvSpPr/>
          <p:nvPr/>
        </p:nvSpPr>
        <p:spPr>
          <a:xfrm>
            <a:off x="377300" y="120594"/>
            <a:ext cx="11564272" cy="553998"/>
          </a:xfrm>
          <a:prstGeom prst="rect">
            <a:avLst/>
          </a:prstGeom>
        </p:spPr>
        <p:txBody>
          <a:bodyPr wrap="square">
            <a:spAutoFit/>
          </a:bodyPr>
          <a:lstStyle/>
          <a:p>
            <a:pPr algn="ctr"/>
            <a:r>
              <a:rPr lang="es-PE" sz="3000" b="1" dirty="0" smtClean="0"/>
              <a:t>“FORMATO DE ENCUESTA DE SATISFACCIÓN”</a:t>
            </a:r>
            <a:endParaRPr lang="es-ES" sz="3000" b="1" dirty="0"/>
          </a:p>
        </p:txBody>
      </p:sp>
    </p:spTree>
    <p:extLst>
      <p:ext uri="{BB962C8B-B14F-4D97-AF65-F5344CB8AC3E}">
        <p14:creationId xmlns:p14="http://schemas.microsoft.com/office/powerpoint/2010/main" val="2066267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COMPLETAR PROPUESTA DE APLICACIÓN</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3024671" y="1998714"/>
            <a:ext cx="5962903" cy="2771429"/>
            <a:chOff x="3024671" y="1998714"/>
            <a:chExt cx="5962903" cy="277142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3024671" y="2574905"/>
              <a:ext cx="1695238" cy="1619048"/>
            </a:xfrm>
            <a:prstGeom prst="rect">
              <a:avLst/>
            </a:prstGeom>
          </p:spPr>
        </p:pic>
        <p:grpSp>
          <p:nvGrpSpPr>
            <p:cNvPr id="7" name="Grupo 6"/>
            <p:cNvGrpSpPr/>
            <p:nvPr/>
          </p:nvGrpSpPr>
          <p:grpSpPr>
            <a:xfrm>
              <a:off x="6806622" y="1998714"/>
              <a:ext cx="2180952" cy="2771429"/>
              <a:chOff x="6876458" y="1998714"/>
              <a:chExt cx="2180952" cy="2771429"/>
            </a:xfrm>
          </p:grpSpPr>
          <p:pic>
            <p:nvPicPr>
              <p:cNvPr id="4" name="Imagen 3"/>
              <p:cNvPicPr>
                <a:picLocks noChangeAspect="1"/>
              </p:cNvPicPr>
              <p:nvPr/>
            </p:nvPicPr>
            <p:blipFill>
              <a:blip r:embed="rId4"/>
              <a:stretch>
                <a:fillRect/>
              </a:stretch>
            </p:blipFill>
            <p:spPr>
              <a:xfrm>
                <a:off x="6876458" y="1998714"/>
                <a:ext cx="2180952" cy="2771429"/>
              </a:xfrm>
              <a:prstGeom prst="rect">
                <a:avLst/>
              </a:prstGeom>
              <a:ln w="3175">
                <a:solidFill>
                  <a:schemeClr val="tx1"/>
                </a:solidFill>
              </a:ln>
            </p:spPr>
          </p:pic>
          <p:sp>
            <p:nvSpPr>
              <p:cNvPr id="6" name="Rectángulo 5"/>
              <p:cNvSpPr/>
              <p:nvPr/>
            </p:nvSpPr>
            <p:spPr>
              <a:xfrm>
                <a:off x="7226300" y="4165600"/>
                <a:ext cx="1739900" cy="533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2565588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EVALUACIÓN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COMPLETAR PROPUESTA DE APLICACIÓN</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SERVIDOR (Beneficiario de capacitación)</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3059313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4964" y="466239"/>
            <a:ext cx="11562735" cy="615553"/>
          </a:xfrm>
          <a:prstGeom prst="rect">
            <a:avLst/>
          </a:prstGeom>
        </p:spPr>
        <p:txBody>
          <a:bodyPr wrap="square">
            <a:spAutoFit/>
          </a:bodyPr>
          <a:lstStyle/>
          <a:p>
            <a:pPr algn="ctr"/>
            <a:r>
              <a:rPr lang="es-PE" sz="3400" b="1" dirty="0" smtClean="0"/>
              <a:t>“Flujograma – </a:t>
            </a:r>
            <a:r>
              <a:rPr lang="es-PE" sz="3400" b="1" dirty="0" smtClean="0"/>
              <a:t>Completar Propuesta de Aplicación”</a:t>
            </a:r>
            <a:endParaRPr lang="es-PE" sz="3400" b="1" dirty="0" smtClean="0"/>
          </a:p>
        </p:txBody>
      </p:sp>
      <p:pic>
        <p:nvPicPr>
          <p:cNvPr id="6" name="Imagen 5"/>
          <p:cNvPicPr>
            <a:picLocks noChangeAspect="1"/>
          </p:cNvPicPr>
          <p:nvPr/>
        </p:nvPicPr>
        <p:blipFill>
          <a:blip r:embed="rId2"/>
          <a:stretch>
            <a:fillRect/>
          </a:stretch>
        </p:blipFill>
        <p:spPr>
          <a:xfrm>
            <a:off x="1201989" y="1431975"/>
            <a:ext cx="9748684" cy="3551527"/>
          </a:xfrm>
          <a:prstGeom prst="rect">
            <a:avLst/>
          </a:prstGeom>
        </p:spPr>
      </p:pic>
    </p:spTree>
    <p:extLst>
      <p:ext uri="{BB962C8B-B14F-4D97-AF65-F5344CB8AC3E}">
        <p14:creationId xmlns:p14="http://schemas.microsoft.com/office/powerpoint/2010/main" val="4130621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2"/>
          <a:stretch>
            <a:fillRect/>
          </a:stretch>
        </p:blipFill>
        <p:spPr>
          <a:xfrm>
            <a:off x="216349" y="1408237"/>
            <a:ext cx="5779572" cy="3635434"/>
          </a:xfrm>
          <a:prstGeom prst="rect">
            <a:avLst/>
          </a:prstGeom>
          <a:ln w="3175">
            <a:solidFill>
              <a:schemeClr val="tx1"/>
            </a:solidFill>
          </a:ln>
        </p:spPr>
      </p:pic>
      <p:pic>
        <p:nvPicPr>
          <p:cNvPr id="14" name="Imagen 13"/>
          <p:cNvPicPr>
            <a:picLocks noChangeAspect="1"/>
          </p:cNvPicPr>
          <p:nvPr/>
        </p:nvPicPr>
        <p:blipFill>
          <a:blip r:embed="rId3"/>
          <a:stretch>
            <a:fillRect/>
          </a:stretch>
        </p:blipFill>
        <p:spPr>
          <a:xfrm>
            <a:off x="6129549" y="1408237"/>
            <a:ext cx="5732251" cy="4163628"/>
          </a:xfrm>
          <a:prstGeom prst="rect">
            <a:avLst/>
          </a:prstGeom>
          <a:ln w="3175">
            <a:solidFill>
              <a:schemeClr val="tx1"/>
            </a:solidFill>
          </a:ln>
        </p:spPr>
      </p:pic>
      <p:sp>
        <p:nvSpPr>
          <p:cNvPr id="15" name="Rectángulo 14"/>
          <p:cNvSpPr/>
          <p:nvPr/>
        </p:nvSpPr>
        <p:spPr>
          <a:xfrm>
            <a:off x="213784" y="222014"/>
            <a:ext cx="11648015" cy="1015663"/>
          </a:xfrm>
          <a:prstGeom prst="rect">
            <a:avLst/>
          </a:prstGeom>
        </p:spPr>
        <p:txBody>
          <a:bodyPr wrap="square">
            <a:spAutoFit/>
          </a:bodyPr>
          <a:lstStyle/>
          <a:p>
            <a:pPr algn="ctr"/>
            <a:r>
              <a:rPr lang="es-PE" sz="2000" dirty="0" smtClean="0"/>
              <a:t>1. En este modulo el servidor tendrá que seleccionar (Imagen 01) aquella capacitación que desee realizar su propuesta de aplicación.</a:t>
            </a:r>
            <a:endParaRPr lang="es-ES" sz="2000" dirty="0"/>
          </a:p>
          <a:p>
            <a:pPr algn="ctr"/>
            <a:r>
              <a:rPr lang="es-PE" sz="2000" dirty="0" smtClean="0"/>
              <a:t>2. Con la capacitación  seleccionada podrá dar clic en el botón Añadir Actividad (Imagen 02).</a:t>
            </a:r>
          </a:p>
        </p:txBody>
      </p:sp>
      <p:sp>
        <p:nvSpPr>
          <p:cNvPr id="16" name="CuadroTexto 15"/>
          <p:cNvSpPr txBox="1"/>
          <p:nvPr/>
        </p:nvSpPr>
        <p:spPr>
          <a:xfrm>
            <a:off x="2521840" y="5457934"/>
            <a:ext cx="1168590" cy="369332"/>
          </a:xfrm>
          <a:prstGeom prst="rect">
            <a:avLst/>
          </a:prstGeom>
          <a:noFill/>
        </p:spPr>
        <p:txBody>
          <a:bodyPr wrap="none" rtlCol="0">
            <a:spAutoFit/>
          </a:bodyPr>
          <a:lstStyle/>
          <a:p>
            <a:r>
              <a:rPr lang="es-PE" b="1" dirty="0" smtClean="0"/>
              <a:t>Imagen 01</a:t>
            </a:r>
            <a:endParaRPr lang="es-ES" b="1" dirty="0"/>
          </a:p>
        </p:txBody>
      </p:sp>
      <p:sp>
        <p:nvSpPr>
          <p:cNvPr id="17" name="CuadroTexto 16"/>
          <p:cNvSpPr txBox="1"/>
          <p:nvPr/>
        </p:nvSpPr>
        <p:spPr>
          <a:xfrm>
            <a:off x="8411379" y="5677911"/>
            <a:ext cx="1168590" cy="369332"/>
          </a:xfrm>
          <a:prstGeom prst="rect">
            <a:avLst/>
          </a:prstGeom>
          <a:noFill/>
        </p:spPr>
        <p:txBody>
          <a:bodyPr wrap="none" rtlCol="0">
            <a:spAutoFit/>
          </a:bodyPr>
          <a:lstStyle/>
          <a:p>
            <a:r>
              <a:rPr lang="es-PE" b="1" dirty="0" smtClean="0"/>
              <a:t>Imagen 02</a:t>
            </a:r>
            <a:endParaRPr lang="es-ES" b="1" dirty="0"/>
          </a:p>
        </p:txBody>
      </p:sp>
    </p:spTree>
    <p:extLst>
      <p:ext uri="{BB962C8B-B14F-4D97-AF65-F5344CB8AC3E}">
        <p14:creationId xmlns:p14="http://schemas.microsoft.com/office/powerpoint/2010/main" val="3618416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13784" y="222014"/>
            <a:ext cx="11648015" cy="1015663"/>
          </a:xfrm>
          <a:prstGeom prst="rect">
            <a:avLst/>
          </a:prstGeom>
        </p:spPr>
        <p:txBody>
          <a:bodyPr wrap="square">
            <a:spAutoFit/>
          </a:bodyPr>
          <a:lstStyle/>
          <a:p>
            <a:pPr algn="ctr"/>
            <a:r>
              <a:rPr lang="es-PE" sz="2000" dirty="0"/>
              <a:t>3</a:t>
            </a:r>
            <a:r>
              <a:rPr lang="es-PE" sz="2000" dirty="0" smtClean="0"/>
              <a:t>. En la imagen 03 se muestra la ventana que el servidor tendrá que completar para realizar su propuesta de aplicación.</a:t>
            </a:r>
            <a:endParaRPr lang="es-ES" sz="2000" dirty="0"/>
          </a:p>
          <a:p>
            <a:pPr algn="ctr"/>
            <a:r>
              <a:rPr lang="es-PE" sz="2000" dirty="0"/>
              <a:t>4</a:t>
            </a:r>
            <a:r>
              <a:rPr lang="es-PE" sz="2000" dirty="0" smtClean="0"/>
              <a:t>. En la imagen 04 con la propuesta ya completada se presiona el botón grabar.</a:t>
            </a:r>
          </a:p>
        </p:txBody>
      </p:sp>
      <p:pic>
        <p:nvPicPr>
          <p:cNvPr id="13" name="Imagen 12"/>
          <p:cNvPicPr>
            <a:picLocks noChangeAspect="1"/>
          </p:cNvPicPr>
          <p:nvPr/>
        </p:nvPicPr>
        <p:blipFill rotWithShape="1">
          <a:blip r:embed="rId2"/>
          <a:srcRect l="590" r="893"/>
          <a:stretch/>
        </p:blipFill>
        <p:spPr>
          <a:xfrm>
            <a:off x="162984" y="1502896"/>
            <a:ext cx="6485375" cy="3874074"/>
          </a:xfrm>
          <a:prstGeom prst="rect">
            <a:avLst/>
          </a:prstGeom>
          <a:ln>
            <a:solidFill>
              <a:schemeClr val="tx1"/>
            </a:solidFill>
          </a:ln>
        </p:spPr>
      </p:pic>
      <p:pic>
        <p:nvPicPr>
          <p:cNvPr id="19" name="Imagen 18"/>
          <p:cNvPicPr>
            <a:picLocks noChangeAspect="1"/>
          </p:cNvPicPr>
          <p:nvPr/>
        </p:nvPicPr>
        <p:blipFill>
          <a:blip r:embed="rId3"/>
          <a:stretch>
            <a:fillRect/>
          </a:stretch>
        </p:blipFill>
        <p:spPr>
          <a:xfrm>
            <a:off x="6819107" y="2311399"/>
            <a:ext cx="5236471" cy="1794409"/>
          </a:xfrm>
          <a:prstGeom prst="rect">
            <a:avLst/>
          </a:prstGeom>
          <a:ln>
            <a:solidFill>
              <a:schemeClr val="tx1"/>
            </a:solidFill>
          </a:ln>
        </p:spPr>
      </p:pic>
      <p:sp>
        <p:nvSpPr>
          <p:cNvPr id="20" name="CuadroTexto 19"/>
          <p:cNvSpPr txBox="1"/>
          <p:nvPr/>
        </p:nvSpPr>
        <p:spPr>
          <a:xfrm>
            <a:off x="2821376" y="5580713"/>
            <a:ext cx="1179234" cy="369332"/>
          </a:xfrm>
          <a:prstGeom prst="rect">
            <a:avLst/>
          </a:prstGeom>
          <a:noFill/>
        </p:spPr>
        <p:txBody>
          <a:bodyPr wrap="none" rtlCol="0">
            <a:spAutoFit/>
          </a:bodyPr>
          <a:lstStyle/>
          <a:p>
            <a:r>
              <a:rPr lang="es-PE" b="1" dirty="0" smtClean="0"/>
              <a:t>Imagen 03</a:t>
            </a:r>
            <a:endParaRPr lang="es-ES" b="1" dirty="0"/>
          </a:p>
        </p:txBody>
      </p:sp>
      <p:sp>
        <p:nvSpPr>
          <p:cNvPr id="22" name="CuadroTexto 21"/>
          <p:cNvSpPr txBox="1"/>
          <p:nvPr/>
        </p:nvSpPr>
        <p:spPr>
          <a:xfrm>
            <a:off x="8853047" y="4600951"/>
            <a:ext cx="1168590" cy="369332"/>
          </a:xfrm>
          <a:prstGeom prst="rect">
            <a:avLst/>
          </a:prstGeom>
          <a:noFill/>
        </p:spPr>
        <p:txBody>
          <a:bodyPr wrap="none" rtlCol="0">
            <a:spAutoFit/>
          </a:bodyPr>
          <a:lstStyle/>
          <a:p>
            <a:r>
              <a:rPr lang="es-PE" b="1" dirty="0" smtClean="0"/>
              <a:t>Imagen 04</a:t>
            </a:r>
            <a:endParaRPr lang="es-ES" b="1" dirty="0"/>
          </a:p>
        </p:txBody>
      </p:sp>
    </p:spTree>
    <p:extLst>
      <p:ext uri="{BB962C8B-B14F-4D97-AF65-F5344CB8AC3E}">
        <p14:creationId xmlns:p14="http://schemas.microsoft.com/office/powerpoint/2010/main" val="3591687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13784" y="-19286"/>
            <a:ext cx="11648015" cy="1015663"/>
          </a:xfrm>
          <a:prstGeom prst="rect">
            <a:avLst/>
          </a:prstGeom>
        </p:spPr>
        <p:txBody>
          <a:bodyPr wrap="square">
            <a:spAutoFit/>
          </a:bodyPr>
          <a:lstStyle/>
          <a:p>
            <a:pPr algn="ctr"/>
            <a:r>
              <a:rPr lang="es-PE" sz="2000" dirty="0" smtClean="0"/>
              <a:t>5. El resultado será el registro de la actividad en la tabla de actividades de aplicación, para la capacitación seleccionada (imagen 05).</a:t>
            </a:r>
          </a:p>
          <a:p>
            <a:pPr algn="ctr"/>
            <a:r>
              <a:rPr lang="es-PE" sz="2000" dirty="0" smtClean="0"/>
              <a:t>6. Como ultimo paso damos clic en el botón “Enviar Propuesta” y confirmamos con el botón Si (imagen 06).</a:t>
            </a:r>
          </a:p>
        </p:txBody>
      </p:sp>
      <p:pic>
        <p:nvPicPr>
          <p:cNvPr id="21" name="Imagen 20"/>
          <p:cNvPicPr>
            <a:picLocks noChangeAspect="1"/>
          </p:cNvPicPr>
          <p:nvPr/>
        </p:nvPicPr>
        <p:blipFill>
          <a:blip r:embed="rId3"/>
          <a:stretch>
            <a:fillRect/>
          </a:stretch>
        </p:blipFill>
        <p:spPr>
          <a:xfrm>
            <a:off x="7689305" y="2828876"/>
            <a:ext cx="4133333" cy="1342857"/>
          </a:xfrm>
          <a:prstGeom prst="rect">
            <a:avLst/>
          </a:prstGeom>
          <a:ln>
            <a:solidFill>
              <a:schemeClr val="tx1"/>
            </a:solidFill>
          </a:ln>
        </p:spPr>
      </p:pic>
      <p:grpSp>
        <p:nvGrpSpPr>
          <p:cNvPr id="26" name="Grupo 25"/>
          <p:cNvGrpSpPr/>
          <p:nvPr/>
        </p:nvGrpSpPr>
        <p:grpSpPr>
          <a:xfrm>
            <a:off x="351223" y="1047506"/>
            <a:ext cx="6953535" cy="4927772"/>
            <a:chOff x="351223" y="1022106"/>
            <a:chExt cx="6953535" cy="4927772"/>
          </a:xfrm>
        </p:grpSpPr>
        <p:grpSp>
          <p:nvGrpSpPr>
            <p:cNvPr id="18" name="Grupo 17"/>
            <p:cNvGrpSpPr/>
            <p:nvPr/>
          </p:nvGrpSpPr>
          <p:grpSpPr>
            <a:xfrm>
              <a:off x="351223" y="1022106"/>
              <a:ext cx="6953535" cy="4927772"/>
              <a:chOff x="2590800" y="738378"/>
              <a:chExt cx="7190888" cy="5299372"/>
            </a:xfrm>
          </p:grpSpPr>
          <p:pic>
            <p:nvPicPr>
              <p:cNvPr id="14" name="Imagen 13"/>
              <p:cNvPicPr>
                <a:picLocks noChangeAspect="1"/>
              </p:cNvPicPr>
              <p:nvPr/>
            </p:nvPicPr>
            <p:blipFill>
              <a:blip r:embed="rId4"/>
              <a:stretch>
                <a:fillRect/>
              </a:stretch>
            </p:blipFill>
            <p:spPr>
              <a:xfrm>
                <a:off x="2590800" y="738378"/>
                <a:ext cx="7190888" cy="5299372"/>
              </a:xfrm>
              <a:prstGeom prst="rect">
                <a:avLst/>
              </a:prstGeom>
              <a:ln>
                <a:solidFill>
                  <a:schemeClr val="tx1"/>
                </a:solidFill>
              </a:ln>
            </p:spPr>
          </p:pic>
          <p:sp>
            <p:nvSpPr>
              <p:cNvPr id="16" name="Rectángulo 15"/>
              <p:cNvSpPr/>
              <p:nvPr/>
            </p:nvSpPr>
            <p:spPr>
              <a:xfrm>
                <a:off x="2768600" y="4610100"/>
                <a:ext cx="6807200" cy="3937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3683000" y="943509"/>
                <a:ext cx="5918200" cy="2502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4" name="CuadroTexto 23"/>
            <p:cNvSpPr txBox="1"/>
            <p:nvPr/>
          </p:nvSpPr>
          <p:spPr>
            <a:xfrm>
              <a:off x="5937061" y="5494203"/>
              <a:ext cx="1168590" cy="369332"/>
            </a:xfrm>
            <a:prstGeom prst="rect">
              <a:avLst/>
            </a:prstGeom>
            <a:noFill/>
          </p:spPr>
          <p:txBody>
            <a:bodyPr wrap="none" rtlCol="0">
              <a:spAutoFit/>
            </a:bodyPr>
            <a:lstStyle/>
            <a:p>
              <a:r>
                <a:rPr lang="es-PE" b="1" dirty="0" smtClean="0"/>
                <a:t>Imagen 05</a:t>
              </a:r>
              <a:endParaRPr lang="es-ES" b="1" dirty="0"/>
            </a:p>
          </p:txBody>
        </p:sp>
      </p:grpSp>
      <p:sp>
        <p:nvSpPr>
          <p:cNvPr id="25" name="CuadroTexto 24"/>
          <p:cNvSpPr txBox="1"/>
          <p:nvPr/>
        </p:nvSpPr>
        <p:spPr>
          <a:xfrm>
            <a:off x="9171676" y="4133220"/>
            <a:ext cx="1179234" cy="369332"/>
          </a:xfrm>
          <a:prstGeom prst="rect">
            <a:avLst/>
          </a:prstGeom>
          <a:noFill/>
        </p:spPr>
        <p:txBody>
          <a:bodyPr wrap="none" rtlCol="0">
            <a:spAutoFit/>
          </a:bodyPr>
          <a:lstStyle/>
          <a:p>
            <a:r>
              <a:rPr lang="es-PE" b="1" dirty="0" smtClean="0"/>
              <a:t>Imagen 06</a:t>
            </a:r>
            <a:endParaRPr lang="es-ES" b="1" dirty="0"/>
          </a:p>
        </p:txBody>
      </p:sp>
    </p:spTree>
    <p:extLst>
      <p:ext uri="{BB962C8B-B14F-4D97-AF65-F5344CB8AC3E}">
        <p14:creationId xmlns:p14="http://schemas.microsoft.com/office/powerpoint/2010/main" val="1059254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VALIDAR PROPUESTAS</a:t>
            </a:r>
            <a:r>
              <a:rPr lang="es-PE" dirty="0" smtClean="0">
                <a:solidFill>
                  <a:srgbClr val="FF0000"/>
                </a:solidFill>
              </a:rPr>
              <a:t/>
            </a:r>
            <a:br>
              <a:rPr lang="es-PE" dirty="0" smtClean="0">
                <a:solidFill>
                  <a:srgbClr val="FF0000"/>
                </a:solidFill>
              </a:rPr>
            </a:br>
            <a:r>
              <a:rPr lang="es-PE" dirty="0" smtClean="0">
                <a:solidFill>
                  <a:srgbClr val="FF0000"/>
                </a:solidFill>
              </a:rPr>
              <a:t>Rol: Jefe de área</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upo 10"/>
          <p:cNvGrpSpPr/>
          <p:nvPr/>
        </p:nvGrpSpPr>
        <p:grpSpPr>
          <a:xfrm>
            <a:off x="2973871" y="1775294"/>
            <a:ext cx="5947025" cy="3295238"/>
            <a:chOff x="3024671" y="1736810"/>
            <a:chExt cx="5947025" cy="3295238"/>
          </a:xfrm>
        </p:grpSpPr>
        <p:grpSp>
          <p:nvGrpSpPr>
            <p:cNvPr id="8" name="Grupo 7"/>
            <p:cNvGrpSpPr/>
            <p:nvPr/>
          </p:nvGrpSpPr>
          <p:grpSpPr>
            <a:xfrm>
              <a:off x="3024671" y="2574905"/>
              <a:ext cx="3452621" cy="1619048"/>
              <a:chOff x="3024671" y="2574905"/>
              <a:chExt cx="3452621" cy="1619048"/>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3024671" y="2574905"/>
                <a:ext cx="1695238" cy="1619048"/>
              </a:xfrm>
              <a:prstGeom prst="rect">
                <a:avLst/>
              </a:prstGeom>
            </p:spPr>
          </p:pic>
        </p:grpSp>
        <p:grpSp>
          <p:nvGrpSpPr>
            <p:cNvPr id="10" name="Grupo 9"/>
            <p:cNvGrpSpPr/>
            <p:nvPr/>
          </p:nvGrpSpPr>
          <p:grpSpPr>
            <a:xfrm>
              <a:off x="6876458" y="1736810"/>
              <a:ext cx="2095238" cy="3295238"/>
              <a:chOff x="6849479" y="1657350"/>
              <a:chExt cx="2095238" cy="3295238"/>
            </a:xfrm>
          </p:grpSpPr>
          <p:pic>
            <p:nvPicPr>
              <p:cNvPr id="2" name="Imagen 1"/>
              <p:cNvPicPr>
                <a:picLocks noChangeAspect="1"/>
              </p:cNvPicPr>
              <p:nvPr/>
            </p:nvPicPr>
            <p:blipFill>
              <a:blip r:embed="rId4"/>
              <a:stretch>
                <a:fillRect/>
              </a:stretch>
            </p:blipFill>
            <p:spPr>
              <a:xfrm>
                <a:off x="6849479" y="1657350"/>
                <a:ext cx="2095238" cy="3295238"/>
              </a:xfrm>
              <a:prstGeom prst="rect">
                <a:avLst/>
              </a:prstGeom>
              <a:ln w="6350">
                <a:solidFill>
                  <a:schemeClr val="tx1"/>
                </a:solidFill>
              </a:ln>
            </p:spPr>
          </p:pic>
          <p:sp>
            <p:nvSpPr>
              <p:cNvPr id="9" name="Rectángulo 8"/>
              <p:cNvSpPr/>
              <p:nvPr/>
            </p:nvSpPr>
            <p:spPr>
              <a:xfrm>
                <a:off x="7213600" y="3251201"/>
                <a:ext cx="1435100" cy="266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590165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398780" y="326390"/>
            <a:ext cx="11498580" cy="48933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EVALUACIÓN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VALIDAR PROPUESTAS</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Jefe de área</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1172422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1783779392"/>
              </p:ext>
            </p:extLst>
          </p:nvPr>
        </p:nvGraphicFramePr>
        <p:xfrm>
          <a:off x="695694" y="556635"/>
          <a:ext cx="10722876" cy="983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7"/>
          <p:cNvSpPr/>
          <p:nvPr/>
        </p:nvSpPr>
        <p:spPr>
          <a:xfrm>
            <a:off x="3033998" y="1766459"/>
            <a:ext cx="2561753" cy="135421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1400" b="1" dirty="0" smtClean="0"/>
              <a:t>DNC</a:t>
            </a:r>
            <a:endParaRPr lang="es-PE" sz="1200" b="1" dirty="0" smtClean="0"/>
          </a:p>
          <a:p>
            <a:endParaRPr lang="es-PE" sz="1200" b="1" dirty="0"/>
          </a:p>
          <a:p>
            <a:pPr marL="171450" indent="-171450" algn="just">
              <a:buFontTx/>
              <a:buChar char="-"/>
            </a:pPr>
            <a:r>
              <a:rPr lang="es-PE" sz="1400" b="1" dirty="0" smtClean="0">
                <a:solidFill>
                  <a:schemeClr val="accent1"/>
                </a:solidFill>
              </a:rPr>
              <a:t>Personal de Apoyo</a:t>
            </a:r>
          </a:p>
          <a:p>
            <a:pPr marL="171450" indent="-171450" algn="just">
              <a:buFontTx/>
              <a:buChar char="-"/>
            </a:pPr>
            <a:endParaRPr lang="es-PE" sz="1400" b="1" dirty="0" smtClean="0">
              <a:solidFill>
                <a:schemeClr val="accent1"/>
              </a:solidFill>
            </a:endParaRPr>
          </a:p>
          <a:p>
            <a:pPr marL="171450" indent="-171450" algn="just">
              <a:buFontTx/>
              <a:buChar char="-"/>
            </a:pPr>
            <a:r>
              <a:rPr lang="es-PE" sz="1400" b="1" dirty="0" smtClean="0">
                <a:solidFill>
                  <a:schemeClr val="accent1"/>
                </a:solidFill>
              </a:rPr>
              <a:t>Registro de Requerimientos de Capacitación</a:t>
            </a:r>
            <a:endParaRPr lang="es-PE" sz="1400" b="1" dirty="0">
              <a:solidFill>
                <a:schemeClr val="accent1"/>
              </a:solidFill>
            </a:endParaRPr>
          </a:p>
        </p:txBody>
      </p:sp>
      <p:sp>
        <p:nvSpPr>
          <p:cNvPr id="9" name="CuadroTexto 9"/>
          <p:cNvSpPr txBox="1"/>
          <p:nvPr/>
        </p:nvSpPr>
        <p:spPr>
          <a:xfrm>
            <a:off x="5809444" y="1776410"/>
            <a:ext cx="2423633"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PE" sz="1400" b="1" dirty="0" smtClean="0"/>
              <a:t>Opciones </a:t>
            </a:r>
            <a:r>
              <a:rPr lang="es-PE" sz="1400" b="1" dirty="0"/>
              <a:t>como </a:t>
            </a:r>
            <a:r>
              <a:rPr lang="es-PE" sz="1400" b="1" dirty="0" smtClean="0"/>
              <a:t>Beneficiario</a:t>
            </a:r>
          </a:p>
          <a:p>
            <a:endParaRPr lang="es-PE" sz="1200" dirty="0" smtClean="0"/>
          </a:p>
          <a:p>
            <a:pPr marL="171450" indent="-171450">
              <a:buFontTx/>
              <a:buChar char="-"/>
            </a:pPr>
            <a:r>
              <a:rPr lang="es-PE" sz="1400" b="1" dirty="0" smtClean="0">
                <a:solidFill>
                  <a:srgbClr val="00B0F0"/>
                </a:solidFill>
              </a:rPr>
              <a:t>Confirmación de la Acción de Capacitación</a:t>
            </a:r>
            <a:endParaRPr lang="es-PE" sz="1400" b="1" dirty="0">
              <a:solidFill>
                <a:srgbClr val="00B0F0"/>
              </a:solidFill>
            </a:endParaRPr>
          </a:p>
        </p:txBody>
      </p:sp>
      <p:sp>
        <p:nvSpPr>
          <p:cNvPr id="12" name="Título 1"/>
          <p:cNvSpPr txBox="1">
            <a:spLocks/>
          </p:cNvSpPr>
          <p:nvPr/>
        </p:nvSpPr>
        <p:spPr>
          <a:xfrm>
            <a:off x="83125" y="47945"/>
            <a:ext cx="11522619" cy="5215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000" b="1" dirty="0" smtClean="0">
                <a:solidFill>
                  <a:srgbClr val="FF0000"/>
                </a:solidFill>
                <a:latin typeface="Arial Black" panose="020B0A04020102020204" pitchFamily="34" charset="0"/>
              </a:rPr>
              <a:t>Sistema de Gestión de Capacitación - Directivos</a:t>
            </a:r>
            <a:endParaRPr lang="es-PE" sz="3000" b="1" dirty="0">
              <a:solidFill>
                <a:srgbClr val="FF0000"/>
              </a:solidFill>
              <a:latin typeface="Arial Black" panose="020B0A04020102020204" pitchFamily="34" charset="0"/>
            </a:endParaRPr>
          </a:p>
        </p:txBody>
      </p:sp>
      <p:sp>
        <p:nvSpPr>
          <p:cNvPr id="18"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b="1" spc="200" dirty="0" smtClean="0">
                <a:ln w="3175">
                  <a:noFill/>
                  <a:prstDash val="solid"/>
                </a:ln>
                <a:solidFill>
                  <a:schemeClr val="bg1"/>
                </a:solidFill>
                <a:latin typeface="+mj-lt"/>
                <a:cs typeface="Times New Roman" panose="02020603050405020304" pitchFamily="18" charset="0"/>
              </a:rPr>
              <a:t>Aspectos Generales</a:t>
            </a:r>
            <a:endParaRPr lang="es-PE" sz="1600" b="1" spc="200" dirty="0">
              <a:ln w="3175">
                <a:noFill/>
                <a:prstDash val="solid"/>
              </a:ln>
              <a:solidFill>
                <a:schemeClr val="bg1"/>
              </a:solidFill>
              <a:latin typeface="+mj-lt"/>
              <a:cs typeface="Times New Roman" panose="02020603050405020304" pitchFamily="18" charset="0"/>
            </a:endParaRPr>
          </a:p>
        </p:txBody>
      </p:sp>
      <p:sp>
        <p:nvSpPr>
          <p:cNvPr id="19"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21"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2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6528410" y="6261657"/>
            <a:ext cx="1154483"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Ejecución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sp>
        <p:nvSpPr>
          <p:cNvPr id="34"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35"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uadroTexto 5"/>
          <p:cNvSpPr txBox="1"/>
          <p:nvPr/>
        </p:nvSpPr>
        <p:spPr>
          <a:xfrm>
            <a:off x="1065300" y="5294892"/>
            <a:ext cx="169264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600" dirty="0" smtClean="0"/>
              <a:t>Asistencia Técnica</a:t>
            </a:r>
            <a:endParaRPr lang="es-PE" sz="1600" dirty="0"/>
          </a:p>
        </p:txBody>
      </p:sp>
      <p:sp>
        <p:nvSpPr>
          <p:cNvPr id="22" name="CuadroTexto 9"/>
          <p:cNvSpPr txBox="1"/>
          <p:nvPr/>
        </p:nvSpPr>
        <p:spPr>
          <a:xfrm>
            <a:off x="8446770" y="1762600"/>
            <a:ext cx="2697480" cy="276998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PE" sz="1400" b="1" dirty="0" smtClean="0"/>
              <a:t>Encuestas</a:t>
            </a:r>
            <a:endParaRPr lang="es-PE" sz="1200" b="1" dirty="0" smtClean="0"/>
          </a:p>
          <a:p>
            <a:pPr marL="171450" indent="-171450">
              <a:buFontTx/>
              <a:buChar char="-"/>
            </a:pPr>
            <a:endParaRPr lang="es-PE" sz="1200" dirty="0" smtClean="0"/>
          </a:p>
          <a:p>
            <a:r>
              <a:rPr lang="es-PE" sz="1400" b="1" dirty="0" smtClean="0"/>
              <a:t>Propuestas de Aplicación</a:t>
            </a:r>
          </a:p>
          <a:p>
            <a:endParaRPr lang="es-PE" sz="1400" dirty="0" smtClean="0"/>
          </a:p>
          <a:p>
            <a:pPr marL="171450" indent="-171450">
              <a:buFontTx/>
              <a:buChar char="-"/>
            </a:pPr>
            <a:r>
              <a:rPr lang="es-PE" sz="1400" b="1" dirty="0" smtClean="0">
                <a:solidFill>
                  <a:schemeClr val="accent1"/>
                </a:solidFill>
              </a:rPr>
              <a:t>Validar Propuestas</a:t>
            </a:r>
          </a:p>
          <a:p>
            <a:pPr marL="171450" indent="-171450">
              <a:buFontTx/>
              <a:buChar char="-"/>
            </a:pPr>
            <a:endParaRPr lang="es-PE" sz="1200" dirty="0" smtClean="0"/>
          </a:p>
          <a:p>
            <a:r>
              <a:rPr lang="es-PE" sz="1400" b="1" dirty="0" smtClean="0"/>
              <a:t>Opciones como Beneficiario</a:t>
            </a:r>
          </a:p>
          <a:p>
            <a:endParaRPr lang="es-PE" sz="1200" b="1" dirty="0" smtClean="0"/>
          </a:p>
          <a:p>
            <a:pPr marL="171450" indent="-171450">
              <a:buFontTx/>
              <a:buChar char="-"/>
            </a:pPr>
            <a:r>
              <a:rPr lang="es-PE" sz="1400" b="1" dirty="0" smtClean="0">
                <a:solidFill>
                  <a:srgbClr val="00B0F0"/>
                </a:solidFill>
              </a:rPr>
              <a:t>Encuesta de Satisfacción – Respuesta</a:t>
            </a:r>
          </a:p>
          <a:p>
            <a:pPr marL="171450" indent="-171450">
              <a:buFontTx/>
              <a:buChar char="-"/>
            </a:pPr>
            <a:endParaRPr lang="es-PE" sz="1200" b="1" dirty="0" smtClean="0">
              <a:solidFill>
                <a:srgbClr val="00B0F0"/>
              </a:solidFill>
            </a:endParaRPr>
          </a:p>
          <a:p>
            <a:pPr marL="171450" indent="-171450">
              <a:buFontTx/>
              <a:buChar char="-"/>
            </a:pPr>
            <a:r>
              <a:rPr lang="es-PE" sz="1400" b="1" dirty="0" smtClean="0">
                <a:solidFill>
                  <a:srgbClr val="00B0F0"/>
                </a:solidFill>
              </a:rPr>
              <a:t>Completar propuesta de Aplicación</a:t>
            </a:r>
          </a:p>
        </p:txBody>
      </p:sp>
      <p:grpSp>
        <p:nvGrpSpPr>
          <p:cNvPr id="13" name="Grupo 12"/>
          <p:cNvGrpSpPr/>
          <p:nvPr/>
        </p:nvGrpSpPr>
        <p:grpSpPr>
          <a:xfrm>
            <a:off x="8969863" y="4633683"/>
            <a:ext cx="1651294" cy="1322417"/>
            <a:chOff x="9182706" y="4324003"/>
            <a:chExt cx="1767234" cy="1426772"/>
          </a:xfrm>
        </p:grpSpPr>
        <p:grpSp>
          <p:nvGrpSpPr>
            <p:cNvPr id="2" name="Grupo 1"/>
            <p:cNvGrpSpPr/>
            <p:nvPr/>
          </p:nvGrpSpPr>
          <p:grpSpPr>
            <a:xfrm>
              <a:off x="9182706" y="4324003"/>
              <a:ext cx="1767234" cy="1426772"/>
              <a:chOff x="9182706" y="4324003"/>
              <a:chExt cx="1767234" cy="1426772"/>
            </a:xfrm>
          </p:grpSpPr>
          <p:sp>
            <p:nvSpPr>
              <p:cNvPr id="23" name="Rectángulo 8"/>
              <p:cNvSpPr/>
              <p:nvPr/>
            </p:nvSpPr>
            <p:spPr>
              <a:xfrm>
                <a:off x="9182706" y="4324003"/>
                <a:ext cx="1767234" cy="1426772"/>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s-PE" sz="1400" b="1" dirty="0" smtClean="0"/>
                  <a:t>Leyenda:</a:t>
                </a:r>
                <a:endParaRPr lang="es-PE" sz="1200" b="1" dirty="0" smtClean="0"/>
              </a:p>
              <a:p>
                <a:endParaRPr lang="es-PE" sz="1200" b="1" dirty="0"/>
              </a:p>
              <a:p>
                <a:endParaRPr lang="es-PE" sz="1200" b="1" dirty="0" smtClean="0"/>
              </a:p>
              <a:p>
                <a:endParaRPr lang="es-PE" sz="1200" b="1" dirty="0" smtClean="0"/>
              </a:p>
              <a:p>
                <a:endParaRPr lang="es-PE" sz="1200" b="1" dirty="0"/>
              </a:p>
              <a:p>
                <a:endParaRPr lang="es-PE" sz="1200" b="1" dirty="0" smtClean="0"/>
              </a:p>
              <a:p>
                <a:endParaRPr lang="es-PE" sz="1200" b="1" dirty="0" smtClean="0"/>
              </a:p>
            </p:txBody>
          </p:sp>
          <p:sp>
            <p:nvSpPr>
              <p:cNvPr id="4" name="Rectángulo 3"/>
              <p:cNvSpPr/>
              <p:nvPr/>
            </p:nvSpPr>
            <p:spPr>
              <a:xfrm>
                <a:off x="9475411" y="4685196"/>
                <a:ext cx="1245870" cy="365760"/>
              </a:xfrm>
              <a:prstGeom prst="rect">
                <a:avLst/>
              </a:prstGeom>
              <a:solidFill>
                <a:schemeClr val="accent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Directivos</a:t>
                </a:r>
                <a:endParaRPr lang="es-ES" b="1" dirty="0"/>
              </a:p>
            </p:txBody>
          </p:sp>
        </p:grpSp>
        <p:sp>
          <p:nvSpPr>
            <p:cNvPr id="27" name="Rectángulo 26"/>
            <p:cNvSpPr/>
            <p:nvPr/>
          </p:nvSpPr>
          <p:spPr>
            <a:xfrm>
              <a:off x="9475411" y="5166740"/>
              <a:ext cx="1245870" cy="365760"/>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Servidores</a:t>
              </a:r>
              <a:endParaRPr lang="es-ES" b="1" dirty="0"/>
            </a:p>
          </p:txBody>
        </p:sp>
      </p:grpSp>
    </p:spTree>
    <p:extLst>
      <p:ext uri="{BB962C8B-B14F-4D97-AF65-F5344CB8AC3E}">
        <p14:creationId xmlns:p14="http://schemas.microsoft.com/office/powerpoint/2010/main" val="42298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50126" y="82528"/>
            <a:ext cx="11132820" cy="523220"/>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“VALIDAR</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PROPUESTAS”</a:t>
            </a:r>
            <a:endParaRPr lang="es-ES" sz="2800" u="sng" dirty="0"/>
          </a:p>
        </p:txBody>
      </p:sp>
      <p:sp>
        <p:nvSpPr>
          <p:cNvPr id="15" name="CuadroTexto 14"/>
          <p:cNvSpPr txBox="1"/>
          <p:nvPr/>
        </p:nvSpPr>
        <p:spPr>
          <a:xfrm>
            <a:off x="1833579" y="4617429"/>
            <a:ext cx="8565914" cy="1015663"/>
          </a:xfrm>
          <a:prstGeom prst="rect">
            <a:avLst/>
          </a:prstGeom>
          <a:noFill/>
        </p:spPr>
        <p:txBody>
          <a:bodyPr wrap="square" rtlCol="0">
            <a:spAutoFit/>
          </a:bodyPr>
          <a:lstStyle/>
          <a:p>
            <a:pPr algn="just"/>
            <a:r>
              <a:rPr lang="es-PE" sz="2000" dirty="0" smtClean="0"/>
              <a:t>El directivo observara en su bandeja las capacitaciones que tengan asociado alguna propuesta de aplicación y podrá ver mas a detalle con la opción Ver (columna acción).</a:t>
            </a:r>
            <a:endParaRPr lang="es-ES" sz="2000" dirty="0"/>
          </a:p>
        </p:txBody>
      </p:sp>
      <p:pic>
        <p:nvPicPr>
          <p:cNvPr id="12" name="Imagen 11"/>
          <p:cNvPicPr>
            <a:picLocks noChangeAspect="1"/>
          </p:cNvPicPr>
          <p:nvPr/>
        </p:nvPicPr>
        <p:blipFill>
          <a:blip r:embed="rId2"/>
          <a:stretch>
            <a:fillRect/>
          </a:stretch>
        </p:blipFill>
        <p:spPr>
          <a:xfrm>
            <a:off x="1664155" y="774854"/>
            <a:ext cx="8904762" cy="3695238"/>
          </a:xfrm>
          <a:prstGeom prst="rect">
            <a:avLst/>
          </a:prstGeom>
          <a:ln w="3175">
            <a:solidFill>
              <a:schemeClr val="tx1"/>
            </a:solidFill>
          </a:ln>
        </p:spPr>
      </p:pic>
    </p:spTree>
    <p:extLst>
      <p:ext uri="{BB962C8B-B14F-4D97-AF65-F5344CB8AC3E}">
        <p14:creationId xmlns:p14="http://schemas.microsoft.com/office/powerpoint/2010/main" val="2245487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383693" y="2378554"/>
            <a:ext cx="4101494" cy="1323439"/>
          </a:xfrm>
          <a:prstGeom prst="rect">
            <a:avLst/>
          </a:prstGeom>
        </p:spPr>
        <p:txBody>
          <a:bodyPr wrap="square">
            <a:spAutoFit/>
          </a:bodyPr>
          <a:lstStyle/>
          <a:p>
            <a:pPr algn="just"/>
            <a:r>
              <a:rPr lang="es-PE" sz="2000" dirty="0" smtClean="0"/>
              <a:t>1. La ventana “Propuesta de Aplicación: Validación”, muestra información mas detallada de la propuesta de aplicación</a:t>
            </a:r>
          </a:p>
        </p:txBody>
      </p:sp>
      <p:pic>
        <p:nvPicPr>
          <p:cNvPr id="13" name="Imagen 12"/>
          <p:cNvPicPr>
            <a:picLocks noChangeAspect="1"/>
          </p:cNvPicPr>
          <p:nvPr/>
        </p:nvPicPr>
        <p:blipFill>
          <a:blip r:embed="rId2"/>
          <a:stretch>
            <a:fillRect/>
          </a:stretch>
        </p:blipFill>
        <p:spPr>
          <a:xfrm>
            <a:off x="4953999" y="92528"/>
            <a:ext cx="6329977" cy="5895493"/>
          </a:xfrm>
          <a:prstGeom prst="rect">
            <a:avLst/>
          </a:prstGeom>
          <a:ln>
            <a:solidFill>
              <a:schemeClr val="tx1"/>
            </a:solidFill>
          </a:ln>
        </p:spPr>
      </p:pic>
    </p:spTree>
    <p:extLst>
      <p:ext uri="{BB962C8B-B14F-4D97-AF65-F5344CB8AC3E}">
        <p14:creationId xmlns:p14="http://schemas.microsoft.com/office/powerpoint/2010/main" val="1927900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0841" y="996535"/>
            <a:ext cx="3883502" cy="1323439"/>
          </a:xfrm>
          <a:prstGeom prst="rect">
            <a:avLst/>
          </a:prstGeom>
        </p:spPr>
        <p:txBody>
          <a:bodyPr wrap="square">
            <a:spAutoFit/>
          </a:bodyPr>
          <a:lstStyle/>
          <a:p>
            <a:pPr algn="just"/>
            <a:r>
              <a:rPr lang="es-PE" sz="2000" dirty="0"/>
              <a:t>2</a:t>
            </a:r>
            <a:r>
              <a:rPr lang="es-PE" sz="2000" dirty="0" smtClean="0"/>
              <a:t>. El campo Conclusión de la revisión se podrá seleccionar si la “Propuesta se valida” o es “Observada”.</a:t>
            </a:r>
          </a:p>
        </p:txBody>
      </p:sp>
      <p:pic>
        <p:nvPicPr>
          <p:cNvPr id="2" name="Imagen 1"/>
          <p:cNvPicPr>
            <a:picLocks noChangeAspect="1"/>
          </p:cNvPicPr>
          <p:nvPr/>
        </p:nvPicPr>
        <p:blipFill>
          <a:blip r:embed="rId2"/>
          <a:stretch>
            <a:fillRect/>
          </a:stretch>
        </p:blipFill>
        <p:spPr>
          <a:xfrm>
            <a:off x="4051956" y="739206"/>
            <a:ext cx="7400000" cy="1838095"/>
          </a:xfrm>
          <a:prstGeom prst="rect">
            <a:avLst/>
          </a:prstGeom>
          <a:ln>
            <a:solidFill>
              <a:schemeClr val="tx1"/>
            </a:solidFill>
          </a:ln>
        </p:spPr>
      </p:pic>
      <p:pic>
        <p:nvPicPr>
          <p:cNvPr id="12" name="Imagen 11"/>
          <p:cNvPicPr>
            <a:picLocks noChangeAspect="1"/>
          </p:cNvPicPr>
          <p:nvPr/>
        </p:nvPicPr>
        <p:blipFill>
          <a:blip r:embed="rId3"/>
          <a:stretch>
            <a:fillRect/>
          </a:stretch>
        </p:blipFill>
        <p:spPr>
          <a:xfrm>
            <a:off x="3385289" y="3406348"/>
            <a:ext cx="8733333" cy="1619048"/>
          </a:xfrm>
          <a:prstGeom prst="rect">
            <a:avLst/>
          </a:prstGeom>
          <a:ln w="3175">
            <a:solidFill>
              <a:schemeClr val="tx1"/>
            </a:solidFill>
          </a:ln>
        </p:spPr>
      </p:pic>
      <p:sp>
        <p:nvSpPr>
          <p:cNvPr id="16" name="Rectángulo 15"/>
          <p:cNvSpPr/>
          <p:nvPr/>
        </p:nvSpPr>
        <p:spPr>
          <a:xfrm>
            <a:off x="20841" y="3406348"/>
            <a:ext cx="3178629" cy="1631216"/>
          </a:xfrm>
          <a:prstGeom prst="rect">
            <a:avLst/>
          </a:prstGeom>
        </p:spPr>
        <p:txBody>
          <a:bodyPr wrap="square">
            <a:spAutoFit/>
          </a:bodyPr>
          <a:lstStyle/>
          <a:p>
            <a:pPr algn="just"/>
            <a:r>
              <a:rPr lang="es-PE" sz="2000" dirty="0" smtClean="0"/>
              <a:t>3. El resultado de validar una propuesta es la actualización del estado (propuesta validada) de la capacitación en la bandeja del directivo.</a:t>
            </a:r>
          </a:p>
        </p:txBody>
      </p:sp>
    </p:spTree>
    <p:extLst>
      <p:ext uri="{BB962C8B-B14F-4D97-AF65-F5344CB8AC3E}">
        <p14:creationId xmlns:p14="http://schemas.microsoft.com/office/powerpoint/2010/main" val="153941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COMPLETAR PROPUESTA DE APLICACIÓN</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3024671" y="1998714"/>
            <a:ext cx="5962903" cy="2771429"/>
            <a:chOff x="3024671" y="1998714"/>
            <a:chExt cx="5962903" cy="277142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3024671" y="2574905"/>
              <a:ext cx="1695238" cy="1619048"/>
            </a:xfrm>
            <a:prstGeom prst="rect">
              <a:avLst/>
            </a:prstGeom>
          </p:spPr>
        </p:pic>
        <p:grpSp>
          <p:nvGrpSpPr>
            <p:cNvPr id="7" name="Grupo 6"/>
            <p:cNvGrpSpPr/>
            <p:nvPr/>
          </p:nvGrpSpPr>
          <p:grpSpPr>
            <a:xfrm>
              <a:off x="6806622" y="1998714"/>
              <a:ext cx="2180952" cy="2771429"/>
              <a:chOff x="6876458" y="1998714"/>
              <a:chExt cx="2180952" cy="2771429"/>
            </a:xfrm>
          </p:grpSpPr>
          <p:pic>
            <p:nvPicPr>
              <p:cNvPr id="4" name="Imagen 3"/>
              <p:cNvPicPr>
                <a:picLocks noChangeAspect="1"/>
              </p:cNvPicPr>
              <p:nvPr/>
            </p:nvPicPr>
            <p:blipFill>
              <a:blip r:embed="rId4"/>
              <a:stretch>
                <a:fillRect/>
              </a:stretch>
            </p:blipFill>
            <p:spPr>
              <a:xfrm>
                <a:off x="6876458" y="1998714"/>
                <a:ext cx="2180952" cy="2771429"/>
              </a:xfrm>
              <a:prstGeom prst="rect">
                <a:avLst/>
              </a:prstGeom>
              <a:ln w="3175">
                <a:solidFill>
                  <a:schemeClr val="tx1"/>
                </a:solidFill>
              </a:ln>
            </p:spPr>
          </p:pic>
          <p:sp>
            <p:nvSpPr>
              <p:cNvPr id="6" name="Rectángulo 5"/>
              <p:cNvSpPr/>
              <p:nvPr/>
            </p:nvSpPr>
            <p:spPr>
              <a:xfrm>
                <a:off x="7226300" y="4165600"/>
                <a:ext cx="1739900" cy="533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3559627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EVALUACIÓN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COMPLETAR PROPUESTA DE APLICACIÓN</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SERVIDOR (Beneficiario de capacitación)</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465575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13784" y="120416"/>
            <a:ext cx="11648015" cy="707886"/>
          </a:xfrm>
          <a:prstGeom prst="rect">
            <a:avLst/>
          </a:prstGeom>
        </p:spPr>
        <p:txBody>
          <a:bodyPr wrap="square">
            <a:spAutoFit/>
          </a:bodyPr>
          <a:lstStyle/>
          <a:p>
            <a:pPr marL="457200" indent="-457200" algn="ctr">
              <a:buAutoNum type="arabicPeriod"/>
            </a:pPr>
            <a:r>
              <a:rPr lang="es-PE" sz="2000" dirty="0" smtClean="0"/>
              <a:t>El servidor verifica que el estado de su propuesta de aplicación esta validada (imagen 01).</a:t>
            </a:r>
          </a:p>
          <a:p>
            <a:pPr marL="457200" indent="-457200" algn="ctr">
              <a:buAutoNum type="arabicPeriod"/>
            </a:pPr>
            <a:r>
              <a:rPr lang="es-PE" sz="2000" dirty="0" smtClean="0"/>
              <a:t>El servidor deberá adjuntar un documento como evidencia de la actividad realizada (imagen02).</a:t>
            </a:r>
            <a:endParaRPr lang="es-ES" sz="2000" dirty="0"/>
          </a:p>
        </p:txBody>
      </p:sp>
      <p:grpSp>
        <p:nvGrpSpPr>
          <p:cNvPr id="14" name="Grupo 13"/>
          <p:cNvGrpSpPr/>
          <p:nvPr/>
        </p:nvGrpSpPr>
        <p:grpSpPr>
          <a:xfrm>
            <a:off x="131472" y="969756"/>
            <a:ext cx="6070902" cy="4765624"/>
            <a:chOff x="291130" y="1114896"/>
            <a:chExt cx="6070902" cy="4765624"/>
          </a:xfrm>
        </p:grpSpPr>
        <p:pic>
          <p:nvPicPr>
            <p:cNvPr id="2" name="Imagen 1"/>
            <p:cNvPicPr>
              <a:picLocks noChangeAspect="1"/>
            </p:cNvPicPr>
            <p:nvPr/>
          </p:nvPicPr>
          <p:blipFill>
            <a:blip r:embed="rId2"/>
            <a:stretch>
              <a:fillRect/>
            </a:stretch>
          </p:blipFill>
          <p:spPr>
            <a:xfrm>
              <a:off x="291130" y="1114896"/>
              <a:ext cx="6070902" cy="4765624"/>
            </a:xfrm>
            <a:prstGeom prst="rect">
              <a:avLst/>
            </a:prstGeom>
            <a:ln>
              <a:solidFill>
                <a:schemeClr val="tx1"/>
              </a:solidFill>
            </a:ln>
          </p:spPr>
        </p:pic>
        <p:sp>
          <p:nvSpPr>
            <p:cNvPr id="12" name="Rectángulo 11"/>
            <p:cNvSpPr/>
            <p:nvPr/>
          </p:nvSpPr>
          <p:spPr>
            <a:xfrm>
              <a:off x="1306287" y="4441371"/>
              <a:ext cx="2481943" cy="23222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 name="CuadroTexto 15"/>
          <p:cNvSpPr txBox="1"/>
          <p:nvPr/>
        </p:nvSpPr>
        <p:spPr>
          <a:xfrm>
            <a:off x="2577306" y="5759918"/>
            <a:ext cx="1179234" cy="369332"/>
          </a:xfrm>
          <a:prstGeom prst="rect">
            <a:avLst/>
          </a:prstGeom>
          <a:noFill/>
        </p:spPr>
        <p:txBody>
          <a:bodyPr wrap="none" rtlCol="0">
            <a:spAutoFit/>
          </a:bodyPr>
          <a:lstStyle/>
          <a:p>
            <a:r>
              <a:rPr lang="es-PE" b="1" dirty="0" smtClean="0"/>
              <a:t>Imagen 01</a:t>
            </a:r>
            <a:endParaRPr lang="es-ES" b="1" dirty="0"/>
          </a:p>
        </p:txBody>
      </p:sp>
      <p:pic>
        <p:nvPicPr>
          <p:cNvPr id="17" name="Imagen 16"/>
          <p:cNvPicPr>
            <a:picLocks noChangeAspect="1"/>
          </p:cNvPicPr>
          <p:nvPr/>
        </p:nvPicPr>
        <p:blipFill>
          <a:blip r:embed="rId3"/>
          <a:stretch>
            <a:fillRect/>
          </a:stretch>
        </p:blipFill>
        <p:spPr>
          <a:xfrm>
            <a:off x="6640900" y="2554513"/>
            <a:ext cx="5340644" cy="1749990"/>
          </a:xfrm>
          <a:prstGeom prst="rect">
            <a:avLst/>
          </a:prstGeom>
          <a:ln w="3175">
            <a:solidFill>
              <a:schemeClr val="tx1"/>
            </a:solidFill>
          </a:ln>
        </p:spPr>
      </p:pic>
      <p:sp>
        <p:nvSpPr>
          <p:cNvPr id="21" name="CuadroTexto 20"/>
          <p:cNvSpPr txBox="1"/>
          <p:nvPr/>
        </p:nvSpPr>
        <p:spPr>
          <a:xfrm>
            <a:off x="8721605" y="4412345"/>
            <a:ext cx="1179234" cy="369332"/>
          </a:xfrm>
          <a:prstGeom prst="rect">
            <a:avLst/>
          </a:prstGeom>
          <a:noFill/>
        </p:spPr>
        <p:txBody>
          <a:bodyPr wrap="none" rtlCol="0">
            <a:spAutoFit/>
          </a:bodyPr>
          <a:lstStyle/>
          <a:p>
            <a:r>
              <a:rPr lang="es-PE" b="1" dirty="0" smtClean="0"/>
              <a:t>Imagen 02</a:t>
            </a:r>
            <a:endParaRPr lang="es-ES" b="1" dirty="0"/>
          </a:p>
        </p:txBody>
      </p:sp>
    </p:spTree>
    <p:extLst>
      <p:ext uri="{BB962C8B-B14F-4D97-AF65-F5344CB8AC3E}">
        <p14:creationId xmlns:p14="http://schemas.microsoft.com/office/powerpoint/2010/main" val="778485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33796" y="1713365"/>
            <a:ext cx="3559861" cy="677108"/>
          </a:xfrm>
          <a:prstGeom prst="rect">
            <a:avLst/>
          </a:prstGeom>
        </p:spPr>
        <p:txBody>
          <a:bodyPr wrap="square">
            <a:spAutoFit/>
          </a:bodyPr>
          <a:lstStyle/>
          <a:p>
            <a:pPr algn="just"/>
            <a:r>
              <a:rPr lang="es-PE" sz="1900" dirty="0" smtClean="0"/>
              <a:t>3. El documento se carga en el registro de la actividad realizada.</a:t>
            </a:r>
          </a:p>
        </p:txBody>
      </p:sp>
      <p:pic>
        <p:nvPicPr>
          <p:cNvPr id="13" name="Imagen 12"/>
          <p:cNvPicPr>
            <a:picLocks noChangeAspect="1"/>
          </p:cNvPicPr>
          <p:nvPr/>
        </p:nvPicPr>
        <p:blipFill>
          <a:blip r:embed="rId2"/>
          <a:stretch>
            <a:fillRect/>
          </a:stretch>
        </p:blipFill>
        <p:spPr>
          <a:xfrm>
            <a:off x="3526065" y="1209062"/>
            <a:ext cx="8600000" cy="1685714"/>
          </a:xfrm>
          <a:prstGeom prst="rect">
            <a:avLst/>
          </a:prstGeom>
          <a:ln>
            <a:solidFill>
              <a:schemeClr val="tx1"/>
            </a:solidFill>
          </a:ln>
        </p:spPr>
      </p:pic>
      <p:pic>
        <p:nvPicPr>
          <p:cNvPr id="18" name="Imagen 17"/>
          <p:cNvPicPr>
            <a:picLocks noChangeAspect="1"/>
          </p:cNvPicPr>
          <p:nvPr/>
        </p:nvPicPr>
        <p:blipFill>
          <a:blip r:embed="rId3"/>
          <a:stretch>
            <a:fillRect/>
          </a:stretch>
        </p:blipFill>
        <p:spPr>
          <a:xfrm>
            <a:off x="5754636" y="3658119"/>
            <a:ext cx="4142857" cy="1342857"/>
          </a:xfrm>
          <a:prstGeom prst="rect">
            <a:avLst/>
          </a:prstGeom>
          <a:ln>
            <a:solidFill>
              <a:schemeClr val="tx1"/>
            </a:solidFill>
          </a:ln>
        </p:spPr>
      </p:pic>
      <p:sp>
        <p:nvSpPr>
          <p:cNvPr id="20" name="Rectángulo 19"/>
          <p:cNvSpPr/>
          <p:nvPr/>
        </p:nvSpPr>
        <p:spPr>
          <a:xfrm>
            <a:off x="-33797" y="3739092"/>
            <a:ext cx="3559861" cy="1261884"/>
          </a:xfrm>
          <a:prstGeom prst="rect">
            <a:avLst/>
          </a:prstGeom>
        </p:spPr>
        <p:txBody>
          <a:bodyPr wrap="square">
            <a:spAutoFit/>
          </a:bodyPr>
          <a:lstStyle/>
          <a:p>
            <a:pPr algn="just"/>
            <a:r>
              <a:rPr lang="es-PE" sz="1900" dirty="0" smtClean="0"/>
              <a:t>4. Al dar clic en el botón Finalizar Actividades, nos muestra una ventana de confirmación lo cual daremos clic.</a:t>
            </a:r>
          </a:p>
        </p:txBody>
      </p:sp>
    </p:spTree>
    <p:extLst>
      <p:ext uri="{BB962C8B-B14F-4D97-AF65-F5344CB8AC3E}">
        <p14:creationId xmlns:p14="http://schemas.microsoft.com/office/powerpoint/2010/main" val="3120996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VALIDAR PROPUESTAS</a:t>
            </a:r>
            <a:r>
              <a:rPr lang="es-PE" dirty="0" smtClean="0">
                <a:solidFill>
                  <a:srgbClr val="FF0000"/>
                </a:solidFill>
              </a:rPr>
              <a:t/>
            </a:r>
            <a:br>
              <a:rPr lang="es-PE" dirty="0" smtClean="0">
                <a:solidFill>
                  <a:srgbClr val="FF0000"/>
                </a:solidFill>
              </a:rPr>
            </a:br>
            <a:r>
              <a:rPr lang="es-PE" dirty="0" smtClean="0">
                <a:solidFill>
                  <a:srgbClr val="FF0000"/>
                </a:solidFill>
              </a:rPr>
              <a:t>Rol: Jefe de área</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upo 10"/>
          <p:cNvGrpSpPr/>
          <p:nvPr/>
        </p:nvGrpSpPr>
        <p:grpSpPr>
          <a:xfrm>
            <a:off x="2973871" y="1775294"/>
            <a:ext cx="5947025" cy="3295238"/>
            <a:chOff x="3024671" y="1736810"/>
            <a:chExt cx="5947025" cy="3295238"/>
          </a:xfrm>
        </p:grpSpPr>
        <p:grpSp>
          <p:nvGrpSpPr>
            <p:cNvPr id="8" name="Grupo 7"/>
            <p:cNvGrpSpPr/>
            <p:nvPr/>
          </p:nvGrpSpPr>
          <p:grpSpPr>
            <a:xfrm>
              <a:off x="3024671" y="2574905"/>
              <a:ext cx="3452621" cy="1619048"/>
              <a:chOff x="3024671" y="2574905"/>
              <a:chExt cx="3452621" cy="1619048"/>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3024671" y="2574905"/>
                <a:ext cx="1695238" cy="1619048"/>
              </a:xfrm>
              <a:prstGeom prst="rect">
                <a:avLst/>
              </a:prstGeom>
            </p:spPr>
          </p:pic>
        </p:grpSp>
        <p:grpSp>
          <p:nvGrpSpPr>
            <p:cNvPr id="10" name="Grupo 9"/>
            <p:cNvGrpSpPr/>
            <p:nvPr/>
          </p:nvGrpSpPr>
          <p:grpSpPr>
            <a:xfrm>
              <a:off x="6876458" y="1736810"/>
              <a:ext cx="2095238" cy="3295238"/>
              <a:chOff x="6849479" y="1657350"/>
              <a:chExt cx="2095238" cy="3295238"/>
            </a:xfrm>
          </p:grpSpPr>
          <p:pic>
            <p:nvPicPr>
              <p:cNvPr id="2" name="Imagen 1"/>
              <p:cNvPicPr>
                <a:picLocks noChangeAspect="1"/>
              </p:cNvPicPr>
              <p:nvPr/>
            </p:nvPicPr>
            <p:blipFill>
              <a:blip r:embed="rId4"/>
              <a:stretch>
                <a:fillRect/>
              </a:stretch>
            </p:blipFill>
            <p:spPr>
              <a:xfrm>
                <a:off x="6849479" y="1657350"/>
                <a:ext cx="2095238" cy="3295238"/>
              </a:xfrm>
              <a:prstGeom prst="rect">
                <a:avLst/>
              </a:prstGeom>
              <a:ln w="6350">
                <a:solidFill>
                  <a:schemeClr val="tx1"/>
                </a:solidFill>
              </a:ln>
            </p:spPr>
          </p:pic>
          <p:sp>
            <p:nvSpPr>
              <p:cNvPr id="9" name="Rectángulo 8"/>
              <p:cNvSpPr/>
              <p:nvPr/>
            </p:nvSpPr>
            <p:spPr>
              <a:xfrm>
                <a:off x="7213600" y="3251201"/>
                <a:ext cx="1435100" cy="266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1185286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398780" y="326390"/>
            <a:ext cx="11498580" cy="48933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EVALUACIÓN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VALIDAR PROPUESTAS</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Jefe de área</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486256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50126" y="126070"/>
            <a:ext cx="11132820" cy="523220"/>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“VALIDAR</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PROPUESTAS”</a:t>
            </a:r>
            <a:endParaRPr lang="es-ES" sz="2800" u="sng" dirty="0"/>
          </a:p>
        </p:txBody>
      </p:sp>
      <p:sp>
        <p:nvSpPr>
          <p:cNvPr id="15" name="CuadroTexto 14"/>
          <p:cNvSpPr txBox="1"/>
          <p:nvPr/>
        </p:nvSpPr>
        <p:spPr>
          <a:xfrm>
            <a:off x="1833579" y="4617429"/>
            <a:ext cx="8565914" cy="707886"/>
          </a:xfrm>
          <a:prstGeom prst="rect">
            <a:avLst/>
          </a:prstGeom>
          <a:noFill/>
        </p:spPr>
        <p:txBody>
          <a:bodyPr wrap="square" rtlCol="0">
            <a:spAutoFit/>
          </a:bodyPr>
          <a:lstStyle/>
          <a:p>
            <a:pPr algn="ctr"/>
            <a:r>
              <a:rPr lang="es-PE" sz="2000" dirty="0" smtClean="0"/>
              <a:t>El directivo podrá validar la propuestas completadas (columna estado) con la opción Ver (columna acción).</a:t>
            </a:r>
            <a:endParaRPr lang="es-ES" sz="2000" dirty="0"/>
          </a:p>
        </p:txBody>
      </p:sp>
      <p:pic>
        <p:nvPicPr>
          <p:cNvPr id="2" name="Imagen 1"/>
          <p:cNvPicPr>
            <a:picLocks noChangeAspect="1"/>
          </p:cNvPicPr>
          <p:nvPr/>
        </p:nvPicPr>
        <p:blipFill>
          <a:blip r:embed="rId2"/>
          <a:stretch>
            <a:fillRect/>
          </a:stretch>
        </p:blipFill>
        <p:spPr>
          <a:xfrm>
            <a:off x="1764155" y="837849"/>
            <a:ext cx="8704762" cy="3552381"/>
          </a:xfrm>
          <a:prstGeom prst="rect">
            <a:avLst/>
          </a:prstGeom>
          <a:ln>
            <a:solidFill>
              <a:schemeClr val="tx1"/>
            </a:solidFill>
          </a:ln>
        </p:spPr>
      </p:pic>
    </p:spTree>
    <p:extLst>
      <p:ext uri="{BB962C8B-B14F-4D97-AF65-F5344CB8AC3E}">
        <p14:creationId xmlns:p14="http://schemas.microsoft.com/office/powerpoint/2010/main" val="277371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a:bodyPr>
          <a:lstStyle/>
          <a:p>
            <a:pPr algn="ctr"/>
            <a:r>
              <a:rPr lang="es-PE" u="sng" dirty="0" smtClean="0">
                <a:solidFill>
                  <a:srgbClr val="FF0000"/>
                </a:solidFill>
              </a:rPr>
              <a:t>PLANIFICACIÓN </a:t>
            </a:r>
            <a:r>
              <a:rPr lang="es-PE" u="sng" dirty="0">
                <a:solidFill>
                  <a:srgbClr val="FF0000"/>
                </a:solidFill>
              </a:rPr>
              <a:t>-</a:t>
            </a:r>
            <a:r>
              <a:rPr lang="es-PE" u="sng" dirty="0" smtClean="0">
                <a:solidFill>
                  <a:srgbClr val="FF0000"/>
                </a:solidFill>
              </a:rPr>
              <a:t> OPCIÓN: PERSONAL DE APOYO</a:t>
            </a:r>
            <a:r>
              <a:rPr lang="es-PE" dirty="0" smtClean="0">
                <a:solidFill>
                  <a:srgbClr val="FF0000"/>
                </a:solidFill>
              </a:rPr>
              <a:t/>
            </a:r>
            <a:br>
              <a:rPr lang="es-PE" dirty="0" smtClean="0">
                <a:solidFill>
                  <a:srgbClr val="FF0000"/>
                </a:solidFill>
              </a:rPr>
            </a:br>
            <a:r>
              <a:rPr lang="es-PE" dirty="0" smtClean="0">
                <a:solidFill>
                  <a:srgbClr val="FF0000"/>
                </a:solidFill>
              </a:rPr>
              <a:t>Rol: Jefe de área</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upo 5"/>
          <p:cNvGrpSpPr/>
          <p:nvPr/>
        </p:nvGrpSpPr>
        <p:grpSpPr>
          <a:xfrm>
            <a:off x="3024671" y="2090721"/>
            <a:ext cx="5861311" cy="2380952"/>
            <a:chOff x="2841791" y="2147871"/>
            <a:chExt cx="5861311" cy="2380952"/>
          </a:xfrm>
        </p:grpSpPr>
        <p:sp>
          <p:nvSpPr>
            <p:cNvPr id="5" name="Flecha derecha 4"/>
            <p:cNvSpPr/>
            <p:nvPr/>
          </p:nvSpPr>
          <p:spPr>
            <a:xfrm>
              <a:off x="4936195" y="3007646"/>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p:cNvPicPr>
              <a:picLocks noChangeAspect="1"/>
            </p:cNvPicPr>
            <p:nvPr/>
          </p:nvPicPr>
          <p:blipFill>
            <a:blip r:embed="rId3"/>
            <a:stretch>
              <a:fillRect/>
            </a:stretch>
          </p:blipFill>
          <p:spPr>
            <a:xfrm>
              <a:off x="2841791" y="2524062"/>
              <a:ext cx="1695238" cy="1628571"/>
            </a:xfrm>
            <a:prstGeom prst="rect">
              <a:avLst/>
            </a:prstGeom>
          </p:spPr>
        </p:pic>
        <p:grpSp>
          <p:nvGrpSpPr>
            <p:cNvPr id="4" name="Grupo 3"/>
            <p:cNvGrpSpPr/>
            <p:nvPr/>
          </p:nvGrpSpPr>
          <p:grpSpPr>
            <a:xfrm>
              <a:off x="6693578" y="2147871"/>
              <a:ext cx="2009524" cy="2380952"/>
              <a:chOff x="6693578" y="2147871"/>
              <a:chExt cx="2009524" cy="2380952"/>
            </a:xfrm>
          </p:grpSpPr>
          <p:pic>
            <p:nvPicPr>
              <p:cNvPr id="2" name="Imagen 1"/>
              <p:cNvPicPr>
                <a:picLocks noChangeAspect="1"/>
              </p:cNvPicPr>
              <p:nvPr/>
            </p:nvPicPr>
            <p:blipFill>
              <a:blip r:embed="rId4"/>
              <a:stretch>
                <a:fillRect/>
              </a:stretch>
            </p:blipFill>
            <p:spPr>
              <a:xfrm>
                <a:off x="6693578" y="2147871"/>
                <a:ext cx="2009524" cy="2380952"/>
              </a:xfrm>
              <a:prstGeom prst="rect">
                <a:avLst/>
              </a:prstGeom>
              <a:ln w="3175">
                <a:solidFill>
                  <a:schemeClr val="tx1"/>
                </a:solidFill>
              </a:ln>
            </p:spPr>
          </p:pic>
          <p:sp>
            <p:nvSpPr>
              <p:cNvPr id="3" name="Rectángulo 2"/>
              <p:cNvSpPr/>
              <p:nvPr/>
            </p:nvSpPr>
            <p:spPr>
              <a:xfrm>
                <a:off x="6800850" y="3429000"/>
                <a:ext cx="1739052" cy="24004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1976294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199270" y="47846"/>
            <a:ext cx="11648015" cy="707886"/>
          </a:xfrm>
          <a:prstGeom prst="rect">
            <a:avLst/>
          </a:prstGeom>
        </p:spPr>
        <p:txBody>
          <a:bodyPr wrap="square">
            <a:spAutoFit/>
          </a:bodyPr>
          <a:lstStyle/>
          <a:p>
            <a:pPr marL="457200" indent="-457200" algn="ctr">
              <a:buAutoNum type="arabicPeriod"/>
            </a:pPr>
            <a:r>
              <a:rPr lang="es-PE" sz="2000" dirty="0" smtClean="0"/>
              <a:t>En la ventana ahora se puede observar la columna Evidencia (imagen 01), que es el documento adjuntado por el servidor como evidencia de su actividad realizada.</a:t>
            </a:r>
          </a:p>
        </p:txBody>
      </p:sp>
      <p:grpSp>
        <p:nvGrpSpPr>
          <p:cNvPr id="18" name="Grupo 17"/>
          <p:cNvGrpSpPr/>
          <p:nvPr/>
        </p:nvGrpSpPr>
        <p:grpSpPr>
          <a:xfrm>
            <a:off x="328696" y="798282"/>
            <a:ext cx="5407099" cy="5347431"/>
            <a:chOff x="328696" y="783768"/>
            <a:chExt cx="5407099" cy="5347431"/>
          </a:xfrm>
        </p:grpSpPr>
        <p:pic>
          <p:nvPicPr>
            <p:cNvPr id="12" name="Imagen 11"/>
            <p:cNvPicPr>
              <a:picLocks noChangeAspect="1"/>
            </p:cNvPicPr>
            <p:nvPr/>
          </p:nvPicPr>
          <p:blipFill>
            <a:blip r:embed="rId2"/>
            <a:stretch>
              <a:fillRect/>
            </a:stretch>
          </p:blipFill>
          <p:spPr>
            <a:xfrm>
              <a:off x="328696" y="783768"/>
              <a:ext cx="5407099" cy="5033307"/>
            </a:xfrm>
            <a:prstGeom prst="rect">
              <a:avLst/>
            </a:prstGeom>
            <a:ln>
              <a:solidFill>
                <a:schemeClr val="tx1"/>
              </a:solidFill>
            </a:ln>
          </p:spPr>
        </p:pic>
        <p:sp>
          <p:nvSpPr>
            <p:cNvPr id="14" name="CuadroTexto 13"/>
            <p:cNvSpPr txBox="1"/>
            <p:nvPr/>
          </p:nvSpPr>
          <p:spPr>
            <a:xfrm>
              <a:off x="2434440" y="5761867"/>
              <a:ext cx="1179234" cy="369332"/>
            </a:xfrm>
            <a:prstGeom prst="rect">
              <a:avLst/>
            </a:prstGeom>
            <a:noFill/>
          </p:spPr>
          <p:txBody>
            <a:bodyPr wrap="none" rtlCol="0">
              <a:spAutoFit/>
            </a:bodyPr>
            <a:lstStyle/>
            <a:p>
              <a:r>
                <a:rPr lang="es-PE" b="1" dirty="0" smtClean="0"/>
                <a:t>Imagen 01</a:t>
              </a:r>
              <a:endParaRPr lang="es-ES" b="1" dirty="0"/>
            </a:p>
          </p:txBody>
        </p:sp>
      </p:grpSp>
      <p:sp>
        <p:nvSpPr>
          <p:cNvPr id="20" name="Rectángulo 19"/>
          <p:cNvSpPr/>
          <p:nvPr/>
        </p:nvSpPr>
        <p:spPr>
          <a:xfrm>
            <a:off x="6072931" y="4442602"/>
            <a:ext cx="5824008" cy="646331"/>
          </a:xfrm>
          <a:prstGeom prst="rect">
            <a:avLst/>
          </a:prstGeom>
        </p:spPr>
        <p:txBody>
          <a:bodyPr wrap="square">
            <a:spAutoFit/>
          </a:bodyPr>
          <a:lstStyle/>
          <a:p>
            <a:pPr algn="just"/>
            <a:r>
              <a:rPr lang="es-PE" dirty="0"/>
              <a:t>2. El campo Conclusión de la revisión se podrá seleccionar si </a:t>
            </a:r>
            <a:r>
              <a:rPr lang="es-PE" dirty="0" smtClean="0"/>
              <a:t>las opciones de “Propuesta Cumplida” o “Incumplimiento”.</a:t>
            </a:r>
            <a:endParaRPr lang="es-PE" dirty="0"/>
          </a:p>
        </p:txBody>
      </p:sp>
      <p:grpSp>
        <p:nvGrpSpPr>
          <p:cNvPr id="22" name="Grupo 21"/>
          <p:cNvGrpSpPr/>
          <p:nvPr/>
        </p:nvGrpSpPr>
        <p:grpSpPr>
          <a:xfrm>
            <a:off x="5995584" y="2158243"/>
            <a:ext cx="5978702" cy="1892448"/>
            <a:chOff x="5995584" y="2158243"/>
            <a:chExt cx="5978702" cy="1892448"/>
          </a:xfrm>
        </p:grpSpPr>
        <p:pic>
          <p:nvPicPr>
            <p:cNvPr id="13" name="Imagen 12"/>
            <p:cNvPicPr>
              <a:picLocks noChangeAspect="1"/>
            </p:cNvPicPr>
            <p:nvPr/>
          </p:nvPicPr>
          <p:blipFill>
            <a:blip r:embed="rId3"/>
            <a:stretch>
              <a:fillRect/>
            </a:stretch>
          </p:blipFill>
          <p:spPr>
            <a:xfrm>
              <a:off x="5995584" y="2550154"/>
              <a:ext cx="5978702" cy="1500537"/>
            </a:xfrm>
            <a:prstGeom prst="rect">
              <a:avLst/>
            </a:prstGeom>
            <a:ln>
              <a:solidFill>
                <a:schemeClr val="tx1"/>
              </a:solidFill>
            </a:ln>
          </p:spPr>
        </p:pic>
        <p:sp>
          <p:nvSpPr>
            <p:cNvPr id="21" name="CuadroTexto 20"/>
            <p:cNvSpPr txBox="1"/>
            <p:nvPr/>
          </p:nvSpPr>
          <p:spPr>
            <a:xfrm>
              <a:off x="8395318" y="2158243"/>
              <a:ext cx="1179234" cy="369332"/>
            </a:xfrm>
            <a:prstGeom prst="rect">
              <a:avLst/>
            </a:prstGeom>
            <a:noFill/>
          </p:spPr>
          <p:txBody>
            <a:bodyPr wrap="none" rtlCol="0">
              <a:spAutoFit/>
            </a:bodyPr>
            <a:lstStyle/>
            <a:p>
              <a:r>
                <a:rPr lang="es-PE" b="1" dirty="0" smtClean="0"/>
                <a:t>Imagen 02</a:t>
              </a:r>
              <a:endParaRPr lang="es-ES" b="1" dirty="0"/>
            </a:p>
          </p:txBody>
        </p:sp>
      </p:grpSp>
    </p:spTree>
    <p:extLst>
      <p:ext uri="{BB962C8B-B14F-4D97-AF65-F5344CB8AC3E}">
        <p14:creationId xmlns:p14="http://schemas.microsoft.com/office/powerpoint/2010/main" val="3377827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929068" y="4897003"/>
            <a:ext cx="10916868" cy="707886"/>
          </a:xfrm>
          <a:prstGeom prst="rect">
            <a:avLst/>
          </a:prstGeom>
        </p:spPr>
        <p:txBody>
          <a:bodyPr wrap="square">
            <a:spAutoFit/>
          </a:bodyPr>
          <a:lstStyle/>
          <a:p>
            <a:pPr algn="just"/>
            <a:r>
              <a:rPr lang="es-PE" sz="2000" dirty="0" smtClean="0"/>
              <a:t>3. El resultado de seleccionar “Propuesta Cumplida” es la actualización del estado (propuesta cumplida) de la capacitación en la bandeja del directivo.</a:t>
            </a:r>
          </a:p>
        </p:txBody>
      </p:sp>
      <p:pic>
        <p:nvPicPr>
          <p:cNvPr id="13" name="Imagen 12"/>
          <p:cNvPicPr>
            <a:picLocks noChangeAspect="1"/>
          </p:cNvPicPr>
          <p:nvPr/>
        </p:nvPicPr>
        <p:blipFill>
          <a:blip r:embed="rId2"/>
          <a:stretch>
            <a:fillRect/>
          </a:stretch>
        </p:blipFill>
        <p:spPr>
          <a:xfrm>
            <a:off x="1968455" y="1013465"/>
            <a:ext cx="8838095" cy="3666667"/>
          </a:xfrm>
          <a:prstGeom prst="rect">
            <a:avLst/>
          </a:prstGeom>
          <a:ln>
            <a:solidFill>
              <a:schemeClr val="tx1"/>
            </a:solidFill>
          </a:ln>
        </p:spPr>
      </p:pic>
    </p:spTree>
    <p:extLst>
      <p:ext uri="{BB962C8B-B14F-4D97-AF65-F5344CB8AC3E}">
        <p14:creationId xmlns:p14="http://schemas.microsoft.com/office/powerpoint/2010/main" val="72443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PLANIFICACIÓN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PERSONAL DE APOYO</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Jefe de área</a:t>
            </a: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332652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28739" y="372973"/>
            <a:ext cx="11132820" cy="523220"/>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“PERSONAL</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APOYO”</a:t>
            </a:r>
            <a:endParaRPr lang="es-ES" sz="2800" u="sng" dirty="0"/>
          </a:p>
        </p:txBody>
      </p:sp>
      <p:pic>
        <p:nvPicPr>
          <p:cNvPr id="2" name="Imagen 1"/>
          <p:cNvPicPr>
            <a:picLocks noChangeAspect="1"/>
          </p:cNvPicPr>
          <p:nvPr/>
        </p:nvPicPr>
        <p:blipFill>
          <a:blip r:embed="rId2"/>
          <a:stretch>
            <a:fillRect/>
          </a:stretch>
        </p:blipFill>
        <p:spPr>
          <a:xfrm>
            <a:off x="1661816" y="1192245"/>
            <a:ext cx="8866667" cy="3276190"/>
          </a:xfrm>
          <a:prstGeom prst="rect">
            <a:avLst/>
          </a:prstGeom>
          <a:ln w="3175">
            <a:solidFill>
              <a:schemeClr val="tx1"/>
            </a:solidFill>
          </a:ln>
        </p:spPr>
      </p:pic>
      <p:sp>
        <p:nvSpPr>
          <p:cNvPr id="13" name="Rectángulo 12"/>
          <p:cNvSpPr/>
          <p:nvPr/>
        </p:nvSpPr>
        <p:spPr>
          <a:xfrm>
            <a:off x="1218349" y="4739672"/>
            <a:ext cx="9753600" cy="1015663"/>
          </a:xfrm>
          <a:prstGeom prst="rect">
            <a:avLst/>
          </a:prstGeom>
        </p:spPr>
        <p:txBody>
          <a:bodyPr wrap="square">
            <a:spAutoFit/>
          </a:bodyPr>
          <a:lstStyle/>
          <a:p>
            <a:pPr algn="just"/>
            <a:r>
              <a:rPr lang="es-PE" sz="2000" dirty="0" smtClean="0"/>
              <a:t>En esta pantalla el directivo podrá observar en la tabla una lista de las personadas que tiene asignadas como apoyo para que estas también puedan registrar requerimientos de capacitación.</a:t>
            </a:r>
          </a:p>
        </p:txBody>
      </p:sp>
    </p:spTree>
    <p:extLst>
      <p:ext uri="{BB962C8B-B14F-4D97-AF65-F5344CB8AC3E}">
        <p14:creationId xmlns:p14="http://schemas.microsoft.com/office/powerpoint/2010/main" val="2804917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stretch>
            <a:fillRect/>
          </a:stretch>
        </p:blipFill>
        <p:spPr>
          <a:xfrm>
            <a:off x="3078020" y="209198"/>
            <a:ext cx="8533333" cy="2895238"/>
          </a:xfrm>
          <a:prstGeom prst="rect">
            <a:avLst/>
          </a:prstGeom>
          <a:ln w="3175">
            <a:solidFill>
              <a:schemeClr val="tx1"/>
            </a:solidFill>
          </a:ln>
        </p:spPr>
      </p:pic>
      <p:pic>
        <p:nvPicPr>
          <p:cNvPr id="15" name="Imagen 14"/>
          <p:cNvPicPr>
            <a:picLocks noChangeAspect="1"/>
          </p:cNvPicPr>
          <p:nvPr/>
        </p:nvPicPr>
        <p:blipFill>
          <a:blip r:embed="rId3"/>
          <a:stretch>
            <a:fillRect/>
          </a:stretch>
        </p:blipFill>
        <p:spPr>
          <a:xfrm>
            <a:off x="3026635" y="4842301"/>
            <a:ext cx="8628571" cy="904762"/>
          </a:xfrm>
          <a:prstGeom prst="rect">
            <a:avLst/>
          </a:prstGeom>
          <a:ln w="3175">
            <a:solidFill>
              <a:schemeClr val="tx1"/>
            </a:solidFill>
          </a:ln>
        </p:spPr>
      </p:pic>
      <p:sp>
        <p:nvSpPr>
          <p:cNvPr id="17" name="CuadroTexto 16"/>
          <p:cNvSpPr txBox="1"/>
          <p:nvPr/>
        </p:nvSpPr>
        <p:spPr>
          <a:xfrm>
            <a:off x="324122" y="1098354"/>
            <a:ext cx="2441937" cy="1200329"/>
          </a:xfrm>
          <a:prstGeom prst="rect">
            <a:avLst/>
          </a:prstGeom>
          <a:noFill/>
        </p:spPr>
        <p:txBody>
          <a:bodyPr wrap="square" rtlCol="0">
            <a:spAutoFit/>
          </a:bodyPr>
          <a:lstStyle/>
          <a:p>
            <a:pPr algn="just"/>
            <a:r>
              <a:rPr lang="es-PE" dirty="0" smtClean="0"/>
              <a:t>1. Seleccionamos de la lista a la persona que deseamos asignar como personal de apoyo.</a:t>
            </a:r>
            <a:endParaRPr lang="es-ES" dirty="0"/>
          </a:p>
        </p:txBody>
      </p:sp>
      <p:pic>
        <p:nvPicPr>
          <p:cNvPr id="18" name="Imagen 17"/>
          <p:cNvPicPr>
            <a:picLocks noChangeAspect="1"/>
          </p:cNvPicPr>
          <p:nvPr/>
        </p:nvPicPr>
        <p:blipFill>
          <a:blip r:embed="rId4"/>
          <a:stretch>
            <a:fillRect/>
          </a:stretch>
        </p:blipFill>
        <p:spPr>
          <a:xfrm>
            <a:off x="3087543" y="3455127"/>
            <a:ext cx="8514286" cy="1019048"/>
          </a:xfrm>
          <a:prstGeom prst="rect">
            <a:avLst/>
          </a:prstGeom>
          <a:ln w="3175">
            <a:solidFill>
              <a:schemeClr val="tx1"/>
            </a:solidFill>
          </a:ln>
        </p:spPr>
      </p:pic>
      <p:sp>
        <p:nvSpPr>
          <p:cNvPr id="19" name="CuadroTexto 18"/>
          <p:cNvSpPr txBox="1"/>
          <p:nvPr/>
        </p:nvSpPr>
        <p:spPr>
          <a:xfrm>
            <a:off x="324122" y="3582474"/>
            <a:ext cx="2441937" cy="646331"/>
          </a:xfrm>
          <a:prstGeom prst="rect">
            <a:avLst/>
          </a:prstGeom>
          <a:noFill/>
        </p:spPr>
        <p:txBody>
          <a:bodyPr wrap="square" rtlCol="0">
            <a:spAutoFit/>
          </a:bodyPr>
          <a:lstStyle/>
          <a:p>
            <a:pPr algn="just"/>
            <a:r>
              <a:rPr lang="es-PE" dirty="0" smtClean="0"/>
              <a:t>2. Clic en el botón Grabar.</a:t>
            </a:r>
            <a:endParaRPr lang="es-ES" dirty="0"/>
          </a:p>
        </p:txBody>
      </p:sp>
      <p:sp>
        <p:nvSpPr>
          <p:cNvPr id="20" name="CuadroTexto 19"/>
          <p:cNvSpPr txBox="1"/>
          <p:nvPr/>
        </p:nvSpPr>
        <p:spPr>
          <a:xfrm>
            <a:off x="324122" y="4827892"/>
            <a:ext cx="2441937" cy="923330"/>
          </a:xfrm>
          <a:prstGeom prst="rect">
            <a:avLst/>
          </a:prstGeom>
          <a:noFill/>
        </p:spPr>
        <p:txBody>
          <a:bodyPr wrap="square" rtlCol="0">
            <a:spAutoFit/>
          </a:bodyPr>
          <a:lstStyle/>
          <a:p>
            <a:pPr algn="just"/>
            <a:r>
              <a:rPr lang="es-PE" dirty="0"/>
              <a:t>3</a:t>
            </a:r>
            <a:r>
              <a:rPr lang="es-PE" dirty="0" smtClean="0"/>
              <a:t>. El resultado es un registro del personal de apoyo.</a:t>
            </a:r>
            <a:endParaRPr lang="es-ES" dirty="0"/>
          </a:p>
        </p:txBody>
      </p:sp>
    </p:spTree>
    <p:extLst>
      <p:ext uri="{BB962C8B-B14F-4D97-AF65-F5344CB8AC3E}">
        <p14:creationId xmlns:p14="http://schemas.microsoft.com/office/powerpoint/2010/main" val="44588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PLANIFICACIÓN </a:t>
            </a:r>
            <a:r>
              <a:rPr lang="es-PE" u="sng" dirty="0">
                <a:solidFill>
                  <a:srgbClr val="FF0000"/>
                </a:solidFill>
              </a:rPr>
              <a:t>-</a:t>
            </a:r>
            <a:r>
              <a:rPr lang="es-PE" u="sng" dirty="0" smtClean="0">
                <a:solidFill>
                  <a:srgbClr val="FF0000"/>
                </a:solidFill>
              </a:rPr>
              <a:t> OPCIÓN: REGISTRO DE REQUERIMIENTOS DE CAPACITACIÓN</a:t>
            </a:r>
            <a:r>
              <a:rPr lang="es-PE" dirty="0" smtClean="0">
                <a:solidFill>
                  <a:srgbClr val="FF0000"/>
                </a:solidFill>
              </a:rPr>
              <a:t/>
            </a:r>
            <a:br>
              <a:rPr lang="es-PE" dirty="0" smtClean="0">
                <a:solidFill>
                  <a:srgbClr val="FF0000"/>
                </a:solidFill>
              </a:rPr>
            </a:br>
            <a:r>
              <a:rPr lang="es-PE" dirty="0" smtClean="0">
                <a:solidFill>
                  <a:srgbClr val="FF0000"/>
                </a:solidFill>
              </a:rPr>
              <a:t>Rol: Jefe de área</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ln w="12700">
                  <a:noFill/>
                </a:ln>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upo 8"/>
          <p:cNvGrpSpPr/>
          <p:nvPr/>
        </p:nvGrpSpPr>
        <p:grpSpPr>
          <a:xfrm>
            <a:off x="3024671" y="1985959"/>
            <a:ext cx="6061311" cy="2590476"/>
            <a:chOff x="3024671" y="1985959"/>
            <a:chExt cx="6061311" cy="2590476"/>
          </a:xfrm>
        </p:grpSpPr>
        <p:grpSp>
          <p:nvGrpSpPr>
            <p:cNvPr id="6" name="Grupo 5"/>
            <p:cNvGrpSpPr/>
            <p:nvPr/>
          </p:nvGrpSpPr>
          <p:grpSpPr>
            <a:xfrm>
              <a:off x="3024671" y="2466912"/>
              <a:ext cx="3452621" cy="1628571"/>
              <a:chOff x="2841791" y="2524062"/>
              <a:chExt cx="3452621" cy="1628571"/>
            </a:xfrm>
          </p:grpSpPr>
          <p:sp>
            <p:nvSpPr>
              <p:cNvPr id="5" name="Flecha derecha 4"/>
              <p:cNvSpPr/>
              <p:nvPr/>
            </p:nvSpPr>
            <p:spPr>
              <a:xfrm>
                <a:off x="4936195" y="3007646"/>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p:cNvPicPr>
                <a:picLocks noChangeAspect="1"/>
              </p:cNvPicPr>
              <p:nvPr/>
            </p:nvPicPr>
            <p:blipFill>
              <a:blip r:embed="rId3"/>
              <a:stretch>
                <a:fillRect/>
              </a:stretch>
            </p:blipFill>
            <p:spPr>
              <a:xfrm>
                <a:off x="2841791" y="2524062"/>
                <a:ext cx="1695238" cy="1628571"/>
              </a:xfrm>
              <a:prstGeom prst="rect">
                <a:avLst/>
              </a:prstGeom>
            </p:spPr>
          </p:pic>
        </p:grpSp>
        <p:pic>
          <p:nvPicPr>
            <p:cNvPr id="7" name="Imagen 6"/>
            <p:cNvPicPr>
              <a:picLocks noChangeAspect="1"/>
            </p:cNvPicPr>
            <p:nvPr/>
          </p:nvPicPr>
          <p:blipFill>
            <a:blip r:embed="rId4"/>
            <a:stretch>
              <a:fillRect/>
            </a:stretch>
          </p:blipFill>
          <p:spPr>
            <a:xfrm>
              <a:off x="6876458" y="1985959"/>
              <a:ext cx="2209524" cy="2590476"/>
            </a:xfrm>
            <a:prstGeom prst="rect">
              <a:avLst/>
            </a:prstGeom>
            <a:ln w="3175">
              <a:solidFill>
                <a:schemeClr val="tx1"/>
              </a:solidFill>
            </a:ln>
          </p:spPr>
        </p:pic>
        <p:sp>
          <p:nvSpPr>
            <p:cNvPr id="8" name="Rectángulo 7"/>
            <p:cNvSpPr/>
            <p:nvPr/>
          </p:nvSpPr>
          <p:spPr>
            <a:xfrm>
              <a:off x="7235190" y="3817620"/>
              <a:ext cx="1771650" cy="6286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193318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lantilla SERVIR">
      <a:dk1>
        <a:srgbClr val="000000"/>
      </a:dk1>
      <a:lt1>
        <a:srgbClr val="FFFFFF"/>
      </a:lt1>
      <a:dk2>
        <a:srgbClr val="8F8888"/>
      </a:dk2>
      <a:lt2>
        <a:srgbClr val="E8E8E7"/>
      </a:lt2>
      <a:accent1>
        <a:srgbClr val="D33852"/>
      </a:accent1>
      <a:accent2>
        <a:srgbClr val="B9353A"/>
      </a:accent2>
      <a:accent3>
        <a:srgbClr val="ABA9A6"/>
      </a:accent3>
      <a:accent4>
        <a:srgbClr val="3676B4"/>
      </a:accent4>
      <a:accent5>
        <a:srgbClr val="C2AF93"/>
      </a:accent5>
      <a:accent6>
        <a:srgbClr val="BD4A36"/>
      </a:accent6>
      <a:hlink>
        <a:srgbClr val="77ABD0"/>
      </a:hlink>
      <a:folHlink>
        <a:srgbClr val="96A9A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 SERVIR - 4.3" id="{EDD41870-7B00-5848-96A3-9633EA078D74}" vid="{798099B5-C51D-0C45-8E05-2C8FA683850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presentación SERVIR - 4.3</Template>
  <TotalTime>16247</TotalTime>
  <Words>1754</Words>
  <Application>Microsoft Office PowerPoint</Application>
  <PresentationFormat>Panorámica</PresentationFormat>
  <Paragraphs>438</Paragraphs>
  <Slides>51</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51</vt:i4>
      </vt:variant>
    </vt:vector>
  </HeadingPairs>
  <TitlesOfParts>
    <vt:vector size="59" baseType="lpstr">
      <vt:lpstr>Arial</vt:lpstr>
      <vt:lpstr>Arial Black</vt:lpstr>
      <vt:lpstr>Bodoni MT Black</vt:lpstr>
      <vt:lpstr>Calibri</vt:lpstr>
      <vt:lpstr>Rockwell Extra Bold</vt:lpstr>
      <vt:lpstr>Times New Roman</vt:lpstr>
      <vt:lpstr>Wingdings</vt:lpstr>
      <vt:lpstr>Tema de Office</vt:lpstr>
      <vt:lpstr>Charla sobre el uso del Sistema “Gestión de la Capacitación”</vt:lpstr>
      <vt:lpstr>CICLO DEL PROCESO DE LA CAPACITACIÓN</vt:lpstr>
      <vt:lpstr>Presentación de PowerPoint</vt:lpstr>
      <vt:lpstr>Presentación de PowerPoint</vt:lpstr>
      <vt:lpstr>PLANIFICACIÓN - OPCIÓN: PERSONAL DE APOYO Rol: Jefe de área</vt:lpstr>
      <vt:lpstr>Presentación de PowerPoint</vt:lpstr>
      <vt:lpstr>Presentación de PowerPoint</vt:lpstr>
      <vt:lpstr>Presentación de PowerPoint</vt:lpstr>
      <vt:lpstr>PLANIFICACIÓN - OPCIÓN: REGISTRO DE REQUERIMIENTOS DE CAPACITACIÓN Rol: Jefe de área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EJECUCIÓN - OPCIÓN: CONFIRMACIÓN DE ACCIÓN DE CAPACITACIÓN Rol: Servidor (Beneficiario de capacitación)</vt:lpstr>
      <vt:lpstr>Presentación de PowerPoint</vt:lpstr>
      <vt:lpstr>Presentación de PowerPoint</vt:lpstr>
      <vt:lpstr>Presentación de PowerPoint</vt:lpstr>
      <vt:lpstr>Presentación de PowerPoint</vt:lpstr>
      <vt:lpstr>Presentación de PowerPoint</vt:lpstr>
      <vt:lpstr>Presentación de PowerPoint</vt:lpstr>
      <vt:lpstr>EVALUACIÓN - OPCIÓN: ENCUESTA DE SATISFACCIÓN - RESPUESTA Rol: Servidor (Beneficiario de capacitación)</vt:lpstr>
      <vt:lpstr>Presentación de PowerPoint</vt:lpstr>
      <vt:lpstr>Presentación de PowerPoint</vt:lpstr>
      <vt:lpstr>EVALUACIÓN - OPCIÓN: COMPLETAR PROPUESTA DE APLICACIÓN Rol: Servidor (Beneficiario de capacitación)</vt:lpstr>
      <vt:lpstr>Presentación de PowerPoint</vt:lpstr>
      <vt:lpstr>Presentación de PowerPoint</vt:lpstr>
      <vt:lpstr>Presentación de PowerPoint</vt:lpstr>
      <vt:lpstr>Presentación de PowerPoint</vt:lpstr>
      <vt:lpstr>Presentación de PowerPoint</vt:lpstr>
      <vt:lpstr>EVALUACIÓN - OPCIÓN: VALIDAR PROPUESTAS Rol: Jefe de área</vt:lpstr>
      <vt:lpstr>Presentación de PowerPoint</vt:lpstr>
      <vt:lpstr>Presentación de PowerPoint</vt:lpstr>
      <vt:lpstr>Presentación de PowerPoint</vt:lpstr>
      <vt:lpstr>Presentación de PowerPoint</vt:lpstr>
      <vt:lpstr>EVALUACIÓN - OPCIÓN: COMPLETAR PROPUESTA DE APLICACIÓN Rol: Servidor (Beneficiario de capacitación)</vt:lpstr>
      <vt:lpstr>Presentación de PowerPoint</vt:lpstr>
      <vt:lpstr>Presentación de PowerPoint</vt:lpstr>
      <vt:lpstr>Presentación de PowerPoint</vt:lpstr>
      <vt:lpstr>EVALUACIÓN - OPCIÓN: VALIDAR PROPUESTAS Rol: Jefe de área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Sensibilización sobre la Gestión de la Capacitación</dc:title>
  <dc:creator>Isabel Roxana Manta Vilcacuri</dc:creator>
  <cp:lastModifiedBy>Junior</cp:lastModifiedBy>
  <cp:revision>1213</cp:revision>
  <cp:lastPrinted>2018-06-12T14:50:11Z</cp:lastPrinted>
  <dcterms:created xsi:type="dcterms:W3CDTF">2017-05-16T17:55:31Z</dcterms:created>
  <dcterms:modified xsi:type="dcterms:W3CDTF">2019-09-11T22:59:12Z</dcterms:modified>
</cp:coreProperties>
</file>