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2" r:id="rId2"/>
    <p:sldMasterId id="2147483675" r:id="rId3"/>
  </p:sldMasterIdLst>
  <p:notesMasterIdLst>
    <p:notesMasterId r:id="rId26"/>
  </p:notesMasterIdLst>
  <p:handoutMasterIdLst>
    <p:handoutMasterId r:id="rId27"/>
  </p:handoutMasterIdLst>
  <p:sldIdLst>
    <p:sldId id="283" r:id="rId4"/>
    <p:sldId id="349" r:id="rId5"/>
    <p:sldId id="411" r:id="rId6"/>
    <p:sldId id="386" r:id="rId7"/>
    <p:sldId id="412" r:id="rId8"/>
    <p:sldId id="400" r:id="rId9"/>
    <p:sldId id="413" r:id="rId10"/>
    <p:sldId id="401" r:id="rId11"/>
    <p:sldId id="414" r:id="rId12"/>
    <p:sldId id="402" r:id="rId13"/>
    <p:sldId id="405" r:id="rId14"/>
    <p:sldId id="410" r:id="rId15"/>
    <p:sldId id="415" r:id="rId16"/>
    <p:sldId id="6237" r:id="rId17"/>
    <p:sldId id="403" r:id="rId18"/>
    <p:sldId id="416" r:id="rId19"/>
    <p:sldId id="6231" r:id="rId20"/>
    <p:sldId id="6183" r:id="rId21"/>
    <p:sldId id="6190" r:id="rId22"/>
    <p:sldId id="404" r:id="rId23"/>
    <p:sldId id="422" r:id="rId24"/>
    <p:sldId id="420" r:id="rId25"/>
  </p:sldIdLst>
  <p:sldSz cx="12192000" cy="6858000"/>
  <p:notesSz cx="6735763" cy="986631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" initials="A" lastIdx="4" clrIdx="0">
    <p:extLst>
      <p:ext uri="{19B8F6BF-5375-455C-9EA6-DF929625EA0E}">
        <p15:presenceInfo xmlns:p15="http://schemas.microsoft.com/office/powerpoint/2012/main" userId="Ang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96"/>
    <a:srgbClr val="FF66CC"/>
    <a:srgbClr val="FF6565"/>
    <a:srgbClr val="FF9966"/>
    <a:srgbClr val="66FF66"/>
    <a:srgbClr val="00FF00"/>
    <a:srgbClr val="660066"/>
    <a:srgbClr val="86EDF8"/>
    <a:srgbClr val="66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291" autoAdjust="0"/>
  </p:normalViewPr>
  <p:slideViewPr>
    <p:cSldViewPr snapToGrid="0">
      <p:cViewPr varScale="1">
        <p:scale>
          <a:sx n="110" d="100"/>
          <a:sy n="110" d="100"/>
        </p:scale>
        <p:origin x="52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80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RA\Desktop\Libro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RA\Desktop\Libro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RA\Desktop\Libro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RA\Desktop\Libr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s-ES" sz="1500" dirty="0"/>
              <a:t>Política Nacional Multisectorial para las </a:t>
            </a:r>
            <a:r>
              <a:rPr lang="es-ES" sz="1500" dirty="0">
                <a:solidFill>
                  <a:srgbClr val="7030A0"/>
                </a:solidFill>
              </a:rPr>
              <a:t>Personas Adultas Mayores </a:t>
            </a:r>
            <a:r>
              <a:rPr lang="es-ES" sz="1500" dirty="0"/>
              <a:t>al 2030</a:t>
            </a:r>
            <a:r>
              <a:rPr lang="es-ES" sz="1400" dirty="0"/>
              <a:t>
</a:t>
            </a:r>
          </a:p>
        </c:rich>
      </c:tx>
      <c:layout>
        <c:manualLayout>
          <c:xMode val="edge"/>
          <c:yMode val="edge"/>
          <c:x val="0.1059201208339525"/>
          <c:y val="5.436606382243925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81434160352598"/>
          <c:y val="0.26125764107936361"/>
          <c:w val="0.80581785767345193"/>
          <c:h val="0.53354412255658201"/>
        </c:manualLayout>
      </c:layout>
      <c:pie3DChart>
        <c:varyColors val="1"/>
        <c:ser>
          <c:idx val="0"/>
          <c:order val="0"/>
          <c:tx>
            <c:strRef>
              <c:f>' 12'!$B$2</c:f>
              <c:strCache>
                <c:ptCount val="1"/>
                <c:pt idx="0">
                  <c:v>Política Nacional Multisectorial para las Personas Adultas Mayores al 2030
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rgbClr val="FFFF99"/>
              </a:solidFill>
            </c:spPr>
            <c:extLst>
              <c:ext xmlns:c16="http://schemas.microsoft.com/office/drawing/2014/chart" uri="{C3380CC4-5D6E-409C-BE32-E72D297353CC}">
                <c16:uniqueId val="{00000001-481E-4D2E-8EE5-18C01945E45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81E-4D2E-8EE5-18C01945E458}"/>
              </c:ext>
            </c:extLst>
          </c:dPt>
          <c:dLbls>
            <c:dLbl>
              <c:idx val="0"/>
              <c:layout>
                <c:manualLayout>
                  <c:x val="-0.11949685534591208"/>
                  <c:y val="0.1081504127046255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MIMP
22%  </a:t>
                    </a:r>
                    <a:r>
                      <a:rPr lang="en-US" i="1" dirty="0"/>
                      <a:t>(6 S.)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81132075471697"/>
                      <c:h val="0.198743610848893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1E-4D2E-8EE5-18C01945E4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s-MX" dirty="0"/>
                      <a:t>Otros Sectores
78% </a:t>
                    </a:r>
                    <a:r>
                      <a:rPr lang="es-MX" i="1" dirty="0"/>
                      <a:t>(21 S.)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72327044025157"/>
                      <c:h val="0.195316996868740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81E-4D2E-8EE5-18C01945E4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>
                    <a:solidFill>
                      <a:sysClr val="windowText" lastClr="000000"/>
                    </a:solidFill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 12'!$A$3:$A$4</c:f>
              <c:strCache>
                <c:ptCount val="2"/>
                <c:pt idx="0">
                  <c:v>MIMP</c:v>
                </c:pt>
                <c:pt idx="1">
                  <c:v>Otros de sectores</c:v>
                </c:pt>
              </c:strCache>
            </c:strRef>
          </c:cat>
          <c:val>
            <c:numRef>
              <c:f>' 12'!$B$3:$B$4</c:f>
              <c:numCache>
                <c:formatCode>General</c:formatCode>
                <c:ptCount val="2"/>
                <c:pt idx="0">
                  <c:v>6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1E-4D2E-8EE5-18C01945E45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s-ES" sz="1500" dirty="0"/>
              <a:t>Política Nacional Multisectorial para las </a:t>
            </a:r>
            <a:r>
              <a:rPr lang="es-ES" sz="1500" dirty="0">
                <a:solidFill>
                  <a:srgbClr val="00B050"/>
                </a:solidFill>
              </a:rPr>
              <a:t>Personas con Discapacidad </a:t>
            </a:r>
            <a:r>
              <a:rPr lang="es-ES" sz="1500" dirty="0"/>
              <a:t>al 2030</a:t>
            </a:r>
            <a:r>
              <a:rPr lang="es-ES" sz="1400" dirty="0"/>
              <a:t>
</a:t>
            </a:r>
          </a:p>
        </c:rich>
      </c:tx>
      <c:layout>
        <c:manualLayout>
          <c:xMode val="edge"/>
          <c:yMode val="edge"/>
          <c:x val="0.11043914299545825"/>
          <c:y val="7.330128764457398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'2 2'!$B$2</c:f>
              <c:strCache>
                <c:ptCount val="1"/>
                <c:pt idx="0">
                  <c:v>Política Nacional Multisectorial para las con discapacidad al 2030
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1"/>
            <c:bubble3D val="0"/>
            <c:spPr>
              <a:solidFill>
                <a:srgbClr val="99FF99"/>
              </a:solidFill>
            </c:spPr>
            <c:extLst>
              <c:ext xmlns:c16="http://schemas.microsoft.com/office/drawing/2014/chart" uri="{C3380CC4-5D6E-409C-BE32-E72D297353CC}">
                <c16:uniqueId val="{00000001-8674-4413-9616-0F67BA8E7A67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8674-4413-9616-0F67BA8E7A6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96-485B-A48C-ADD09EDEBC4F}"/>
                </c:ext>
              </c:extLst>
            </c:dLbl>
            <c:dLbl>
              <c:idx val="1"/>
              <c:layout>
                <c:manualLayout>
                  <c:x val="-0.16151833871919896"/>
                  <c:y val="9.16279676157016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MIMP
23% </a:t>
                    </a:r>
                    <a:r>
                      <a:rPr lang="en-US" i="1" dirty="0"/>
                      <a:t> (7 S.)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74-4413-9616-0F67BA8E7A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s-MX" dirty="0"/>
                      <a:t>Otros Sectores
77% </a:t>
                    </a:r>
                    <a:r>
                      <a:rPr lang="es-MX" i="1" dirty="0"/>
                      <a:t> (24 S.</a:t>
                    </a:r>
                    <a:r>
                      <a:rPr lang="es-MX" dirty="0"/>
                      <a:t>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95885197018047"/>
                      <c:h val="0.187565059561115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674-4413-9616-0F67BA8E7A6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96-485B-A48C-ADD09EDEB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/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 2'!$A$3:$A$6</c:f>
              <c:strCache>
                <c:ptCount val="3"/>
                <c:pt idx="1">
                  <c:v>MIMP</c:v>
                </c:pt>
                <c:pt idx="2">
                  <c:v>Otros de sectores</c:v>
                </c:pt>
              </c:strCache>
            </c:strRef>
          </c:cat>
          <c:val>
            <c:numRef>
              <c:f>'2 2'!$B$3:$B$6</c:f>
              <c:numCache>
                <c:formatCode>General</c:formatCode>
                <c:ptCount val="4"/>
                <c:pt idx="1">
                  <c:v>7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74-4413-9616-0F67BA8E7A6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 sz="1500" dirty="0"/>
              <a:t>Política Nacional Multisectorial para las </a:t>
            </a:r>
            <a:r>
              <a:rPr lang="es-ES" sz="1500" dirty="0">
                <a:solidFill>
                  <a:schemeClr val="tx2"/>
                </a:solidFill>
              </a:rPr>
              <a:t>Niñas, Niños y Adolescentes </a:t>
            </a:r>
            <a:r>
              <a:rPr lang="es-ES" sz="1500" dirty="0"/>
              <a:t>al 2030</a:t>
            </a:r>
          </a:p>
        </c:rich>
      </c:tx>
      <c:layout>
        <c:manualLayout>
          <c:xMode val="edge"/>
          <c:yMode val="edge"/>
          <c:x val="0.11220847402048725"/>
          <c:y val="0.112107851691701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'2 3'!$B$2</c:f>
              <c:strCache>
                <c:ptCount val="1"/>
                <c:pt idx="0">
                  <c:v>Política Nacional Multisectorial para las Niñas, Niños y Adolescentes al 2030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rgbClr val="99CCFF"/>
              </a:solidFill>
            </c:spPr>
            <c:extLst>
              <c:ext xmlns:c16="http://schemas.microsoft.com/office/drawing/2014/chart" uri="{C3380CC4-5D6E-409C-BE32-E72D297353CC}">
                <c16:uniqueId val="{00000001-BD2D-40E5-98DA-7F2D4A3AFE7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BD2D-40E5-98DA-7F2D4A3AFE78}"/>
              </c:ext>
            </c:extLst>
          </c:dPt>
          <c:dLbls>
            <c:dLbl>
              <c:idx val="0"/>
              <c:layout>
                <c:manualLayout>
                  <c:x val="-0.23629566293726822"/>
                  <c:y val="5.45271269086684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MIMP
38%  (</a:t>
                    </a:r>
                    <a:r>
                      <a:rPr lang="en-US" i="1" dirty="0"/>
                      <a:t>18 S.)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93271414198271"/>
                      <c:h val="0.18665957306668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D2D-40E5-98DA-7F2D4A3AFE78}"/>
                </c:ext>
              </c:extLst>
            </c:dLbl>
            <c:dLbl>
              <c:idx val="1"/>
              <c:layout>
                <c:manualLayout>
                  <c:x val="0.26649900786878128"/>
                  <c:y val="-8.0802871482030567E-2"/>
                </c:manualLayout>
              </c:layout>
              <c:tx>
                <c:rich>
                  <a:bodyPr/>
                  <a:lstStyle/>
                  <a:p>
                    <a:r>
                      <a:rPr lang="es-MX" dirty="0"/>
                      <a:t>Otros Sectores
62%  </a:t>
                    </a:r>
                    <a:r>
                      <a:rPr lang="es-MX" i="1" dirty="0"/>
                      <a:t>(29 S.)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24010470817463"/>
                      <c:h val="0.24456759030589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D2D-40E5-98DA-7F2D4A3AFE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/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 3'!$A$3:$A$4</c:f>
              <c:strCache>
                <c:ptCount val="2"/>
                <c:pt idx="0">
                  <c:v>MIMP</c:v>
                </c:pt>
                <c:pt idx="1">
                  <c:v>Otros de sectores</c:v>
                </c:pt>
              </c:strCache>
            </c:strRef>
          </c:cat>
          <c:val>
            <c:numRef>
              <c:f>'2 3'!$B$3:$B$4</c:f>
              <c:numCache>
                <c:formatCode>General</c:formatCode>
                <c:ptCount val="2"/>
                <c:pt idx="0">
                  <c:v>18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2D-40E5-98DA-7F2D4A3AFE7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500"/>
            </a:pPr>
            <a:r>
              <a:rPr lang="es-PE" sz="1500" dirty="0"/>
              <a:t>Política Nacional de </a:t>
            </a:r>
            <a:r>
              <a:rPr lang="es-PE" sz="1500" dirty="0">
                <a:solidFill>
                  <a:srgbClr val="7030A0"/>
                </a:solidFill>
              </a:rPr>
              <a:t>Igualdad de Género</a:t>
            </a:r>
          </a:p>
          <a:p>
            <a:pPr>
              <a:defRPr lang="es-ES" sz="1500"/>
            </a:pPr>
            <a:endParaRPr lang="es-PE" sz="1500" dirty="0"/>
          </a:p>
        </c:rich>
      </c:tx>
      <c:layout>
        <c:manualLayout>
          <c:xMode val="edge"/>
          <c:yMode val="edge"/>
          <c:x val="0.10489191151440118"/>
          <c:y val="0.1583875188497182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688939054140122E-2"/>
          <c:y val="0.2928686776833595"/>
          <c:w val="0.86718980392808165"/>
          <c:h val="0.68714171282293945"/>
        </c:manualLayout>
      </c:layout>
      <c:pie3DChart>
        <c:varyColors val="1"/>
        <c:ser>
          <c:idx val="0"/>
          <c:order val="0"/>
          <c:tx>
            <c:strRef>
              <c:f>'2 4'!$B$2</c:f>
              <c:strCache>
                <c:ptCount val="1"/>
                <c:pt idx="0">
                  <c:v>Política Nacional de Igualdad de Género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rgbClr val="9999FF"/>
              </a:solidFill>
            </c:spPr>
            <c:extLst>
              <c:ext xmlns:c16="http://schemas.microsoft.com/office/drawing/2014/chart" uri="{C3380CC4-5D6E-409C-BE32-E72D297353CC}">
                <c16:uniqueId val="{00000001-77B3-40A8-B1ED-C301984F2DEC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77B3-40A8-B1ED-C301984F2DEC}"/>
              </c:ext>
            </c:extLst>
          </c:dPt>
          <c:dLbls>
            <c:dLbl>
              <c:idx val="0"/>
              <c:layout>
                <c:manualLayout>
                  <c:x val="-0.21948209657128645"/>
                  <c:y val="8.67575206456082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MIMP
27%  </a:t>
                    </a:r>
                    <a:r>
                      <a:rPr lang="en-US" i="1" dirty="0"/>
                      <a:t>(14 S.)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64230874139238"/>
                      <c:h val="0.19590273402869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B3-40A8-B1ED-C301984F2DEC}"/>
                </c:ext>
              </c:extLst>
            </c:dLbl>
            <c:dLbl>
              <c:idx val="1"/>
              <c:layout>
                <c:manualLayout>
                  <c:x val="0.23041779330911993"/>
                  <c:y val="-0.20919374517176417"/>
                </c:manualLayout>
              </c:layout>
              <c:tx>
                <c:rich>
                  <a:bodyPr/>
                  <a:lstStyle/>
                  <a:p>
                    <a:r>
                      <a:rPr lang="es-MX" dirty="0"/>
                      <a:t>Otros Sectores
73%  </a:t>
                    </a:r>
                    <a:r>
                      <a:rPr lang="es-MX" i="1" dirty="0"/>
                      <a:t>(38  S.)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71474720003788"/>
                      <c:h val="0.25455136957990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7B3-40A8-B1ED-C301984F2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/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 4'!$A$3:$A$4</c:f>
              <c:strCache>
                <c:ptCount val="2"/>
                <c:pt idx="0">
                  <c:v>MIMP</c:v>
                </c:pt>
                <c:pt idx="1">
                  <c:v>Otros de sectores</c:v>
                </c:pt>
              </c:strCache>
            </c:strRef>
          </c:cat>
          <c:val>
            <c:numRef>
              <c:f>'2 4'!$B$3:$B$4</c:f>
              <c:numCache>
                <c:formatCode>General</c:formatCode>
                <c:ptCount val="2"/>
                <c:pt idx="0">
                  <c:v>14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B3-40A8-B1ED-C301984F2DE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C3506-7791-41FD-B168-F7630DECAF83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F3EE00ED-B776-48B6-83E0-0664A06323D4}">
      <dgm:prSet phldrT="[Texto]" custT="1"/>
      <dgm:spPr>
        <a:solidFill>
          <a:srgbClr val="FF9C85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Compromiso</a:t>
          </a:r>
          <a:r>
            <a:rPr lang="es-E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; es la identificación con los objetivos y acciones estratégicas institucionales de la entidad, actuando más allá de la función o encargo, dando oportuna atención a los requerimientos y trabajos asignados. </a:t>
          </a:r>
          <a:endParaRPr lang="es-ES" sz="1400" dirty="0"/>
        </a:p>
      </dgm:t>
    </dgm:pt>
    <dgm:pt modelId="{059C2009-4D9E-44C3-95FA-5BCAF13C2461}" type="parTrans" cxnId="{48B9CF17-6436-4293-A2C0-5A60048D34D7}">
      <dgm:prSet/>
      <dgm:spPr/>
      <dgm:t>
        <a:bodyPr/>
        <a:lstStyle/>
        <a:p>
          <a:endParaRPr lang="es-ES" sz="1400"/>
        </a:p>
      </dgm:t>
    </dgm:pt>
    <dgm:pt modelId="{79A52F1D-3809-400F-A445-A9A4F4201201}" type="sibTrans" cxnId="{48B9CF17-6436-4293-A2C0-5A60048D34D7}">
      <dgm:prSet/>
      <dgm:spPr/>
      <dgm:t>
        <a:bodyPr/>
        <a:lstStyle/>
        <a:p>
          <a:endParaRPr lang="es-ES" sz="1400"/>
        </a:p>
      </dgm:t>
    </dgm:pt>
    <dgm:pt modelId="{918E6A02-5448-4A1D-86BB-520BB474BEE9}">
      <dgm:prSet phldrT="[Texto]" custT="1"/>
      <dgm:spPr>
        <a:solidFill>
          <a:srgbClr val="87BDEB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Eficiencia</a:t>
          </a:r>
          <a:r>
            <a:rPr lang="es-E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; es el uso adecuado de los recursos humanos, financieros y los bienes de la entidad, observando las normas legales y vigentes. </a:t>
          </a:r>
          <a:endParaRPr lang="es-ES" sz="1400" dirty="0"/>
        </a:p>
      </dgm:t>
    </dgm:pt>
    <dgm:pt modelId="{4D92F86B-1570-4635-8E59-321C3A390DCD}" type="parTrans" cxnId="{C5EF8583-ADBC-4769-8730-B0CC8B875B6C}">
      <dgm:prSet/>
      <dgm:spPr/>
      <dgm:t>
        <a:bodyPr/>
        <a:lstStyle/>
        <a:p>
          <a:endParaRPr lang="es-ES" sz="1400"/>
        </a:p>
      </dgm:t>
    </dgm:pt>
    <dgm:pt modelId="{4099A5F3-54D8-4C2A-A0D4-93BECC11B67C}" type="sibTrans" cxnId="{C5EF8583-ADBC-4769-8730-B0CC8B875B6C}">
      <dgm:prSet/>
      <dgm:spPr/>
      <dgm:t>
        <a:bodyPr/>
        <a:lstStyle/>
        <a:p>
          <a:endParaRPr lang="es-ES" sz="1400"/>
        </a:p>
      </dgm:t>
    </dgm:pt>
    <dgm:pt modelId="{31A6B9BC-7DB7-4244-8C16-67FD9C54AD18}">
      <dgm:prSet phldrT="[Texto]" custT="1"/>
      <dgm:spPr>
        <a:solidFill>
          <a:srgbClr val="92D050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Probidad</a:t>
          </a:r>
          <a:r>
            <a:rPr lang="es-E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; la persona actúa con rectitud, honradez y honestidad en cada uno de los procedimientos a su cargo, buscando el interés general mediante el logro de los objetivos institucionales, desechando todo provecho o ventaja personal, obteniendo por sí o por interpósita persona. </a:t>
          </a:r>
          <a:endParaRPr lang="es-ES" sz="1400" dirty="0"/>
        </a:p>
      </dgm:t>
    </dgm:pt>
    <dgm:pt modelId="{C80C6A39-46FD-419A-ADBC-E1D9315B5B85}" type="parTrans" cxnId="{14657FA3-934C-46E5-AAA2-3B4F8B4E785A}">
      <dgm:prSet/>
      <dgm:spPr/>
      <dgm:t>
        <a:bodyPr/>
        <a:lstStyle/>
        <a:p>
          <a:endParaRPr lang="es-ES" sz="1400"/>
        </a:p>
      </dgm:t>
    </dgm:pt>
    <dgm:pt modelId="{58D2C35C-00FC-4F85-B47B-C310FD0D9B9E}" type="sibTrans" cxnId="{14657FA3-934C-46E5-AAA2-3B4F8B4E785A}">
      <dgm:prSet/>
      <dgm:spPr/>
      <dgm:t>
        <a:bodyPr/>
        <a:lstStyle/>
        <a:p>
          <a:endParaRPr lang="es-ES" sz="1400"/>
        </a:p>
      </dgm:t>
    </dgm:pt>
    <dgm:pt modelId="{7ADD70A0-E080-49CD-A5FD-513444F7CAC4}">
      <dgm:prSet custT="1"/>
      <dgm:spPr>
        <a:solidFill>
          <a:srgbClr val="A3A3FF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Responsabilidad</a:t>
          </a:r>
          <a:r>
            <a:rPr lang="es-E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; es la actitud para cumplir sus obligaciones de manera comprometida y oportuna en el tiempo establecido, garantizando el bien común y con responsabilidad social y ambiental. </a:t>
          </a:r>
          <a:endParaRPr lang="es-ES" sz="1400" dirty="0"/>
        </a:p>
      </dgm:t>
    </dgm:pt>
    <dgm:pt modelId="{7EA15772-D09A-4833-A49B-52A05C25969E}" type="parTrans" cxnId="{CFBE60AD-0791-4CCA-9DBF-44534B0528A2}">
      <dgm:prSet/>
      <dgm:spPr/>
      <dgm:t>
        <a:bodyPr/>
        <a:lstStyle/>
        <a:p>
          <a:endParaRPr lang="es-ES" sz="1400"/>
        </a:p>
      </dgm:t>
    </dgm:pt>
    <dgm:pt modelId="{D79CF001-7E34-4061-A437-5D348F7C1EC8}" type="sibTrans" cxnId="{CFBE60AD-0791-4CCA-9DBF-44534B0528A2}">
      <dgm:prSet/>
      <dgm:spPr/>
      <dgm:t>
        <a:bodyPr/>
        <a:lstStyle/>
        <a:p>
          <a:endParaRPr lang="es-ES" sz="1400"/>
        </a:p>
      </dgm:t>
    </dgm:pt>
    <dgm:pt modelId="{A335D6BD-5413-4517-8056-FA798D3580C8}">
      <dgm:prSet custT="1"/>
      <dgm:spPr>
        <a:solidFill>
          <a:srgbClr val="FFC000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s-E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Transparencia</a:t>
          </a:r>
          <a:r>
            <a:rPr lang="es-E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; se debe mostrar los resultados de la gestión institucional, estando el alcance de todos los administrados, de conformidad con lo establecido en la normativa de transparencia y acceso a la información pública. </a:t>
          </a:r>
          <a:endParaRPr lang="es-ES" sz="1400" dirty="0"/>
        </a:p>
      </dgm:t>
    </dgm:pt>
    <dgm:pt modelId="{927BE209-3779-4A8B-BFFE-27261A301DB8}" type="parTrans" cxnId="{A73E6367-B959-4BEB-B175-D3E05B49F049}">
      <dgm:prSet/>
      <dgm:spPr/>
      <dgm:t>
        <a:bodyPr/>
        <a:lstStyle/>
        <a:p>
          <a:endParaRPr lang="es-ES" sz="1400"/>
        </a:p>
      </dgm:t>
    </dgm:pt>
    <dgm:pt modelId="{81668CA3-202F-4147-B288-D6981EE19EC9}" type="sibTrans" cxnId="{A73E6367-B959-4BEB-B175-D3E05B49F049}">
      <dgm:prSet/>
      <dgm:spPr/>
      <dgm:t>
        <a:bodyPr/>
        <a:lstStyle/>
        <a:p>
          <a:endParaRPr lang="es-ES" sz="1400"/>
        </a:p>
      </dgm:t>
    </dgm:pt>
    <dgm:pt modelId="{718889E9-B251-43A4-9717-E1FA5226A3CA}" type="pres">
      <dgm:prSet presAssocID="{7C9C3506-7791-41FD-B168-F7630DECAF83}" presName="Name0" presStyleCnt="0">
        <dgm:presLayoutVars>
          <dgm:chMax val="7"/>
          <dgm:chPref val="7"/>
          <dgm:dir/>
        </dgm:presLayoutVars>
      </dgm:prSet>
      <dgm:spPr/>
    </dgm:pt>
    <dgm:pt modelId="{288C3BD2-007E-4A61-BA67-E2F5C5B87FEB}" type="pres">
      <dgm:prSet presAssocID="{7C9C3506-7791-41FD-B168-F7630DECAF83}" presName="Name1" presStyleCnt="0"/>
      <dgm:spPr/>
    </dgm:pt>
    <dgm:pt modelId="{63D0BD5B-F916-40B8-993C-058A25DBEB12}" type="pres">
      <dgm:prSet presAssocID="{7C9C3506-7791-41FD-B168-F7630DECAF83}" presName="cycle" presStyleCnt="0"/>
      <dgm:spPr/>
    </dgm:pt>
    <dgm:pt modelId="{19456775-0286-414A-B7C2-C4C9BF6A1F46}" type="pres">
      <dgm:prSet presAssocID="{7C9C3506-7791-41FD-B168-F7630DECAF83}" presName="srcNode" presStyleLbl="node1" presStyleIdx="0" presStyleCnt="5"/>
      <dgm:spPr/>
    </dgm:pt>
    <dgm:pt modelId="{D882281C-A7CE-45E0-BB69-C245ADE5D6AB}" type="pres">
      <dgm:prSet presAssocID="{7C9C3506-7791-41FD-B168-F7630DECAF83}" presName="conn" presStyleLbl="parChTrans1D2" presStyleIdx="0" presStyleCnt="1"/>
      <dgm:spPr/>
    </dgm:pt>
    <dgm:pt modelId="{3268205E-DF15-41E2-8B8E-36CA5DF0E12A}" type="pres">
      <dgm:prSet presAssocID="{7C9C3506-7791-41FD-B168-F7630DECAF83}" presName="extraNode" presStyleLbl="node1" presStyleIdx="0" presStyleCnt="5"/>
      <dgm:spPr/>
    </dgm:pt>
    <dgm:pt modelId="{5516702B-D1C2-472A-80C2-18CA13878245}" type="pres">
      <dgm:prSet presAssocID="{7C9C3506-7791-41FD-B168-F7630DECAF83}" presName="dstNode" presStyleLbl="node1" presStyleIdx="0" presStyleCnt="5"/>
      <dgm:spPr/>
    </dgm:pt>
    <dgm:pt modelId="{9BED940B-2379-42F9-9C57-FB7CF8E7A891}" type="pres">
      <dgm:prSet presAssocID="{F3EE00ED-B776-48B6-83E0-0664A06323D4}" presName="text_1" presStyleLbl="node1" presStyleIdx="0" presStyleCnt="5">
        <dgm:presLayoutVars>
          <dgm:bulletEnabled val="1"/>
        </dgm:presLayoutVars>
      </dgm:prSet>
      <dgm:spPr/>
    </dgm:pt>
    <dgm:pt modelId="{CBF02A70-7A8B-4DA5-8EAE-791872BD466A}" type="pres">
      <dgm:prSet presAssocID="{F3EE00ED-B776-48B6-83E0-0664A06323D4}" presName="accent_1" presStyleCnt="0"/>
      <dgm:spPr/>
    </dgm:pt>
    <dgm:pt modelId="{0BF4EE00-DD74-424F-A631-688F4394D20A}" type="pres">
      <dgm:prSet presAssocID="{F3EE00ED-B776-48B6-83E0-0664A06323D4}" presName="accentRepeatNode" presStyleLbl="solidFgAcc1" presStyleIdx="0" presStyleCnt="5"/>
      <dgm:spPr/>
    </dgm:pt>
    <dgm:pt modelId="{C70DCF23-8C54-493B-9253-9102A8E38EEE}" type="pres">
      <dgm:prSet presAssocID="{918E6A02-5448-4A1D-86BB-520BB474BEE9}" presName="text_2" presStyleLbl="node1" presStyleIdx="1" presStyleCnt="5">
        <dgm:presLayoutVars>
          <dgm:bulletEnabled val="1"/>
        </dgm:presLayoutVars>
      </dgm:prSet>
      <dgm:spPr/>
    </dgm:pt>
    <dgm:pt modelId="{162528D5-FB58-42E0-A7CB-722B12DF1469}" type="pres">
      <dgm:prSet presAssocID="{918E6A02-5448-4A1D-86BB-520BB474BEE9}" presName="accent_2" presStyleCnt="0"/>
      <dgm:spPr/>
    </dgm:pt>
    <dgm:pt modelId="{9A010EBA-2E0E-4019-B10D-5E7EA72FC8EB}" type="pres">
      <dgm:prSet presAssocID="{918E6A02-5448-4A1D-86BB-520BB474BEE9}" presName="accentRepeatNode" presStyleLbl="solidFgAcc1" presStyleIdx="1" presStyleCnt="5"/>
      <dgm:spPr/>
    </dgm:pt>
    <dgm:pt modelId="{1BBA1C9D-70DD-4AE4-86DF-8ADADD1EC899}" type="pres">
      <dgm:prSet presAssocID="{31A6B9BC-7DB7-4244-8C16-67FD9C54AD18}" presName="text_3" presStyleLbl="node1" presStyleIdx="2" presStyleCnt="5" custScaleY="119237">
        <dgm:presLayoutVars>
          <dgm:bulletEnabled val="1"/>
        </dgm:presLayoutVars>
      </dgm:prSet>
      <dgm:spPr/>
    </dgm:pt>
    <dgm:pt modelId="{437A8117-17A9-4E61-A7ED-CB64A6EC385A}" type="pres">
      <dgm:prSet presAssocID="{31A6B9BC-7DB7-4244-8C16-67FD9C54AD18}" presName="accent_3" presStyleCnt="0"/>
      <dgm:spPr/>
    </dgm:pt>
    <dgm:pt modelId="{A175ABB3-D4BE-4252-8A8E-5E8F30C0687F}" type="pres">
      <dgm:prSet presAssocID="{31A6B9BC-7DB7-4244-8C16-67FD9C54AD18}" presName="accentRepeatNode" presStyleLbl="solidFgAcc1" presStyleIdx="2" presStyleCnt="5"/>
      <dgm:spPr/>
    </dgm:pt>
    <dgm:pt modelId="{B2EBDEA0-0BE0-4854-AC38-E18A497C0590}" type="pres">
      <dgm:prSet presAssocID="{7ADD70A0-E080-49CD-A5FD-513444F7CAC4}" presName="text_4" presStyleLbl="node1" presStyleIdx="3" presStyleCnt="5">
        <dgm:presLayoutVars>
          <dgm:bulletEnabled val="1"/>
        </dgm:presLayoutVars>
      </dgm:prSet>
      <dgm:spPr/>
    </dgm:pt>
    <dgm:pt modelId="{C3D1544E-C9D5-4743-9632-CA5E9140AAFE}" type="pres">
      <dgm:prSet presAssocID="{7ADD70A0-E080-49CD-A5FD-513444F7CAC4}" presName="accent_4" presStyleCnt="0"/>
      <dgm:spPr/>
    </dgm:pt>
    <dgm:pt modelId="{42E6F50D-B6D9-4F01-919E-3A2AFA04877F}" type="pres">
      <dgm:prSet presAssocID="{7ADD70A0-E080-49CD-A5FD-513444F7CAC4}" presName="accentRepeatNode" presStyleLbl="solidFgAcc1" presStyleIdx="3" presStyleCnt="5"/>
      <dgm:spPr/>
    </dgm:pt>
    <dgm:pt modelId="{2F20AD70-7BE2-4702-8688-6241A138B42F}" type="pres">
      <dgm:prSet presAssocID="{A335D6BD-5413-4517-8056-FA798D3580C8}" presName="text_5" presStyleLbl="node1" presStyleIdx="4" presStyleCnt="5">
        <dgm:presLayoutVars>
          <dgm:bulletEnabled val="1"/>
        </dgm:presLayoutVars>
      </dgm:prSet>
      <dgm:spPr/>
    </dgm:pt>
    <dgm:pt modelId="{DCBB2924-8640-41EA-AA7C-B08BC0D5A763}" type="pres">
      <dgm:prSet presAssocID="{A335D6BD-5413-4517-8056-FA798D3580C8}" presName="accent_5" presStyleCnt="0"/>
      <dgm:spPr/>
    </dgm:pt>
    <dgm:pt modelId="{67328AF8-C82C-49EE-9031-22DB65F4ECA9}" type="pres">
      <dgm:prSet presAssocID="{A335D6BD-5413-4517-8056-FA798D3580C8}" presName="accentRepeatNode" presStyleLbl="solidFgAcc1" presStyleIdx="4" presStyleCnt="5"/>
      <dgm:spPr/>
    </dgm:pt>
  </dgm:ptLst>
  <dgm:cxnLst>
    <dgm:cxn modelId="{48B9CF17-6436-4293-A2C0-5A60048D34D7}" srcId="{7C9C3506-7791-41FD-B168-F7630DECAF83}" destId="{F3EE00ED-B776-48B6-83E0-0664A06323D4}" srcOrd="0" destOrd="0" parTransId="{059C2009-4D9E-44C3-95FA-5BCAF13C2461}" sibTransId="{79A52F1D-3809-400F-A445-A9A4F4201201}"/>
    <dgm:cxn modelId="{BA14E427-388D-45C7-AB82-97F22CB3DF7C}" type="presOf" srcId="{F3EE00ED-B776-48B6-83E0-0664A06323D4}" destId="{9BED940B-2379-42F9-9C57-FB7CF8E7A891}" srcOrd="0" destOrd="0" presId="urn:microsoft.com/office/officeart/2008/layout/VerticalCurvedList"/>
    <dgm:cxn modelId="{1427573E-158A-4FC7-AE86-B0507A6FBCF0}" type="presOf" srcId="{7ADD70A0-E080-49CD-A5FD-513444F7CAC4}" destId="{B2EBDEA0-0BE0-4854-AC38-E18A497C0590}" srcOrd="0" destOrd="0" presId="urn:microsoft.com/office/officeart/2008/layout/VerticalCurvedList"/>
    <dgm:cxn modelId="{0D25AF5E-1ABC-4EC8-83ED-22DB5280F645}" type="presOf" srcId="{7C9C3506-7791-41FD-B168-F7630DECAF83}" destId="{718889E9-B251-43A4-9717-E1FA5226A3CA}" srcOrd="0" destOrd="0" presId="urn:microsoft.com/office/officeart/2008/layout/VerticalCurvedList"/>
    <dgm:cxn modelId="{A73E6367-B959-4BEB-B175-D3E05B49F049}" srcId="{7C9C3506-7791-41FD-B168-F7630DECAF83}" destId="{A335D6BD-5413-4517-8056-FA798D3580C8}" srcOrd="4" destOrd="0" parTransId="{927BE209-3779-4A8B-BFFE-27261A301DB8}" sibTransId="{81668CA3-202F-4147-B288-D6981EE19EC9}"/>
    <dgm:cxn modelId="{F5F13052-21F3-4A1C-AC07-6E9A093D2547}" type="presOf" srcId="{79A52F1D-3809-400F-A445-A9A4F4201201}" destId="{D882281C-A7CE-45E0-BB69-C245ADE5D6AB}" srcOrd="0" destOrd="0" presId="urn:microsoft.com/office/officeart/2008/layout/VerticalCurvedList"/>
    <dgm:cxn modelId="{AD95C572-300A-424F-8A60-D6A692CCDA6D}" type="presOf" srcId="{918E6A02-5448-4A1D-86BB-520BB474BEE9}" destId="{C70DCF23-8C54-493B-9253-9102A8E38EEE}" srcOrd="0" destOrd="0" presId="urn:microsoft.com/office/officeart/2008/layout/VerticalCurvedList"/>
    <dgm:cxn modelId="{C5EF8583-ADBC-4769-8730-B0CC8B875B6C}" srcId="{7C9C3506-7791-41FD-B168-F7630DECAF83}" destId="{918E6A02-5448-4A1D-86BB-520BB474BEE9}" srcOrd="1" destOrd="0" parTransId="{4D92F86B-1570-4635-8E59-321C3A390DCD}" sibTransId="{4099A5F3-54D8-4C2A-A0D4-93BECC11B67C}"/>
    <dgm:cxn modelId="{DE629784-FEB7-4B5D-AD30-8DA4E5E2B62A}" type="presOf" srcId="{A335D6BD-5413-4517-8056-FA798D3580C8}" destId="{2F20AD70-7BE2-4702-8688-6241A138B42F}" srcOrd="0" destOrd="0" presId="urn:microsoft.com/office/officeart/2008/layout/VerticalCurvedList"/>
    <dgm:cxn modelId="{14657FA3-934C-46E5-AAA2-3B4F8B4E785A}" srcId="{7C9C3506-7791-41FD-B168-F7630DECAF83}" destId="{31A6B9BC-7DB7-4244-8C16-67FD9C54AD18}" srcOrd="2" destOrd="0" parTransId="{C80C6A39-46FD-419A-ADBC-E1D9315B5B85}" sibTransId="{58D2C35C-00FC-4F85-B47B-C310FD0D9B9E}"/>
    <dgm:cxn modelId="{91261DA5-18FC-4510-8859-D1FD4CEE2DBD}" type="presOf" srcId="{31A6B9BC-7DB7-4244-8C16-67FD9C54AD18}" destId="{1BBA1C9D-70DD-4AE4-86DF-8ADADD1EC899}" srcOrd="0" destOrd="0" presId="urn:microsoft.com/office/officeart/2008/layout/VerticalCurvedList"/>
    <dgm:cxn modelId="{CFBE60AD-0791-4CCA-9DBF-44534B0528A2}" srcId="{7C9C3506-7791-41FD-B168-F7630DECAF83}" destId="{7ADD70A0-E080-49CD-A5FD-513444F7CAC4}" srcOrd="3" destOrd="0" parTransId="{7EA15772-D09A-4833-A49B-52A05C25969E}" sibTransId="{D79CF001-7E34-4061-A437-5D348F7C1EC8}"/>
    <dgm:cxn modelId="{7F1B9B4E-E33A-43BC-8318-48D7ED082576}" type="presParOf" srcId="{718889E9-B251-43A4-9717-E1FA5226A3CA}" destId="{288C3BD2-007E-4A61-BA67-E2F5C5B87FEB}" srcOrd="0" destOrd="0" presId="urn:microsoft.com/office/officeart/2008/layout/VerticalCurvedList"/>
    <dgm:cxn modelId="{279ED359-7D10-40D7-A6BE-0D2ABD08FB63}" type="presParOf" srcId="{288C3BD2-007E-4A61-BA67-E2F5C5B87FEB}" destId="{63D0BD5B-F916-40B8-993C-058A25DBEB12}" srcOrd="0" destOrd="0" presId="urn:microsoft.com/office/officeart/2008/layout/VerticalCurvedList"/>
    <dgm:cxn modelId="{EDFFCB8D-37C5-431D-8DEE-7F71021A4DAB}" type="presParOf" srcId="{63D0BD5B-F916-40B8-993C-058A25DBEB12}" destId="{19456775-0286-414A-B7C2-C4C9BF6A1F46}" srcOrd="0" destOrd="0" presId="urn:microsoft.com/office/officeart/2008/layout/VerticalCurvedList"/>
    <dgm:cxn modelId="{EAA16E5F-41E3-4DFC-89AA-D90F1F3FF7D5}" type="presParOf" srcId="{63D0BD5B-F916-40B8-993C-058A25DBEB12}" destId="{D882281C-A7CE-45E0-BB69-C245ADE5D6AB}" srcOrd="1" destOrd="0" presId="urn:microsoft.com/office/officeart/2008/layout/VerticalCurvedList"/>
    <dgm:cxn modelId="{0F9A195D-F5A6-45E9-BE16-7C982C646D40}" type="presParOf" srcId="{63D0BD5B-F916-40B8-993C-058A25DBEB12}" destId="{3268205E-DF15-41E2-8B8E-36CA5DF0E12A}" srcOrd="2" destOrd="0" presId="urn:microsoft.com/office/officeart/2008/layout/VerticalCurvedList"/>
    <dgm:cxn modelId="{A8AC1D07-285C-4BD0-A24B-1C0DE3AC8401}" type="presParOf" srcId="{63D0BD5B-F916-40B8-993C-058A25DBEB12}" destId="{5516702B-D1C2-472A-80C2-18CA13878245}" srcOrd="3" destOrd="0" presId="urn:microsoft.com/office/officeart/2008/layout/VerticalCurvedList"/>
    <dgm:cxn modelId="{96E558D1-B8F2-4D4A-AB22-11612960430C}" type="presParOf" srcId="{288C3BD2-007E-4A61-BA67-E2F5C5B87FEB}" destId="{9BED940B-2379-42F9-9C57-FB7CF8E7A891}" srcOrd="1" destOrd="0" presId="urn:microsoft.com/office/officeart/2008/layout/VerticalCurvedList"/>
    <dgm:cxn modelId="{B4C55930-3859-4BB7-B497-C96D855AB9C6}" type="presParOf" srcId="{288C3BD2-007E-4A61-BA67-E2F5C5B87FEB}" destId="{CBF02A70-7A8B-4DA5-8EAE-791872BD466A}" srcOrd="2" destOrd="0" presId="urn:microsoft.com/office/officeart/2008/layout/VerticalCurvedList"/>
    <dgm:cxn modelId="{ED77DC7F-4825-430E-A88D-61B8B9A48BFA}" type="presParOf" srcId="{CBF02A70-7A8B-4DA5-8EAE-791872BD466A}" destId="{0BF4EE00-DD74-424F-A631-688F4394D20A}" srcOrd="0" destOrd="0" presId="urn:microsoft.com/office/officeart/2008/layout/VerticalCurvedList"/>
    <dgm:cxn modelId="{8C8FC91A-8C71-49AC-BCA6-26B748A1063C}" type="presParOf" srcId="{288C3BD2-007E-4A61-BA67-E2F5C5B87FEB}" destId="{C70DCF23-8C54-493B-9253-9102A8E38EEE}" srcOrd="3" destOrd="0" presId="urn:microsoft.com/office/officeart/2008/layout/VerticalCurvedList"/>
    <dgm:cxn modelId="{647FF011-0053-4742-8FB5-76360C860CBF}" type="presParOf" srcId="{288C3BD2-007E-4A61-BA67-E2F5C5B87FEB}" destId="{162528D5-FB58-42E0-A7CB-722B12DF1469}" srcOrd="4" destOrd="0" presId="urn:microsoft.com/office/officeart/2008/layout/VerticalCurvedList"/>
    <dgm:cxn modelId="{DB40C4C4-B445-4647-AC0F-497F0500B8CD}" type="presParOf" srcId="{162528D5-FB58-42E0-A7CB-722B12DF1469}" destId="{9A010EBA-2E0E-4019-B10D-5E7EA72FC8EB}" srcOrd="0" destOrd="0" presId="urn:microsoft.com/office/officeart/2008/layout/VerticalCurvedList"/>
    <dgm:cxn modelId="{9792B2EA-71BF-4655-8CD9-FEA8C9B45764}" type="presParOf" srcId="{288C3BD2-007E-4A61-BA67-E2F5C5B87FEB}" destId="{1BBA1C9D-70DD-4AE4-86DF-8ADADD1EC899}" srcOrd="5" destOrd="0" presId="urn:microsoft.com/office/officeart/2008/layout/VerticalCurvedList"/>
    <dgm:cxn modelId="{D4D81CB0-EBA3-4130-A1E9-AA6CC1C91B00}" type="presParOf" srcId="{288C3BD2-007E-4A61-BA67-E2F5C5B87FEB}" destId="{437A8117-17A9-4E61-A7ED-CB64A6EC385A}" srcOrd="6" destOrd="0" presId="urn:microsoft.com/office/officeart/2008/layout/VerticalCurvedList"/>
    <dgm:cxn modelId="{38D8FA4E-466F-4FA8-9436-6D3F9E9D35E5}" type="presParOf" srcId="{437A8117-17A9-4E61-A7ED-CB64A6EC385A}" destId="{A175ABB3-D4BE-4252-8A8E-5E8F30C0687F}" srcOrd="0" destOrd="0" presId="urn:microsoft.com/office/officeart/2008/layout/VerticalCurvedList"/>
    <dgm:cxn modelId="{8345A830-885C-474F-B887-BEA27797083A}" type="presParOf" srcId="{288C3BD2-007E-4A61-BA67-E2F5C5B87FEB}" destId="{B2EBDEA0-0BE0-4854-AC38-E18A497C0590}" srcOrd="7" destOrd="0" presId="urn:microsoft.com/office/officeart/2008/layout/VerticalCurvedList"/>
    <dgm:cxn modelId="{826DEE46-21A1-4BF9-879B-DBCB4806BAA8}" type="presParOf" srcId="{288C3BD2-007E-4A61-BA67-E2F5C5B87FEB}" destId="{C3D1544E-C9D5-4743-9632-CA5E9140AAFE}" srcOrd="8" destOrd="0" presId="urn:microsoft.com/office/officeart/2008/layout/VerticalCurvedList"/>
    <dgm:cxn modelId="{1E53D535-5795-4EBC-BABA-7600E987C61B}" type="presParOf" srcId="{C3D1544E-C9D5-4743-9632-CA5E9140AAFE}" destId="{42E6F50D-B6D9-4F01-919E-3A2AFA04877F}" srcOrd="0" destOrd="0" presId="urn:microsoft.com/office/officeart/2008/layout/VerticalCurvedList"/>
    <dgm:cxn modelId="{3E7D5DB2-39AF-4047-8379-E65EEEFB32D1}" type="presParOf" srcId="{288C3BD2-007E-4A61-BA67-E2F5C5B87FEB}" destId="{2F20AD70-7BE2-4702-8688-6241A138B42F}" srcOrd="9" destOrd="0" presId="urn:microsoft.com/office/officeart/2008/layout/VerticalCurvedList"/>
    <dgm:cxn modelId="{07E1B080-054A-4820-98C3-812363AEE720}" type="presParOf" srcId="{288C3BD2-007E-4A61-BA67-E2F5C5B87FEB}" destId="{DCBB2924-8640-41EA-AA7C-B08BC0D5A763}" srcOrd="10" destOrd="0" presId="urn:microsoft.com/office/officeart/2008/layout/VerticalCurvedList"/>
    <dgm:cxn modelId="{0F44721A-C237-470F-9BC8-2F8938F27CFB}" type="presParOf" srcId="{DCBB2924-8640-41EA-AA7C-B08BC0D5A763}" destId="{67328AF8-C82C-49EE-9031-22DB65F4EC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FF7D6-2DDB-4346-8554-B87544289779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9FF7988-A6F3-472D-9CB4-67710853B245}">
      <dgm:prSet phldrT="[Texto]" custT="1"/>
      <dgm:spPr>
        <a:solidFill>
          <a:srgbClr val="F4425C"/>
        </a:solidFill>
      </dgm:spPr>
      <dgm:t>
        <a:bodyPr/>
        <a:lstStyle/>
        <a:p>
          <a:r>
            <a:rPr lang="es-ES" sz="16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Desarrollar una gestión enfocada en el bienestar de las mujeres y poblaciones vulnerables</a:t>
          </a:r>
          <a:endParaRPr lang="es-ES" sz="1600" dirty="0"/>
        </a:p>
      </dgm:t>
    </dgm:pt>
    <dgm:pt modelId="{E71B5D9D-70A8-4223-98FD-7E7F1763CD73}" type="parTrans" cxnId="{446CE2E9-BB74-447A-8D8F-88BE67411B78}">
      <dgm:prSet/>
      <dgm:spPr/>
      <dgm:t>
        <a:bodyPr/>
        <a:lstStyle/>
        <a:p>
          <a:endParaRPr lang="es-ES" sz="2000"/>
        </a:p>
      </dgm:t>
    </dgm:pt>
    <dgm:pt modelId="{8F61C669-942D-4940-8836-2889E21D9FDC}" type="sibTrans" cxnId="{446CE2E9-BB74-447A-8D8F-88BE67411B78}">
      <dgm:prSet/>
      <dgm:spPr/>
      <dgm:t>
        <a:bodyPr/>
        <a:lstStyle/>
        <a:p>
          <a:endParaRPr lang="es-ES" sz="2000"/>
        </a:p>
      </dgm:t>
    </dgm:pt>
    <dgm:pt modelId="{EC422F41-5004-43C4-98F0-9EDF1802EA36}">
      <dgm:prSet phldrT="[Texto]" custT="1"/>
      <dgm:spPr>
        <a:solidFill>
          <a:srgbClr val="F8B0AE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>
            <a:buNone/>
          </a:pPr>
          <a:r>
            <a:rPr lang="es-ES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	Sustentada en evidencia y </a:t>
          </a:r>
          <a:r>
            <a:rPr lang="es-ES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rPr>
            <a:t>orientada</a:t>
          </a:r>
          <a:r>
            <a:rPr lang="es-ES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 a resultados; articulada con los tres niveles de gobierno y la sociedad en su conjunto, y que prioriza la prevención de las situaciones de riesgo, la atención para la restitución de los derechos y la calidad de los servicios a su cargo. </a:t>
          </a:r>
          <a:endParaRPr lang="es-ES" sz="1600" kern="1200" dirty="0"/>
        </a:p>
      </dgm:t>
    </dgm:pt>
    <dgm:pt modelId="{5A6F6BAF-2143-43A2-9BDF-D5505B30CDFF}" type="parTrans" cxnId="{0B3D5F8F-1751-46D3-80A5-EB468E479A70}">
      <dgm:prSet/>
      <dgm:spPr/>
      <dgm:t>
        <a:bodyPr/>
        <a:lstStyle/>
        <a:p>
          <a:endParaRPr lang="es-ES" sz="2000"/>
        </a:p>
      </dgm:t>
    </dgm:pt>
    <dgm:pt modelId="{E16F7744-2E0E-440D-8409-F363B2C06359}" type="sibTrans" cxnId="{0B3D5F8F-1751-46D3-80A5-EB468E479A70}">
      <dgm:prSet/>
      <dgm:spPr/>
      <dgm:t>
        <a:bodyPr/>
        <a:lstStyle/>
        <a:p>
          <a:endParaRPr lang="es-ES" sz="2000"/>
        </a:p>
      </dgm:t>
    </dgm:pt>
    <dgm:pt modelId="{250A4FE8-4BF8-4079-B2DE-F9559BE25FF7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b="1" i="0" u="none" strike="noStrike" baseline="0">
              <a:solidFill>
                <a:srgbClr val="000000"/>
              </a:solidFill>
              <a:latin typeface="Calibri" panose="020F0502020204030204" pitchFamily="34" charset="0"/>
            </a:rPr>
            <a:t>Fortalecer los programas presupuestales del MIMP</a:t>
          </a:r>
          <a:endParaRPr lang="es-ES" sz="1600" dirty="0"/>
        </a:p>
      </dgm:t>
    </dgm:pt>
    <dgm:pt modelId="{22A7A84A-92B3-4F26-A491-E2F6CC8F7354}" type="parTrans" cxnId="{0814F60B-21F7-49DD-83D0-6A3F36C962BF}">
      <dgm:prSet/>
      <dgm:spPr/>
      <dgm:t>
        <a:bodyPr/>
        <a:lstStyle/>
        <a:p>
          <a:endParaRPr lang="es-ES" sz="2000"/>
        </a:p>
      </dgm:t>
    </dgm:pt>
    <dgm:pt modelId="{A7CF3E85-5C1F-437E-9411-055C2169CEEB}" type="sibTrans" cxnId="{0814F60B-21F7-49DD-83D0-6A3F36C962BF}">
      <dgm:prSet/>
      <dgm:spPr/>
      <dgm:t>
        <a:bodyPr/>
        <a:lstStyle/>
        <a:p>
          <a:endParaRPr lang="es-ES" sz="2000"/>
        </a:p>
      </dgm:t>
    </dgm:pt>
    <dgm:pt modelId="{6A66E42F-39A7-41F5-83BE-9C75F198477E}">
      <dgm:prSet phldrT="[Texto]" custT="1"/>
      <dgm:spPr>
        <a:solidFill>
          <a:srgbClr val="CCECFF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>
            <a:buFont typeface="+mj-lt"/>
            <a:buNone/>
          </a:pPr>
          <a:r>
            <a:rPr lang="es-E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	La implementación, seguimiento y evaluación de las políticas sectoriales e institucionales vinculadas a las mujeres y poblaciones vulnerables; y la generación de información para el diseño, seguimiento y evaluación de las políticas y programas a su cargo. </a:t>
          </a:r>
          <a:endParaRPr lang="es-ES" sz="1600" dirty="0"/>
        </a:p>
      </dgm:t>
    </dgm:pt>
    <dgm:pt modelId="{13BC271B-1C8D-4DE7-B58A-C232BE44C001}" type="parTrans" cxnId="{006C6662-84EC-49F2-B3CA-CA7BE27E1D3A}">
      <dgm:prSet/>
      <dgm:spPr/>
      <dgm:t>
        <a:bodyPr/>
        <a:lstStyle/>
        <a:p>
          <a:endParaRPr lang="es-ES" sz="2000"/>
        </a:p>
      </dgm:t>
    </dgm:pt>
    <dgm:pt modelId="{B4DACF48-1387-4C14-B100-85E2A0DA9523}" type="sibTrans" cxnId="{006C6662-84EC-49F2-B3CA-CA7BE27E1D3A}">
      <dgm:prSet/>
      <dgm:spPr/>
      <dgm:t>
        <a:bodyPr/>
        <a:lstStyle/>
        <a:p>
          <a:endParaRPr lang="es-ES" sz="2000"/>
        </a:p>
      </dgm:t>
    </dgm:pt>
    <dgm:pt modelId="{99D78F3D-E097-4956-BD88-91C8EB265522}">
      <dgm:prSet phldrT="[Texto]" custT="1"/>
      <dgm:spPr>
        <a:solidFill>
          <a:srgbClr val="16A085"/>
        </a:solidFill>
      </dgm:spPr>
      <dgm:t>
        <a:bodyPr/>
        <a:lstStyle/>
        <a:p>
          <a:r>
            <a:rPr lang="es-ES" sz="16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Promover la conformación de equipos técnicos competentes y comprometidos</a:t>
          </a:r>
          <a:endParaRPr lang="es-ES" sz="1600" dirty="0"/>
        </a:p>
      </dgm:t>
    </dgm:pt>
    <dgm:pt modelId="{5D6BA245-334D-48C3-9BA6-D7C9996DC80A}" type="parTrans" cxnId="{AC624A5A-E0EC-463B-963D-A3AE4795A611}">
      <dgm:prSet/>
      <dgm:spPr/>
      <dgm:t>
        <a:bodyPr/>
        <a:lstStyle/>
        <a:p>
          <a:endParaRPr lang="es-ES" sz="2000"/>
        </a:p>
      </dgm:t>
    </dgm:pt>
    <dgm:pt modelId="{30823185-1967-4F4D-AFA0-D33CA80CBA1B}" type="sibTrans" cxnId="{AC624A5A-E0EC-463B-963D-A3AE4795A611}">
      <dgm:prSet/>
      <dgm:spPr/>
      <dgm:t>
        <a:bodyPr/>
        <a:lstStyle/>
        <a:p>
          <a:endParaRPr lang="es-ES" sz="2000"/>
        </a:p>
      </dgm:t>
    </dgm:pt>
    <dgm:pt modelId="{341F31D4-A6D2-40FD-B1F5-8D4482516DB1}">
      <dgm:prSet phldrT="[Texto]" custT="1"/>
      <dgm:spPr>
        <a:solidFill>
          <a:srgbClr val="99FFCC">
            <a:alpha val="89804"/>
          </a:srgbClr>
        </a:solidFill>
        <a:ln>
          <a:solidFill>
            <a:srgbClr val="16A085">
              <a:alpha val="90000"/>
            </a:srgbClr>
          </a:solidFill>
        </a:ln>
      </dgm:spPr>
      <dgm:t>
        <a:bodyPr/>
        <a:lstStyle/>
        <a:p>
          <a:pPr>
            <a:buNone/>
          </a:pPr>
          <a:r>
            <a:rPr lang="es-ES" sz="1600" b="0" i="0" u="none" strike="noStrike" baseline="0">
              <a:solidFill>
                <a:srgbClr val="000000"/>
              </a:solidFill>
              <a:latin typeface="Calibri" panose="020F0502020204030204" pitchFamily="34" charset="0"/>
            </a:rPr>
            <a:t>	Que se guían por los principios de igualdad, justicia, eficacia, eficiencia, calidad, interculturalidad, subsidiariedad, e interseccionalidad; y profesan los valores de integridad, compromiso, vocación de servicio y solidaridad. </a:t>
          </a:r>
          <a:endParaRPr lang="es-ES" sz="1600" dirty="0"/>
        </a:p>
      </dgm:t>
    </dgm:pt>
    <dgm:pt modelId="{AC85B688-24C4-4BD3-B192-3280D9807451}" type="parTrans" cxnId="{DDF0184A-990A-4F0D-84BB-BB19DDC5571A}">
      <dgm:prSet/>
      <dgm:spPr/>
      <dgm:t>
        <a:bodyPr/>
        <a:lstStyle/>
        <a:p>
          <a:endParaRPr lang="es-ES" sz="2000"/>
        </a:p>
      </dgm:t>
    </dgm:pt>
    <dgm:pt modelId="{BF451EEC-CD89-4C5E-BBB6-12BB2074E51D}" type="sibTrans" cxnId="{DDF0184A-990A-4F0D-84BB-BB19DDC5571A}">
      <dgm:prSet/>
      <dgm:spPr/>
      <dgm:t>
        <a:bodyPr/>
        <a:lstStyle/>
        <a:p>
          <a:endParaRPr lang="es-ES" sz="2000"/>
        </a:p>
      </dgm:t>
    </dgm:pt>
    <dgm:pt modelId="{282B3558-8CDC-4EDC-B735-A680EF377065}" type="pres">
      <dgm:prSet presAssocID="{989FF7D6-2DDB-4346-8554-B87544289779}" presName="Name0" presStyleCnt="0">
        <dgm:presLayoutVars>
          <dgm:dir/>
          <dgm:animLvl val="lvl"/>
          <dgm:resizeHandles val="exact"/>
        </dgm:presLayoutVars>
      </dgm:prSet>
      <dgm:spPr/>
    </dgm:pt>
    <dgm:pt modelId="{F8903CC9-E7A5-4FF2-AAF3-B68C97FBBE98}" type="pres">
      <dgm:prSet presAssocID="{19FF7988-A6F3-472D-9CB4-67710853B245}" presName="composite" presStyleCnt="0"/>
      <dgm:spPr/>
    </dgm:pt>
    <dgm:pt modelId="{41208EE4-48DD-4982-91BA-1BAF07E3D56E}" type="pres">
      <dgm:prSet presAssocID="{19FF7988-A6F3-472D-9CB4-67710853B24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5730F55-52B8-4B0A-BA3F-7038960A9A2D}" type="pres">
      <dgm:prSet presAssocID="{19FF7988-A6F3-472D-9CB4-67710853B245}" presName="desTx" presStyleLbl="alignAccFollowNode1" presStyleIdx="0" presStyleCnt="3">
        <dgm:presLayoutVars>
          <dgm:bulletEnabled val="1"/>
        </dgm:presLayoutVars>
      </dgm:prSet>
      <dgm:spPr/>
    </dgm:pt>
    <dgm:pt modelId="{1A008D2C-A42F-4390-A574-7C36D7334588}" type="pres">
      <dgm:prSet presAssocID="{8F61C669-942D-4940-8836-2889E21D9FDC}" presName="space" presStyleCnt="0"/>
      <dgm:spPr/>
    </dgm:pt>
    <dgm:pt modelId="{DE84D735-6608-4951-B3C0-9E5BFAC105AA}" type="pres">
      <dgm:prSet presAssocID="{250A4FE8-4BF8-4079-B2DE-F9559BE25FF7}" presName="composite" presStyleCnt="0"/>
      <dgm:spPr/>
    </dgm:pt>
    <dgm:pt modelId="{B309AF27-4779-42C3-8A11-C05D5981EAC3}" type="pres">
      <dgm:prSet presAssocID="{250A4FE8-4BF8-4079-B2DE-F9559BE25F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6B844E9-CD25-43EA-ACEA-2FD1C511A6AC}" type="pres">
      <dgm:prSet presAssocID="{250A4FE8-4BF8-4079-B2DE-F9559BE25FF7}" presName="desTx" presStyleLbl="alignAccFollowNode1" presStyleIdx="1" presStyleCnt="3">
        <dgm:presLayoutVars>
          <dgm:bulletEnabled val="1"/>
        </dgm:presLayoutVars>
      </dgm:prSet>
      <dgm:spPr/>
    </dgm:pt>
    <dgm:pt modelId="{8EEF5143-C28D-429D-8360-E2D70EDE13BD}" type="pres">
      <dgm:prSet presAssocID="{A7CF3E85-5C1F-437E-9411-055C2169CEEB}" presName="space" presStyleCnt="0"/>
      <dgm:spPr/>
    </dgm:pt>
    <dgm:pt modelId="{F8086479-E09B-459C-A3E6-C54948217245}" type="pres">
      <dgm:prSet presAssocID="{99D78F3D-E097-4956-BD88-91C8EB265522}" presName="composite" presStyleCnt="0"/>
      <dgm:spPr/>
    </dgm:pt>
    <dgm:pt modelId="{6DFFCDC5-0878-433D-82DA-4E8E09DAA1EC}" type="pres">
      <dgm:prSet presAssocID="{99D78F3D-E097-4956-BD88-91C8EB26552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9EDB57-C29E-4927-91A5-5DB89687B0CC}" type="pres">
      <dgm:prSet presAssocID="{99D78F3D-E097-4956-BD88-91C8EB26552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CC53601-F4A4-482D-A1AD-D2A5764C3F9C}" type="presOf" srcId="{EC422F41-5004-43C4-98F0-9EDF1802EA36}" destId="{C5730F55-52B8-4B0A-BA3F-7038960A9A2D}" srcOrd="0" destOrd="0" presId="urn:microsoft.com/office/officeart/2005/8/layout/hList1"/>
    <dgm:cxn modelId="{0814F60B-21F7-49DD-83D0-6A3F36C962BF}" srcId="{989FF7D6-2DDB-4346-8554-B87544289779}" destId="{250A4FE8-4BF8-4079-B2DE-F9559BE25FF7}" srcOrd="1" destOrd="0" parTransId="{22A7A84A-92B3-4F26-A491-E2F6CC8F7354}" sibTransId="{A7CF3E85-5C1F-437E-9411-055C2169CEEB}"/>
    <dgm:cxn modelId="{C3C2B811-7813-46D8-AF31-368D08D821F0}" type="presOf" srcId="{250A4FE8-4BF8-4079-B2DE-F9559BE25FF7}" destId="{B309AF27-4779-42C3-8A11-C05D5981EAC3}" srcOrd="0" destOrd="0" presId="urn:microsoft.com/office/officeart/2005/8/layout/hList1"/>
    <dgm:cxn modelId="{006C6662-84EC-49F2-B3CA-CA7BE27E1D3A}" srcId="{250A4FE8-4BF8-4079-B2DE-F9559BE25FF7}" destId="{6A66E42F-39A7-41F5-83BE-9C75F198477E}" srcOrd="0" destOrd="0" parTransId="{13BC271B-1C8D-4DE7-B58A-C232BE44C001}" sibTransId="{B4DACF48-1387-4C14-B100-85E2A0DA9523}"/>
    <dgm:cxn modelId="{DDF0184A-990A-4F0D-84BB-BB19DDC5571A}" srcId="{99D78F3D-E097-4956-BD88-91C8EB265522}" destId="{341F31D4-A6D2-40FD-B1F5-8D4482516DB1}" srcOrd="0" destOrd="0" parTransId="{AC85B688-24C4-4BD3-B192-3280D9807451}" sibTransId="{BF451EEC-CD89-4C5E-BBB6-12BB2074E51D}"/>
    <dgm:cxn modelId="{AC624A5A-E0EC-463B-963D-A3AE4795A611}" srcId="{989FF7D6-2DDB-4346-8554-B87544289779}" destId="{99D78F3D-E097-4956-BD88-91C8EB265522}" srcOrd="2" destOrd="0" parTransId="{5D6BA245-334D-48C3-9BA6-D7C9996DC80A}" sibTransId="{30823185-1967-4F4D-AFA0-D33CA80CBA1B}"/>
    <dgm:cxn modelId="{0B3D5F8F-1751-46D3-80A5-EB468E479A70}" srcId="{19FF7988-A6F3-472D-9CB4-67710853B245}" destId="{EC422F41-5004-43C4-98F0-9EDF1802EA36}" srcOrd="0" destOrd="0" parTransId="{5A6F6BAF-2143-43A2-9BDF-D5505B30CDFF}" sibTransId="{E16F7744-2E0E-440D-8409-F363B2C06359}"/>
    <dgm:cxn modelId="{338B85A8-6983-4F29-9423-D63D08763E58}" type="presOf" srcId="{99D78F3D-E097-4956-BD88-91C8EB265522}" destId="{6DFFCDC5-0878-433D-82DA-4E8E09DAA1EC}" srcOrd="0" destOrd="0" presId="urn:microsoft.com/office/officeart/2005/8/layout/hList1"/>
    <dgm:cxn modelId="{81C23CAA-569C-4B19-A771-66EC0BBC043C}" type="presOf" srcId="{989FF7D6-2DDB-4346-8554-B87544289779}" destId="{282B3558-8CDC-4EDC-B735-A680EF377065}" srcOrd="0" destOrd="0" presId="urn:microsoft.com/office/officeart/2005/8/layout/hList1"/>
    <dgm:cxn modelId="{D73428CB-4E26-43DC-AD73-09D488674D1B}" type="presOf" srcId="{6A66E42F-39A7-41F5-83BE-9C75F198477E}" destId="{36B844E9-CD25-43EA-ACEA-2FD1C511A6AC}" srcOrd="0" destOrd="0" presId="urn:microsoft.com/office/officeart/2005/8/layout/hList1"/>
    <dgm:cxn modelId="{634C95D3-2359-467B-A650-D48CAC8F479A}" type="presOf" srcId="{341F31D4-A6D2-40FD-B1F5-8D4482516DB1}" destId="{E89EDB57-C29E-4927-91A5-5DB89687B0CC}" srcOrd="0" destOrd="0" presId="urn:microsoft.com/office/officeart/2005/8/layout/hList1"/>
    <dgm:cxn modelId="{6ED64FE1-4180-4953-98B9-9ACAA3E8DB37}" type="presOf" srcId="{19FF7988-A6F3-472D-9CB4-67710853B245}" destId="{41208EE4-48DD-4982-91BA-1BAF07E3D56E}" srcOrd="0" destOrd="0" presId="urn:microsoft.com/office/officeart/2005/8/layout/hList1"/>
    <dgm:cxn modelId="{446CE2E9-BB74-447A-8D8F-88BE67411B78}" srcId="{989FF7D6-2DDB-4346-8554-B87544289779}" destId="{19FF7988-A6F3-472D-9CB4-67710853B245}" srcOrd="0" destOrd="0" parTransId="{E71B5D9D-70A8-4223-98FD-7E7F1763CD73}" sibTransId="{8F61C669-942D-4940-8836-2889E21D9FDC}"/>
    <dgm:cxn modelId="{1255459A-169B-4278-B824-B7A61026E3EE}" type="presParOf" srcId="{282B3558-8CDC-4EDC-B735-A680EF377065}" destId="{F8903CC9-E7A5-4FF2-AAF3-B68C97FBBE98}" srcOrd="0" destOrd="0" presId="urn:microsoft.com/office/officeart/2005/8/layout/hList1"/>
    <dgm:cxn modelId="{6F17BBFD-4370-4C7F-B3A1-285EACD8163E}" type="presParOf" srcId="{F8903CC9-E7A5-4FF2-AAF3-B68C97FBBE98}" destId="{41208EE4-48DD-4982-91BA-1BAF07E3D56E}" srcOrd="0" destOrd="0" presId="urn:microsoft.com/office/officeart/2005/8/layout/hList1"/>
    <dgm:cxn modelId="{1C2BFAF0-92C8-46B0-B9B8-830867BB3BAC}" type="presParOf" srcId="{F8903CC9-E7A5-4FF2-AAF3-B68C97FBBE98}" destId="{C5730F55-52B8-4B0A-BA3F-7038960A9A2D}" srcOrd="1" destOrd="0" presId="urn:microsoft.com/office/officeart/2005/8/layout/hList1"/>
    <dgm:cxn modelId="{64B331DE-F036-45D2-9459-D0D8F4B6F963}" type="presParOf" srcId="{282B3558-8CDC-4EDC-B735-A680EF377065}" destId="{1A008D2C-A42F-4390-A574-7C36D7334588}" srcOrd="1" destOrd="0" presId="urn:microsoft.com/office/officeart/2005/8/layout/hList1"/>
    <dgm:cxn modelId="{A65A41B9-36A8-4116-8B0F-CE74DF236783}" type="presParOf" srcId="{282B3558-8CDC-4EDC-B735-A680EF377065}" destId="{DE84D735-6608-4951-B3C0-9E5BFAC105AA}" srcOrd="2" destOrd="0" presId="urn:microsoft.com/office/officeart/2005/8/layout/hList1"/>
    <dgm:cxn modelId="{8F89199B-9E9F-433D-A836-CB7780C78003}" type="presParOf" srcId="{DE84D735-6608-4951-B3C0-9E5BFAC105AA}" destId="{B309AF27-4779-42C3-8A11-C05D5981EAC3}" srcOrd="0" destOrd="0" presId="urn:microsoft.com/office/officeart/2005/8/layout/hList1"/>
    <dgm:cxn modelId="{B4771921-F465-4311-BF4C-ADFD637AE5AB}" type="presParOf" srcId="{DE84D735-6608-4951-B3C0-9E5BFAC105AA}" destId="{36B844E9-CD25-43EA-ACEA-2FD1C511A6AC}" srcOrd="1" destOrd="0" presId="urn:microsoft.com/office/officeart/2005/8/layout/hList1"/>
    <dgm:cxn modelId="{AFC9EAC1-D7C9-4829-8F7F-0FC297450563}" type="presParOf" srcId="{282B3558-8CDC-4EDC-B735-A680EF377065}" destId="{8EEF5143-C28D-429D-8360-E2D70EDE13BD}" srcOrd="3" destOrd="0" presId="urn:microsoft.com/office/officeart/2005/8/layout/hList1"/>
    <dgm:cxn modelId="{5DF77047-8DE1-43A6-9720-5E5225B3B99F}" type="presParOf" srcId="{282B3558-8CDC-4EDC-B735-A680EF377065}" destId="{F8086479-E09B-459C-A3E6-C54948217245}" srcOrd="4" destOrd="0" presId="urn:microsoft.com/office/officeart/2005/8/layout/hList1"/>
    <dgm:cxn modelId="{3D9C4184-DDFC-4AF2-8DBC-F437807F66F6}" type="presParOf" srcId="{F8086479-E09B-459C-A3E6-C54948217245}" destId="{6DFFCDC5-0878-433D-82DA-4E8E09DAA1EC}" srcOrd="0" destOrd="0" presId="urn:microsoft.com/office/officeart/2005/8/layout/hList1"/>
    <dgm:cxn modelId="{936E502D-E143-437C-A9DF-EFCAE13CA018}" type="presParOf" srcId="{F8086479-E09B-459C-A3E6-C54948217245}" destId="{E89EDB57-C29E-4927-91A5-5DB89687B0CC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2281C-A7CE-45E0-BB69-C245ADE5D6AB}">
      <dsp:nvSpPr>
        <dsp:cNvPr id="0" name=""/>
        <dsp:cNvSpPr/>
      </dsp:nvSpPr>
      <dsp:spPr>
        <a:xfrm>
          <a:off x="-6000049" y="-918113"/>
          <a:ext cx="7142702" cy="7142702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D940B-2379-42F9-9C57-FB7CF8E7A891}">
      <dsp:nvSpPr>
        <dsp:cNvPr id="0" name=""/>
        <dsp:cNvSpPr/>
      </dsp:nvSpPr>
      <dsp:spPr>
        <a:xfrm>
          <a:off x="499350" y="331548"/>
          <a:ext cx="7376025" cy="663521"/>
        </a:xfrm>
        <a:prstGeom prst="rect">
          <a:avLst/>
        </a:prstGeom>
        <a:solidFill>
          <a:srgbClr val="FF9C8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667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Compromiso</a:t>
          </a:r>
          <a:r>
            <a:rPr lang="es-ES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; es la identificación con los objetivos y acciones estratégicas institucionales de la entidad, actuando más allá de la función o encargo, dando oportuna atención a los requerimientos y trabajos asignados. </a:t>
          </a:r>
          <a:endParaRPr lang="es-ES" sz="1400" kern="1200" dirty="0"/>
        </a:p>
      </dsp:txBody>
      <dsp:txXfrm>
        <a:off x="499350" y="331548"/>
        <a:ext cx="7376025" cy="663521"/>
      </dsp:txXfrm>
    </dsp:sp>
    <dsp:sp modelId="{0BF4EE00-DD74-424F-A631-688F4394D20A}">
      <dsp:nvSpPr>
        <dsp:cNvPr id="0" name=""/>
        <dsp:cNvSpPr/>
      </dsp:nvSpPr>
      <dsp:spPr>
        <a:xfrm>
          <a:off x="84649" y="248608"/>
          <a:ext cx="829402" cy="82940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DCF23-8C54-493B-9253-9102A8E38EEE}">
      <dsp:nvSpPr>
        <dsp:cNvPr id="0" name=""/>
        <dsp:cNvSpPr/>
      </dsp:nvSpPr>
      <dsp:spPr>
        <a:xfrm>
          <a:off x="974810" y="1326512"/>
          <a:ext cx="6900565" cy="663521"/>
        </a:xfrm>
        <a:prstGeom prst="rect">
          <a:avLst/>
        </a:prstGeom>
        <a:solidFill>
          <a:srgbClr val="87BDE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667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Eficiencia</a:t>
          </a:r>
          <a:r>
            <a:rPr lang="es-ES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; es el uso adecuado de los recursos humanos, financieros y los bienes de la entidad, observando las normas legales y vigentes. </a:t>
          </a:r>
          <a:endParaRPr lang="es-ES" sz="1400" kern="1200" dirty="0"/>
        </a:p>
      </dsp:txBody>
      <dsp:txXfrm>
        <a:off x="974810" y="1326512"/>
        <a:ext cx="6900565" cy="663521"/>
      </dsp:txXfrm>
    </dsp:sp>
    <dsp:sp modelId="{9A010EBA-2E0E-4019-B10D-5E7EA72FC8EB}">
      <dsp:nvSpPr>
        <dsp:cNvPr id="0" name=""/>
        <dsp:cNvSpPr/>
      </dsp:nvSpPr>
      <dsp:spPr>
        <a:xfrm>
          <a:off x="560109" y="1243572"/>
          <a:ext cx="829402" cy="82940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A1C9D-70DD-4AE4-86DF-8ADADD1EC899}">
      <dsp:nvSpPr>
        <dsp:cNvPr id="0" name=""/>
        <dsp:cNvSpPr/>
      </dsp:nvSpPr>
      <dsp:spPr>
        <a:xfrm>
          <a:off x="1120738" y="2257655"/>
          <a:ext cx="6754637" cy="791163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667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Probidad</a:t>
          </a:r>
          <a:r>
            <a:rPr lang="es-ES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; la persona actúa con rectitud, honradez y honestidad en cada uno de los procedimientos a su cargo, buscando el interés general mediante el logro de los objetivos institucionales, desechando todo provecho o ventaja personal, obteniendo por sí o por interpósita persona. </a:t>
          </a:r>
          <a:endParaRPr lang="es-ES" sz="1400" kern="1200" dirty="0"/>
        </a:p>
      </dsp:txBody>
      <dsp:txXfrm>
        <a:off x="1120738" y="2257655"/>
        <a:ext cx="6754637" cy="791163"/>
      </dsp:txXfrm>
    </dsp:sp>
    <dsp:sp modelId="{A175ABB3-D4BE-4252-8A8E-5E8F30C0687F}">
      <dsp:nvSpPr>
        <dsp:cNvPr id="0" name=""/>
        <dsp:cNvSpPr/>
      </dsp:nvSpPr>
      <dsp:spPr>
        <a:xfrm>
          <a:off x="706037" y="2238536"/>
          <a:ext cx="829402" cy="82940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BDEA0-0BE0-4854-AC38-E18A497C0590}">
      <dsp:nvSpPr>
        <dsp:cNvPr id="0" name=""/>
        <dsp:cNvSpPr/>
      </dsp:nvSpPr>
      <dsp:spPr>
        <a:xfrm>
          <a:off x="974810" y="3316440"/>
          <a:ext cx="6900565" cy="663521"/>
        </a:xfrm>
        <a:prstGeom prst="rect">
          <a:avLst/>
        </a:prstGeom>
        <a:solidFill>
          <a:srgbClr val="A3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667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Responsabilidad</a:t>
          </a:r>
          <a:r>
            <a:rPr lang="es-ES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; es la actitud para cumplir sus obligaciones de manera comprometida y oportuna en el tiempo establecido, garantizando el bien común y con responsabilidad social y ambiental. </a:t>
          </a:r>
          <a:endParaRPr lang="es-ES" sz="1400" kern="1200" dirty="0"/>
        </a:p>
      </dsp:txBody>
      <dsp:txXfrm>
        <a:off x="974810" y="3316440"/>
        <a:ext cx="6900565" cy="663521"/>
      </dsp:txXfrm>
    </dsp:sp>
    <dsp:sp modelId="{42E6F50D-B6D9-4F01-919E-3A2AFA04877F}">
      <dsp:nvSpPr>
        <dsp:cNvPr id="0" name=""/>
        <dsp:cNvSpPr/>
      </dsp:nvSpPr>
      <dsp:spPr>
        <a:xfrm>
          <a:off x="560109" y="3233500"/>
          <a:ext cx="829402" cy="82940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0AD70-7BE2-4702-8688-6241A138B42F}">
      <dsp:nvSpPr>
        <dsp:cNvPr id="0" name=""/>
        <dsp:cNvSpPr/>
      </dsp:nvSpPr>
      <dsp:spPr>
        <a:xfrm>
          <a:off x="499350" y="4311404"/>
          <a:ext cx="7376025" cy="663521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667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4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Transparencia</a:t>
          </a:r>
          <a:r>
            <a:rPr lang="es-ES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; se debe mostrar los resultados de la gestión institucional, estando el alcance de todos los administrados, de conformidad con lo establecido en la normativa de transparencia y acceso a la información pública. </a:t>
          </a:r>
          <a:endParaRPr lang="es-ES" sz="1400" kern="1200" dirty="0"/>
        </a:p>
      </dsp:txBody>
      <dsp:txXfrm>
        <a:off x="499350" y="4311404"/>
        <a:ext cx="7376025" cy="663521"/>
      </dsp:txXfrm>
    </dsp:sp>
    <dsp:sp modelId="{67328AF8-C82C-49EE-9031-22DB65F4ECA9}">
      <dsp:nvSpPr>
        <dsp:cNvPr id="0" name=""/>
        <dsp:cNvSpPr/>
      </dsp:nvSpPr>
      <dsp:spPr>
        <a:xfrm>
          <a:off x="84649" y="4228464"/>
          <a:ext cx="829402" cy="82940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08EE4-48DD-4982-91BA-1BAF07E3D56E}">
      <dsp:nvSpPr>
        <dsp:cNvPr id="0" name=""/>
        <dsp:cNvSpPr/>
      </dsp:nvSpPr>
      <dsp:spPr>
        <a:xfrm>
          <a:off x="2698" y="410553"/>
          <a:ext cx="2631281" cy="1052512"/>
        </a:xfrm>
        <a:prstGeom prst="rect">
          <a:avLst/>
        </a:prstGeom>
        <a:solidFill>
          <a:srgbClr val="F4425C"/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Desarrollar una gestión enfocada en el bienestar de las mujeres y poblaciones vulnerables</a:t>
          </a:r>
          <a:endParaRPr lang="es-ES" sz="1600" kern="1200" dirty="0"/>
        </a:p>
      </dsp:txBody>
      <dsp:txXfrm>
        <a:off x="2698" y="410553"/>
        <a:ext cx="2631281" cy="1052512"/>
      </dsp:txXfrm>
    </dsp:sp>
    <dsp:sp modelId="{C5730F55-52B8-4B0A-BA3F-7038960A9A2D}">
      <dsp:nvSpPr>
        <dsp:cNvPr id="0" name=""/>
        <dsp:cNvSpPr/>
      </dsp:nvSpPr>
      <dsp:spPr>
        <a:xfrm>
          <a:off x="2698" y="1463066"/>
          <a:ext cx="2631281" cy="2854800"/>
        </a:xfrm>
        <a:prstGeom prst="rect">
          <a:avLst/>
        </a:prstGeom>
        <a:solidFill>
          <a:srgbClr val="F8B0AE">
            <a:alpha val="89804"/>
          </a:srgbClr>
        </a:solidFill>
        <a:ln w="1079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	Sustentada en evidencia y </a:t>
          </a:r>
          <a:r>
            <a:rPr lang="es-ES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rPr>
            <a:t>orientada</a:t>
          </a:r>
          <a:r>
            <a:rPr lang="es-ES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 a resultados; articulada con los tres niveles de gobierno y la sociedad en su conjunto, y que prioriza la prevención de las situaciones de riesgo, la atención para la restitución de los derechos y la calidad de los servicios a su cargo. </a:t>
          </a:r>
          <a:endParaRPr lang="es-ES" sz="1600" kern="1200" dirty="0"/>
        </a:p>
      </dsp:txBody>
      <dsp:txXfrm>
        <a:off x="2698" y="1463066"/>
        <a:ext cx="2631281" cy="2854800"/>
      </dsp:txXfrm>
    </dsp:sp>
    <dsp:sp modelId="{B309AF27-4779-42C3-8A11-C05D5981EAC3}">
      <dsp:nvSpPr>
        <dsp:cNvPr id="0" name=""/>
        <dsp:cNvSpPr/>
      </dsp:nvSpPr>
      <dsp:spPr>
        <a:xfrm>
          <a:off x="3002360" y="410553"/>
          <a:ext cx="2631281" cy="1052512"/>
        </a:xfrm>
        <a:prstGeom prst="rect">
          <a:avLst/>
        </a:prstGeom>
        <a:solidFill>
          <a:srgbClr val="0070C0"/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u="none" strike="noStrike" kern="1200" baseline="0">
              <a:solidFill>
                <a:srgbClr val="000000"/>
              </a:solidFill>
              <a:latin typeface="Calibri" panose="020F0502020204030204" pitchFamily="34" charset="0"/>
            </a:rPr>
            <a:t>Fortalecer los programas presupuestales del MIMP</a:t>
          </a:r>
          <a:endParaRPr lang="es-ES" sz="1600" kern="1200" dirty="0"/>
        </a:p>
      </dsp:txBody>
      <dsp:txXfrm>
        <a:off x="3002360" y="410553"/>
        <a:ext cx="2631281" cy="1052512"/>
      </dsp:txXfrm>
    </dsp:sp>
    <dsp:sp modelId="{36B844E9-CD25-43EA-ACEA-2FD1C511A6AC}">
      <dsp:nvSpPr>
        <dsp:cNvPr id="0" name=""/>
        <dsp:cNvSpPr/>
      </dsp:nvSpPr>
      <dsp:spPr>
        <a:xfrm>
          <a:off x="3002360" y="1463066"/>
          <a:ext cx="2631281" cy="2854800"/>
        </a:xfrm>
        <a:prstGeom prst="rect">
          <a:avLst/>
        </a:prstGeom>
        <a:solidFill>
          <a:srgbClr val="CCECFF">
            <a:alpha val="90000"/>
          </a:srgbClr>
        </a:solidFill>
        <a:ln w="10795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s-ES" sz="16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	La implementación, seguimiento y evaluación de las políticas sectoriales e institucionales vinculadas a las mujeres y poblaciones vulnerables; y la generación de información para el diseño, seguimiento y evaluación de las políticas y programas a su cargo. </a:t>
          </a:r>
          <a:endParaRPr lang="es-ES" sz="1600" kern="1200" dirty="0"/>
        </a:p>
      </dsp:txBody>
      <dsp:txXfrm>
        <a:off x="3002360" y="1463066"/>
        <a:ext cx="2631281" cy="2854800"/>
      </dsp:txXfrm>
    </dsp:sp>
    <dsp:sp modelId="{6DFFCDC5-0878-433D-82DA-4E8E09DAA1EC}">
      <dsp:nvSpPr>
        <dsp:cNvPr id="0" name=""/>
        <dsp:cNvSpPr/>
      </dsp:nvSpPr>
      <dsp:spPr>
        <a:xfrm>
          <a:off x="6002021" y="410553"/>
          <a:ext cx="2631281" cy="1052512"/>
        </a:xfrm>
        <a:prstGeom prst="rect">
          <a:avLst/>
        </a:prstGeom>
        <a:solidFill>
          <a:srgbClr val="16A085"/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Promover la conformación de equipos técnicos competentes y comprometidos</a:t>
          </a:r>
          <a:endParaRPr lang="es-ES" sz="1600" kern="1200" dirty="0"/>
        </a:p>
      </dsp:txBody>
      <dsp:txXfrm>
        <a:off x="6002021" y="410553"/>
        <a:ext cx="2631281" cy="1052512"/>
      </dsp:txXfrm>
    </dsp:sp>
    <dsp:sp modelId="{E89EDB57-C29E-4927-91A5-5DB89687B0CC}">
      <dsp:nvSpPr>
        <dsp:cNvPr id="0" name=""/>
        <dsp:cNvSpPr/>
      </dsp:nvSpPr>
      <dsp:spPr>
        <a:xfrm>
          <a:off x="6002021" y="1463066"/>
          <a:ext cx="2631281" cy="2854800"/>
        </a:xfrm>
        <a:prstGeom prst="rect">
          <a:avLst/>
        </a:prstGeom>
        <a:solidFill>
          <a:srgbClr val="99FFCC">
            <a:alpha val="89804"/>
          </a:srgbClr>
        </a:solidFill>
        <a:ln w="10795" cap="flat" cmpd="sng" algn="ctr">
          <a:solidFill>
            <a:srgbClr val="16A085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</a:rPr>
            <a:t>	Que se guían por los principios de igualdad, justicia, eficacia, eficiencia, calidad, interculturalidad, subsidiariedad, e interseccionalidad; y profesan los valores de integridad, compromiso, vocación de servicio y solidaridad. </a:t>
          </a:r>
          <a:endParaRPr lang="es-ES" sz="1600" kern="1200" dirty="0"/>
        </a:p>
      </dsp:txBody>
      <dsp:txXfrm>
        <a:off x="6002021" y="1463066"/>
        <a:ext cx="2631281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68E5D-9460-4563-96E4-42D8F256800F}" type="datetimeFigureOut">
              <a:rPr lang="es-ES" smtClean="0"/>
              <a:t>23/12/2021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86F27-CECB-4E0A-A225-23B9767B24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0043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7EED3-B0A9-40DA-834D-95B8BFC12C35}" type="datetimeFigureOut">
              <a:rPr lang="es-ES" smtClean="0"/>
              <a:t>23/12/2021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7106C-2BF8-47EF-9358-669E726A658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8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SGP: </a:t>
            </a:r>
          </a:p>
          <a:p>
            <a:r>
              <a:rPr lang="es-ES" dirty="0"/>
              <a:t>Norma: Resolución de Secretaría de Gestión Pública </a:t>
            </a:r>
            <a:r>
              <a:rPr lang="es-ES" dirty="0" err="1"/>
              <a:t>N°</a:t>
            </a:r>
            <a:r>
              <a:rPr lang="es-ES" dirty="0"/>
              <a:t> 003-2018-PCM/SGP</a:t>
            </a:r>
          </a:p>
          <a:p>
            <a:pPr marL="171450" indent="-171450">
              <a:buFontTx/>
              <a:buChar char="-"/>
            </a:pPr>
            <a:r>
              <a:rPr lang="es-ES" dirty="0"/>
              <a:t>Revisar propuesta: artículo 10.3, literal 10.3.1 (d)</a:t>
            </a:r>
          </a:p>
          <a:p>
            <a:pPr marL="171450" indent="-171450">
              <a:buFontTx/>
              <a:buChar char="-"/>
            </a:pPr>
            <a:r>
              <a:rPr lang="es-ES" dirty="0"/>
              <a:t>Emite opinión: artículo 10.4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2864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786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4508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SGP: </a:t>
            </a:r>
          </a:p>
          <a:p>
            <a:r>
              <a:rPr lang="es-ES" dirty="0"/>
              <a:t>Norma: Resolución de Secretaría de Gestión Pública </a:t>
            </a:r>
            <a:r>
              <a:rPr lang="es-ES" dirty="0" err="1"/>
              <a:t>N°</a:t>
            </a:r>
            <a:r>
              <a:rPr lang="es-ES" dirty="0"/>
              <a:t> 003-2018-PCM/SGP</a:t>
            </a:r>
          </a:p>
          <a:p>
            <a:pPr marL="171450" indent="-171450">
              <a:buFontTx/>
              <a:buChar char="-"/>
            </a:pPr>
            <a:r>
              <a:rPr lang="es-ES" dirty="0"/>
              <a:t>Revisar propuesta: artículo 10.3, literal 10.3.1 (d)</a:t>
            </a:r>
          </a:p>
          <a:p>
            <a:pPr marL="171450" indent="-171450">
              <a:buFontTx/>
              <a:buChar char="-"/>
            </a:pPr>
            <a:r>
              <a:rPr lang="es-ES" dirty="0"/>
              <a:t>Emite opinión: artículo 10.4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4319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z="1200" b="1" dirty="0"/>
              <a:t>Política Nacional Multisectorial para las Personas Adultas Mayores al 2030: </a:t>
            </a:r>
          </a:p>
          <a:p>
            <a:pPr lvl="0"/>
            <a:r>
              <a:rPr lang="es-PE" sz="1200" b="1" dirty="0">
                <a:solidFill>
                  <a:srgbClr val="C00000"/>
                </a:solidFill>
              </a:rPr>
              <a:t>1.-</a:t>
            </a:r>
            <a:r>
              <a:rPr lang="es-ES" sz="1200" dirty="0"/>
              <a:t> Servicio de generación de información y</a:t>
            </a:r>
            <a:r>
              <a:rPr lang="es-PE" sz="1200" baseline="0" dirty="0"/>
              <a:t> </a:t>
            </a:r>
            <a:r>
              <a:rPr lang="es-ES" sz="1200" dirty="0"/>
              <a:t>gestión de conocimiento sobre personas</a:t>
            </a:r>
            <a:r>
              <a:rPr lang="es-PE" sz="1200" baseline="0" dirty="0"/>
              <a:t> </a:t>
            </a:r>
            <a:r>
              <a:rPr lang="es-ES" sz="1200" dirty="0"/>
              <a:t>adultas mayores, envejecimiento y vejez</a:t>
            </a:r>
            <a:r>
              <a:rPr lang="es-PE" sz="1200" baseline="0" dirty="0"/>
              <a:t> </a:t>
            </a:r>
            <a:r>
              <a:rPr lang="es-PE" sz="1200" dirty="0"/>
              <a:t>(PAM-LAB).</a:t>
            </a:r>
          </a:p>
          <a:p>
            <a:pPr lvl="0"/>
            <a:endParaRPr lang="es-P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srgbClr val="002060"/>
                </a:solidFill>
              </a:rPr>
              <a:t>Política Nacional Multisectorial para las con discapacidad al 2030: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srgbClr val="C00000"/>
                </a:solidFill>
              </a:rPr>
              <a:t>1.-</a:t>
            </a:r>
            <a:r>
              <a:rPr lang="es-PE" sz="1200" dirty="0">
                <a:solidFill>
                  <a:srgbClr val="C00000"/>
                </a:solidFill>
              </a:rPr>
              <a:t> </a:t>
            </a:r>
            <a:r>
              <a:rPr lang="es-PE" sz="1200" dirty="0"/>
              <a:t>Asesoría y capacitación para fortalecer la participación social de las organizaciones de personas </a:t>
            </a:r>
            <a:endParaRPr lang="es-P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srgbClr val="C00000"/>
                </a:solidFill>
              </a:rPr>
              <a:t>2.-</a:t>
            </a:r>
            <a:r>
              <a:rPr lang="es-PE" sz="1200" dirty="0">
                <a:solidFill>
                  <a:srgbClr val="C00000"/>
                </a:solidFill>
              </a:rPr>
              <a:t> </a:t>
            </a:r>
            <a:r>
              <a:rPr lang="es-PE" sz="1200" dirty="0"/>
              <a:t>Sistema de apoyo para la autonomía y vida independiente de las personas con discapacidad.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srgbClr val="C00000"/>
                </a:solidFill>
              </a:rPr>
              <a:t>3.-</a:t>
            </a:r>
            <a:r>
              <a:rPr lang="es-PE" sz="1200" dirty="0">
                <a:solidFill>
                  <a:srgbClr val="C00000"/>
                </a:solidFill>
              </a:rPr>
              <a:t> </a:t>
            </a:r>
            <a:r>
              <a:rPr lang="es-PE" sz="1200" dirty="0"/>
              <a:t>Orientación y soporte en integración familiar a los hogares que tienen un integrante con discapacidad.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srgbClr val="C00000"/>
                </a:solidFill>
              </a:rPr>
              <a:t>4.-</a:t>
            </a:r>
            <a:r>
              <a:rPr lang="es-PE" sz="1200" dirty="0">
                <a:solidFill>
                  <a:srgbClr val="C00000"/>
                </a:solidFill>
              </a:rPr>
              <a:t> </a:t>
            </a:r>
            <a:r>
              <a:rPr lang="es-PE" sz="1200" dirty="0"/>
              <a:t>Acompañamiento especializado para el ejercicio de la capacidad jurídica de las personas con discapacidad.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srgbClr val="C00000"/>
                </a:solidFill>
              </a:rPr>
              <a:t>5.-</a:t>
            </a:r>
            <a:r>
              <a:rPr lang="es-PE" sz="1200" dirty="0">
                <a:solidFill>
                  <a:srgbClr val="C00000"/>
                </a:solidFill>
              </a:rPr>
              <a:t> </a:t>
            </a:r>
            <a:r>
              <a:rPr lang="es-PE" sz="1200" dirty="0"/>
              <a:t>Concientización para el respeto de los derechos de las personas con discapacidad.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srgbClr val="C00000"/>
                </a:solidFill>
              </a:rPr>
              <a:t>6.-</a:t>
            </a:r>
            <a:r>
              <a:rPr lang="es-PE" sz="1200" dirty="0"/>
              <a:t> Capacitación para la adecuación de los contenidos y servicios digitales con criterios de accesibilidad para el uso de las personas con discapacidad.</a:t>
            </a:r>
          </a:p>
          <a:p>
            <a:endParaRPr lang="es-P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/>
              <a:t>Política Nacional Multisectorial para las Niñas, Niños y Adolescentes al 2030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dirty="0">
                <a:solidFill>
                  <a:srgbClr val="C00000"/>
                </a:solidFill>
              </a:rPr>
              <a:t>1.</a:t>
            </a:r>
            <a:r>
              <a:rPr lang="es-ES" sz="1200" b="0" i="0" dirty="0"/>
              <a:t>Servicio de atención integral de niñas, niños y adolescentes vulnerables al delito de trata de personas.</a:t>
            </a:r>
            <a:endParaRPr lang="es-P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dirty="0">
                <a:solidFill>
                  <a:srgbClr val="C00000"/>
                </a:solidFill>
              </a:rPr>
              <a:t>2.</a:t>
            </a:r>
            <a:r>
              <a:rPr lang="es-ES" sz="1200" b="0" i="0" dirty="0"/>
              <a:t>Servicio de atención integral de niñas, niños y adolescentes vulnerables al delito de explotación sexual.</a:t>
            </a:r>
            <a:endParaRPr lang="es-E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dirty="0">
                <a:solidFill>
                  <a:srgbClr val="C00000"/>
                </a:solidFill>
              </a:rPr>
              <a:t>3.</a:t>
            </a:r>
            <a:r>
              <a:rPr lang="es-ES" sz="1200" b="0" i="0" dirty="0"/>
              <a:t>Servicio de promoción y fortalecimiento de los consejos consultivos de niñas, niños y adolescentes.</a:t>
            </a:r>
            <a:endParaRPr lang="es-E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dirty="0">
                <a:solidFill>
                  <a:srgbClr val="C00000"/>
                </a:solidFill>
              </a:rPr>
              <a:t>4.</a:t>
            </a:r>
            <a:r>
              <a:rPr lang="es-ES" sz="1200" b="0" i="0" dirty="0"/>
              <a:t>Servicio de fortalecimiento de capacidades de participación de las niñas, niños y adolescentes en los procedimientos que les involucren o afecten</a:t>
            </a:r>
            <a:endParaRPr lang="es-ES" sz="1200" dirty="0"/>
          </a:p>
          <a:p>
            <a:endParaRPr lang="es-P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/>
              <a:t>Política Nacional de Igualdad de Género</a:t>
            </a:r>
          </a:p>
          <a:p>
            <a:pPr lvl="0" algn="just"/>
            <a:r>
              <a:rPr lang="es-ES" sz="1200" b="1" dirty="0">
                <a:solidFill>
                  <a:srgbClr val="C00000"/>
                </a:solidFill>
              </a:rPr>
              <a:t>1.-</a:t>
            </a:r>
            <a:r>
              <a:rPr lang="es-ES" sz="1200" b="1" dirty="0">
                <a:solidFill>
                  <a:schemeClr val="tx1"/>
                </a:solidFill>
              </a:rPr>
              <a:t> </a:t>
            </a:r>
            <a:r>
              <a:rPr lang="es-ES" sz="1200" dirty="0">
                <a:solidFill>
                  <a:schemeClr val="tx1"/>
                </a:solidFill>
              </a:rPr>
              <a:t>Acompañamiento y consejería a las familias para compartir las responsabilidades de cuidado, desarrollar relaciones igualitarias, inclusivas, respetuosas y libres de violencia entre sus integrantes, y transformar patrones y prácticas socioculturales de subordinación femenina.</a:t>
            </a:r>
            <a:endParaRPr lang="es-PE" sz="1200" dirty="0">
              <a:solidFill>
                <a:schemeClr val="tx1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C00000"/>
                </a:solidFill>
              </a:rPr>
              <a:t>2.- </a:t>
            </a:r>
            <a:r>
              <a:rPr lang="es-ES" sz="1200" dirty="0"/>
              <a:t>Asistencia técnica para </a:t>
            </a:r>
            <a:r>
              <a:rPr lang="es-ES" sz="1200" dirty="0" err="1"/>
              <a:t>transversalizar</a:t>
            </a:r>
            <a:r>
              <a:rPr lang="es-ES" sz="1200" dirty="0"/>
              <a:t> el enfoque de género en la producción de bienes y servicios entregados a la ciudadanía por las entidades públicas, oportuna y fiable.</a:t>
            </a:r>
            <a:endParaRPr lang="es-PE" sz="1200" dirty="0"/>
          </a:p>
          <a:p>
            <a:pPr lvl="0" algn="just"/>
            <a:r>
              <a:rPr lang="es-ES" sz="1200" dirty="0" err="1">
                <a:solidFill>
                  <a:schemeClr val="tx1"/>
                </a:solidFill>
              </a:rPr>
              <a:t>dinación</a:t>
            </a:r>
            <a:r>
              <a:rPr lang="es-ES" sz="1200" dirty="0">
                <a:solidFill>
                  <a:schemeClr val="tx1"/>
                </a:solidFill>
              </a:rPr>
              <a:t> femenina.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C00000"/>
                </a:solidFill>
              </a:rPr>
              <a:t>3.- </a:t>
            </a:r>
            <a:r>
              <a:rPr lang="es-ES" sz="1200" dirty="0"/>
              <a:t>Asistencia técnica para la incorporación del enfoque de género en el desarrollo de programas de formación e investigación y/o  responsabilidad social empresarial,  así como en la vigilancia ciudadana y rendición de cuentas.</a:t>
            </a:r>
            <a:endParaRPr lang="es-PE" sz="12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C00000"/>
                </a:solidFill>
              </a:rPr>
              <a:t>4.- </a:t>
            </a:r>
            <a:r>
              <a:rPr lang="es-ES" sz="1200" dirty="0"/>
              <a:t>Provisión, a nivel nacional y con enfoque intercultural, de información que promueva el ejercicio del derecho a la denuncia de la violencia contra las mujeres, e informe sobre los mecanismos de prevención, protección y sanción existentes.</a:t>
            </a:r>
            <a:endParaRPr lang="es-PE" sz="12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C00000"/>
                </a:solidFill>
              </a:rPr>
              <a:t>5.- </a:t>
            </a:r>
            <a:r>
              <a:rPr lang="es-ES" sz="1200" dirty="0"/>
              <a:t>Desarrollo de capacidades y competencias para operadores/as de justicia en violencia contra las mujeres para el ejercicio de sus funciones (Centro de Altos Estudios-MIMP).</a:t>
            </a:r>
            <a:endParaRPr lang="es-PE" sz="12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C00000"/>
                </a:solidFill>
              </a:rPr>
              <a:t>6.- </a:t>
            </a:r>
            <a:r>
              <a:rPr lang="es-ES" sz="1200" dirty="0"/>
              <a:t>Información y comunicación para la igualdad de género,  violencia contra la mujer y no discriminación.</a:t>
            </a:r>
            <a:endParaRPr lang="es-PE" sz="12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C00000"/>
                </a:solidFill>
              </a:rPr>
              <a:t>7.-</a:t>
            </a:r>
            <a:r>
              <a:rPr lang="es-ES" sz="1200" dirty="0"/>
              <a:t> Cuidado para personas en situación de dependencia, fiable, de calidad y con enfoque de género.</a:t>
            </a:r>
            <a:endParaRPr lang="es-PE" sz="12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C00000"/>
                </a:solidFill>
              </a:rPr>
              <a:t>8.-</a:t>
            </a:r>
            <a:r>
              <a:rPr lang="es-ES" sz="1200" dirty="0"/>
              <a:t> Estudios e investigaciones sobre igualdad y no discriminación, así como violencia contra las mujeres, periódica y accesible.</a:t>
            </a:r>
            <a:endParaRPr lang="es-PE" sz="12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rgbClr val="C00000"/>
                </a:solidFill>
              </a:rPr>
              <a:t>9.- </a:t>
            </a:r>
            <a:r>
              <a:rPr lang="es-ES" sz="1200" dirty="0"/>
              <a:t>Información periódica sobre del gasto público e inversión en igualdad de género (Taxonomía del gasto e inversión pública en igualdad de género).</a:t>
            </a:r>
            <a:endParaRPr lang="es-PE" sz="1200" dirty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B2FF0-9088-4AD8-9A38-222635AEB1F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07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5537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SGP: </a:t>
            </a:r>
          </a:p>
          <a:p>
            <a:r>
              <a:rPr lang="es-ES" dirty="0"/>
              <a:t>Norma: Resolución de Secretaría de Gestión Pública </a:t>
            </a:r>
            <a:r>
              <a:rPr lang="es-ES" dirty="0" err="1"/>
              <a:t>N°</a:t>
            </a:r>
            <a:r>
              <a:rPr lang="es-ES" dirty="0"/>
              <a:t> 003-2018-PCM/SGP</a:t>
            </a:r>
          </a:p>
          <a:p>
            <a:pPr marL="171450" indent="-171450">
              <a:buFontTx/>
              <a:buChar char="-"/>
            </a:pPr>
            <a:r>
              <a:rPr lang="es-ES" dirty="0"/>
              <a:t>Revisar propuesta: artículo 10.3, literal 10.3.1 (d)</a:t>
            </a:r>
          </a:p>
          <a:p>
            <a:pPr marL="171450" indent="-171450">
              <a:buFontTx/>
              <a:buChar char="-"/>
            </a:pPr>
            <a:r>
              <a:rPr lang="es-ES" dirty="0"/>
              <a:t>Emite opinión: artículo 10.4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010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En el Perú somos más de 30 millones de habitantes, de los cuales:</a:t>
            </a:r>
          </a:p>
          <a:p>
            <a:pPr marL="171450" indent="-171450">
              <a:buFontTx/>
              <a:buChar char="-"/>
            </a:pPr>
            <a:r>
              <a:rPr lang="es-MX" dirty="0"/>
              <a:t>El 51% somos mujeres, mientras que el 49% son hombres.</a:t>
            </a:r>
          </a:p>
          <a:p>
            <a:pPr marL="171450" indent="-171450">
              <a:buFontTx/>
              <a:buChar char="-"/>
            </a:pPr>
            <a:r>
              <a:rPr lang="es-MX" dirty="0"/>
              <a:t>El 12% de peruanas y peruanos  son personas adulto mayores.</a:t>
            </a:r>
          </a:p>
          <a:p>
            <a:pPr marL="171450" indent="-171450">
              <a:buFontTx/>
              <a:buChar char="-"/>
            </a:pPr>
            <a:r>
              <a:rPr lang="es-MX" dirty="0"/>
              <a:t>El 10% de la población tiene algún tipo de discapacidad.</a:t>
            </a:r>
          </a:p>
          <a:p>
            <a:pPr marL="171450" indent="-171450">
              <a:buFontTx/>
              <a:buChar char="-"/>
            </a:pPr>
            <a:r>
              <a:rPr lang="es-MX" dirty="0"/>
              <a:t>El 30% de peruanas son víctimas de violencia física, mientras que el 52% sufren violencia psicológica, y el 7% sufre violencia sexual.</a:t>
            </a:r>
          </a:p>
          <a:p>
            <a:pPr marL="0" indent="0">
              <a:buFontTx/>
              <a:buNone/>
            </a:pPr>
            <a:r>
              <a:rPr lang="es-PE" dirty="0"/>
              <a:t>El trabajo no remunerado en mujeres es de 39 horas a la semana, mientras que en hombres es de 15 horas semanales, en promedio.</a:t>
            </a:r>
          </a:p>
          <a:p>
            <a:pPr marL="0" indent="0">
              <a:buFontTx/>
              <a:buNone/>
            </a:pPr>
            <a:r>
              <a:rPr lang="es-PE" dirty="0"/>
              <a:t>(Fuente: INEI)</a:t>
            </a:r>
          </a:p>
          <a:p>
            <a:pPr marL="0" indent="0">
              <a:buFontTx/>
              <a:buNone/>
            </a:pPr>
            <a:endParaRPr lang="es-PE" dirty="0"/>
          </a:p>
          <a:p>
            <a:pPr marL="0" indent="0">
              <a:buFontTx/>
              <a:buNone/>
            </a:pPr>
            <a:r>
              <a:rPr lang="es-PE" dirty="0"/>
              <a:t>Para esto el Sector Mujer y Poblaciones Vulnerables, tiene desplegado en el territorio más de 700 unidades de intervención, como son los:</a:t>
            </a:r>
          </a:p>
          <a:p>
            <a:pPr marL="171450" indent="-1714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424 Centros de Emergencia Mujer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pPr marL="171450" indent="-1714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67 equipos en distritos rurales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pPr marL="171450" indent="-1714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54 Centros de Referencia con el Servicio de Educadores de Calle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pPr marL="171450" indent="-1714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56 Centros de Atención Residencial para Niñas, Niños y Adolescentes.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pPr marL="171450" indent="-1714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25 Unidades de Protección Especial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pPr marL="171450" indent="-1714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24 Centros de Coordinación del CONADIS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pPr marL="171450" indent="-1714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24 Centros de Desarrollo Integral de la Familia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pPr marL="171450" indent="-1714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22 Hogares de Refugio Temporal</a:t>
            </a:r>
          </a:p>
          <a:p>
            <a:pPr marL="171450" indent="-1714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sz="1200" b="0" i="0" u="none" strike="noStrike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Entre Otros</a:t>
            </a:r>
            <a:endParaRPr lang="es-PE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s-PE" dirty="0"/>
              <a:t>(Fuente: GEOMIMP)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B3F1-2522-4E72-9E57-012975AD2CBE}" type="slidenum">
              <a:rPr lang="es-PE" smtClean="0"/>
              <a:pPr/>
              <a:t>17</a:t>
            </a:fld>
            <a:endParaRPr lang="es-P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imagen de diapositiva 1">
            <a:extLst>
              <a:ext uri="{FF2B5EF4-FFF2-40B4-BE49-F238E27FC236}">
                <a16:creationId xmlns:a16="http://schemas.microsoft.com/office/drawing/2014/main" id="{708A6135-4BDB-46EC-BC45-F7A3794522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Marcador de notas 2">
            <a:extLst>
              <a:ext uri="{FF2B5EF4-FFF2-40B4-BE49-F238E27FC236}">
                <a16:creationId xmlns:a16="http://schemas.microsoft.com/office/drawing/2014/main" id="{F5CFD3A6-0D9C-4B6C-9F78-FC409E19D1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_tradnl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/>
              <a:t>Color de letra para parrafo: 80% negro</a:t>
            </a:r>
          </a:p>
        </p:txBody>
      </p:sp>
      <p:sp>
        <p:nvSpPr>
          <p:cNvPr id="12292" name="Marcador de número de diapositiva 3">
            <a:extLst>
              <a:ext uri="{FF2B5EF4-FFF2-40B4-BE49-F238E27FC236}">
                <a16:creationId xmlns:a16="http://schemas.microsoft.com/office/drawing/2014/main" id="{BC08F86B-8C77-4437-88D7-AEE3640D4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16F61D-B1E7-455E-80F7-703DD4825BCC}" type="slidenum">
              <a:rPr lang="es-ES" altLang="es-ES_tradnl" smtClean="0"/>
              <a:pPr/>
              <a:t>18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712912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imagen de diapositiva 1">
            <a:extLst>
              <a:ext uri="{FF2B5EF4-FFF2-40B4-BE49-F238E27FC236}">
                <a16:creationId xmlns:a16="http://schemas.microsoft.com/office/drawing/2014/main" id="{708A6135-4BDB-46EC-BC45-F7A3794522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Marcador de notas 2">
            <a:extLst>
              <a:ext uri="{FF2B5EF4-FFF2-40B4-BE49-F238E27FC236}">
                <a16:creationId xmlns:a16="http://schemas.microsoft.com/office/drawing/2014/main" id="{F5CFD3A6-0D9C-4B6C-9F78-FC409E19D1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_tradnl" dirty="0"/>
              <a:t>Mediante la siguiente diapositiva se tiene la intención de visualizar con mayor claridad como los servicios del MIMP atienden a los diversos tipos de población; es así que para las niñas niños y adolescentes, brindamos servicios como: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ES_tradnl" dirty="0"/>
              <a:t>Estrategia “Juguemos” que articula con las DEMUNAS a nivel nacional, que lleva 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sesiones educativas y lúdicas para estimular el desarrollo cognitivo, emocional y social de niñas, niños y adolescentes entre los 6 y 12 años. También mejora sus vínculos positivos y el conocimiento de sus derechos fundamentales.</a:t>
            </a:r>
            <a:endParaRPr lang="es-ES" altLang="es-ES_tradnl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ES_tradnl" dirty="0"/>
              <a:t>Unidades de Protección Especial – UPE que </a:t>
            </a:r>
            <a:r>
              <a:rPr lang="es-MX" altLang="es-ES_tradnl" dirty="0"/>
              <a:t>son las instancias que actúan en el procedimiento por desprotección familiar de las niñas, niños y adolescentes sin cuidados parentales o en riesgo de perderlos, dictando las medidas de protección que garanticen o restituyan sus derechos.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ES_tradnl" dirty="0"/>
              <a:t>Centros de Acogida Residencial 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 se brinda la protección y atención integral que requieren de acuerdo con su particular situación, en un ambiente de buen trato y seguridad, con el objetivo principal de propiciar su reinserción familiar y social, o bien, promover su adopción</a:t>
            </a:r>
            <a:endParaRPr lang="es-ES" altLang="es-ES_tradnl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ES_tradnl" dirty="0"/>
              <a:t>Servicio de Educadores de Calles, que 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 la finalidad de restituir y enseñar a ejercer sus derechos a niñas, niñas, y adolescentes (NNA) en situación de calle y busca que abandonen el peligroso entorno en el que viven.</a:t>
            </a:r>
            <a:endParaRPr lang="es-ES" altLang="es-ES_tradnl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ES_tradnl" dirty="0"/>
              <a:t>Los Centros de Desarrollo Integral Familiar – CEDIF, q</a:t>
            </a:r>
            <a:r>
              <a:rPr lang="es-MX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ofrecen servicios y promueven actividades para el desarrollo personal y social de la población más vulnerable.</a:t>
            </a:r>
            <a:endParaRPr lang="es-ES" altLang="es-ES_tradnl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ES_tradnl" dirty="0"/>
              <a:t>La Línea 1810, 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destinada al reporte y atención de casos de desprotección familiar de niñas, niños y adolescentes en el país.</a:t>
            </a:r>
            <a:endParaRPr lang="es-ES" altLang="es-ES_tradnl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ES_tradnl" dirty="0"/>
              <a:t>Y la Asistencia Económica para </a:t>
            </a:r>
            <a:r>
              <a:rPr lang="es-MX" altLang="es-ES_tradnl" dirty="0"/>
              <a:t>niñas, niños y adolescentes</a:t>
            </a:r>
            <a:r>
              <a:rPr lang="es-ES" altLang="es-ES_tradnl" dirty="0"/>
              <a:t> en estado de orfandad a causa de la COVID 19.</a:t>
            </a:r>
          </a:p>
          <a:p>
            <a:pPr eaLnBrk="1" hangingPunct="1">
              <a:spcBef>
                <a:spcPct val="0"/>
              </a:spcBef>
            </a:pPr>
            <a:endParaRPr lang="es-ES" altLang="es-ES_tradnl" dirty="0"/>
          </a:p>
          <a:p>
            <a:pPr eaLnBrk="1" hangingPunct="1">
              <a:spcBef>
                <a:spcPct val="0"/>
              </a:spcBef>
            </a:pPr>
            <a:endParaRPr lang="es-ES" altLang="es-ES_tradnl" dirty="0"/>
          </a:p>
        </p:txBody>
      </p:sp>
      <p:sp>
        <p:nvSpPr>
          <p:cNvPr id="12292" name="Marcador de número de diapositiva 3">
            <a:extLst>
              <a:ext uri="{FF2B5EF4-FFF2-40B4-BE49-F238E27FC236}">
                <a16:creationId xmlns:a16="http://schemas.microsoft.com/office/drawing/2014/main" id="{BC08F86B-8C77-4437-88D7-AEE3640D4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16F61D-B1E7-455E-80F7-703DD4825BCC}" type="slidenum">
              <a:rPr lang="es-ES" altLang="es-ES_tradnl" smtClean="0"/>
              <a:pPr/>
              <a:t>19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787207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944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SGP: </a:t>
            </a:r>
          </a:p>
          <a:p>
            <a:r>
              <a:rPr lang="es-ES" dirty="0"/>
              <a:t>Norma: Resolución de Secretaría de Gestión Pública </a:t>
            </a:r>
            <a:r>
              <a:rPr lang="es-ES" dirty="0" err="1"/>
              <a:t>N°</a:t>
            </a:r>
            <a:r>
              <a:rPr lang="es-ES" dirty="0"/>
              <a:t> 003-2018-PCM/SGP</a:t>
            </a:r>
          </a:p>
          <a:p>
            <a:pPr marL="171450" indent="-171450">
              <a:buFontTx/>
              <a:buChar char="-"/>
            </a:pPr>
            <a:r>
              <a:rPr lang="es-ES" dirty="0"/>
              <a:t>Revisar propuesta: artículo 10.3, literal 10.3.1 (d)</a:t>
            </a:r>
          </a:p>
          <a:p>
            <a:pPr marL="171450" indent="-171450">
              <a:buFontTx/>
              <a:buChar char="-"/>
            </a:pPr>
            <a:r>
              <a:rPr lang="es-ES" dirty="0"/>
              <a:t>Emite opinión: artículo 10.4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9427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4632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696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766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SGP: </a:t>
            </a:r>
          </a:p>
          <a:p>
            <a:r>
              <a:rPr lang="es-ES" dirty="0"/>
              <a:t>Norma: Resolución de Secretaría de Gestión Pública </a:t>
            </a:r>
            <a:r>
              <a:rPr lang="es-ES" dirty="0" err="1"/>
              <a:t>N°</a:t>
            </a:r>
            <a:r>
              <a:rPr lang="es-ES" dirty="0"/>
              <a:t> 003-2018-PCM/SGP</a:t>
            </a:r>
          </a:p>
          <a:p>
            <a:pPr marL="171450" indent="-171450">
              <a:buFontTx/>
              <a:buChar char="-"/>
            </a:pPr>
            <a:r>
              <a:rPr lang="es-ES" dirty="0"/>
              <a:t>Revisar propuesta: artículo 10.3, literal 10.3.1 (d)</a:t>
            </a:r>
          </a:p>
          <a:p>
            <a:pPr marL="171450" indent="-171450">
              <a:buFontTx/>
              <a:buChar char="-"/>
            </a:pPr>
            <a:r>
              <a:rPr lang="es-ES" dirty="0"/>
              <a:t>Emite opinión: artículo 10.4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195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673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SGP: </a:t>
            </a:r>
          </a:p>
          <a:p>
            <a:r>
              <a:rPr lang="es-ES" dirty="0"/>
              <a:t>Norma: Resolución de Secretaría de Gestión Pública </a:t>
            </a:r>
            <a:r>
              <a:rPr lang="es-ES" dirty="0" err="1"/>
              <a:t>N°</a:t>
            </a:r>
            <a:r>
              <a:rPr lang="es-ES" dirty="0"/>
              <a:t> 003-2018-PCM/SGP</a:t>
            </a:r>
          </a:p>
          <a:p>
            <a:pPr marL="171450" indent="-171450">
              <a:buFontTx/>
              <a:buChar char="-"/>
            </a:pPr>
            <a:r>
              <a:rPr lang="es-ES" dirty="0"/>
              <a:t>Revisar propuesta: artículo 10.3, literal 10.3.1 (d)</a:t>
            </a:r>
          </a:p>
          <a:p>
            <a:pPr marL="171450" indent="-171450">
              <a:buFontTx/>
              <a:buChar char="-"/>
            </a:pPr>
            <a:r>
              <a:rPr lang="es-ES" dirty="0"/>
              <a:t>Emite opinión: artículo 10.4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2479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2866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SGP: </a:t>
            </a:r>
          </a:p>
          <a:p>
            <a:r>
              <a:rPr lang="es-ES" dirty="0"/>
              <a:t>Norma: Resolución de Secretaría de Gestión Pública </a:t>
            </a:r>
            <a:r>
              <a:rPr lang="es-ES" dirty="0" err="1"/>
              <a:t>N°</a:t>
            </a:r>
            <a:r>
              <a:rPr lang="es-ES" dirty="0"/>
              <a:t> 003-2018-PCM/SGP</a:t>
            </a:r>
          </a:p>
          <a:p>
            <a:pPr marL="171450" indent="-171450">
              <a:buFontTx/>
              <a:buChar char="-"/>
            </a:pPr>
            <a:r>
              <a:rPr lang="es-ES" dirty="0"/>
              <a:t>Revisar propuesta: artículo 10.3, literal 10.3.1 (d)</a:t>
            </a:r>
          </a:p>
          <a:p>
            <a:pPr marL="171450" indent="-171450">
              <a:buFontTx/>
              <a:buChar char="-"/>
            </a:pPr>
            <a:r>
              <a:rPr lang="es-ES" dirty="0"/>
              <a:t>Emite opinión: artículo 10.4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4895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7106C-2BF8-47EF-9358-669E726A658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983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23/12/2021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8828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23/12/2021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327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23/12/2021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2895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23/12/2021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9318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C7BB6-2938-42ED-BBF1-4BFD99B8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CC97C1-46ED-4189-8375-7789B4C73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5B7AD7-6406-4727-B6A2-4C324557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9F6B-7A29-4AD5-836C-8338BDA68DC2}" type="datetimeFigureOut">
              <a:rPr lang="es-PE" smtClean="0"/>
              <a:pPr/>
              <a:t>23/12/2021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39010-40CD-4096-B861-3CA8A049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06B7B9-AB45-4A7B-838E-3CA52346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E4EF-7F7D-48C3-9E14-643D576CE0B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112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0C67-4150-4956-8729-9415F8BA8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8920"/>
            <a:ext cx="9144000" cy="1944216"/>
          </a:xfrm>
        </p:spPr>
        <p:txBody>
          <a:bodyPr anchor="ctr"/>
          <a:lstStyle>
            <a:lvl1pPr algn="ctr">
              <a:defRPr sz="6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7B7FC-7BD6-47E1-BA5F-22C947BEF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2063" y="5085184"/>
            <a:ext cx="4676753" cy="935682"/>
          </a:xfrm>
        </p:spPr>
        <p:txBody>
          <a:bodyPr anchor="ctr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907A-3CB0-4790-A989-C433C4D1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82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11FA0-CB36-4653-B24F-0D8BECF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48B60-676B-471F-8CB5-EDE5EBB2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251"/>
            <a:ext cx="2743200" cy="365125"/>
          </a:xfrm>
        </p:spPr>
        <p:txBody>
          <a:bodyPr/>
          <a:lstStyle/>
          <a:p>
            <a:fld id="{F9036A72-EF4D-4486-A23C-054FE2E2A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1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20C6-1B1C-461A-BEE2-33AB72A1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842" y="2852936"/>
            <a:ext cx="4665237" cy="1709539"/>
          </a:xfrm>
        </p:spPr>
        <p:txBody>
          <a:bodyPr anchor="b"/>
          <a:lstStyle>
            <a:lvl1pPr>
              <a:defRPr sz="6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FA11-B4D1-46FE-8CB0-523566563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5842" y="5047036"/>
            <a:ext cx="4665237" cy="1042614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688A-88C7-41EC-8D1B-DE4800AD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9A666-1BD0-4A7D-8187-AC685D44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FC625-9580-4818-A170-98C4E6A4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C313AD-DADB-4065-B469-1688801CCE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600744" y="1392145"/>
            <a:ext cx="6514877" cy="4067267"/>
          </a:xfrm>
        </p:spPr>
        <p:txBody>
          <a:bodyPr wrap="square">
            <a:spAutoFit/>
          </a:bodyPr>
          <a:lstStyle>
            <a:lvl1pPr marL="0" indent="0">
              <a:buNone/>
              <a:defRPr sz="28700" b="1" kern="0" spc="1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32297E-EF6D-4FDD-96E6-ACE1CE56D479}"/>
              </a:ext>
            </a:extLst>
          </p:cNvPr>
          <p:cNvSpPr/>
          <p:nvPr userDrawn="1"/>
        </p:nvSpPr>
        <p:spPr>
          <a:xfrm>
            <a:off x="7265843" y="4754879"/>
            <a:ext cx="897775" cy="99753"/>
          </a:xfrm>
          <a:prstGeom prst="rect">
            <a:avLst/>
          </a:prstGeom>
          <a:solidFill>
            <a:srgbClr val="20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27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20C6-1B1C-461A-BEE2-33AB72A1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018876"/>
            <a:ext cx="4665237" cy="1709539"/>
          </a:xfrm>
        </p:spPr>
        <p:txBody>
          <a:bodyPr anchor="b"/>
          <a:lstStyle>
            <a:lvl1pPr>
              <a:defRPr sz="6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FA11-B4D1-46FE-8CB0-523566563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352" y="3212976"/>
            <a:ext cx="4665237" cy="1042614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688A-88C7-41EC-8D1B-DE4800AD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9A666-1BD0-4A7D-8187-AC685D44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FC625-9580-4818-A170-98C4E6A4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C313AD-DADB-4065-B469-1688801CCE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016" y="1893737"/>
            <a:ext cx="6514876" cy="4067267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 algn="r">
              <a:buNone/>
              <a:defRPr lang="en-US" sz="28700" b="1" kern="0" spc="10" baseline="0" dirty="0">
                <a:solidFill>
                  <a:srgbClr val="20C54F"/>
                </a:solidFill>
                <a:latin typeface="Arial Black" panose="020B0A04020102020204" pitchFamily="34" charset="0"/>
              </a:defRPr>
            </a:lvl1pPr>
          </a:lstStyle>
          <a:p>
            <a:pPr marL="228600" lvl="0" indent="-228600"/>
            <a:r>
              <a:rPr lang="en-US" dirty="0"/>
              <a:t>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32297E-EF6D-4FDD-96E6-ACE1CE56D479}"/>
              </a:ext>
            </a:extLst>
          </p:cNvPr>
          <p:cNvSpPr/>
          <p:nvPr userDrawn="1"/>
        </p:nvSpPr>
        <p:spPr>
          <a:xfrm>
            <a:off x="335360" y="2920819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9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N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75853610-A6A9-4D87-95B8-2897E7E214E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20C54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9143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125"/>
            <a:ext cx="8858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38884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E1E8C5-1D73-4362-8287-0FBC5752C1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80293" y="-230809"/>
            <a:ext cx="3275893" cy="2003625"/>
          </a:xfrm>
        </p:spPr>
        <p:txBody>
          <a:bodyPr wrap="square">
            <a:spAutoFit/>
          </a:bodyPr>
          <a:lstStyle>
            <a:lvl1pPr marL="0" indent="0" algn="r">
              <a:buNone/>
              <a:defRPr sz="13800" b="1">
                <a:solidFill>
                  <a:srgbClr val="20C54F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108B4F-6DCF-4C31-9E72-BA4F0AB127A6}"/>
              </a:ext>
            </a:extLst>
          </p:cNvPr>
          <p:cNvSpPr/>
          <p:nvPr userDrawn="1"/>
        </p:nvSpPr>
        <p:spPr>
          <a:xfrm>
            <a:off x="1127448" y="1629848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62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E5DDCB4A-500B-4D9C-BDD8-53F75B5FCD4B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20C54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9143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38884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85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 w/ Nber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3B66E9D9-CD6E-4F1C-BD9F-1E13AC3E16C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20C54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9143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5DCFEC-D21C-4979-AD98-CAFDCD79EC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5714" y="1"/>
            <a:ext cx="4166287" cy="5016843"/>
          </a:xfrm>
          <a:custGeom>
            <a:avLst/>
            <a:gdLst>
              <a:gd name="connsiteX0" fmla="*/ 218687 w 4166287"/>
              <a:gd name="connsiteY0" fmla="*/ 0 h 5016843"/>
              <a:gd name="connsiteX1" fmla="*/ 4166287 w 4166287"/>
              <a:gd name="connsiteY1" fmla="*/ 0 h 5016843"/>
              <a:gd name="connsiteX2" fmla="*/ 4166287 w 4166287"/>
              <a:gd name="connsiteY2" fmla="*/ 4994526 h 5016843"/>
              <a:gd name="connsiteX3" fmla="*/ 4147340 w 4166287"/>
              <a:gd name="connsiteY3" fmla="*/ 4997417 h 5016843"/>
              <a:gd name="connsiteX4" fmla="*/ 3762632 w 4166287"/>
              <a:gd name="connsiteY4" fmla="*/ 5016843 h 5016843"/>
              <a:gd name="connsiteX5" fmla="*/ 0 w 4166287"/>
              <a:gd name="connsiteY5" fmla="*/ 1254210 h 5016843"/>
              <a:gd name="connsiteX6" fmla="*/ 169160 w 4166287"/>
              <a:gd name="connsiteY6" fmla="*/ 135318 h 50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287" h="5016843">
                <a:moveTo>
                  <a:pt x="218687" y="0"/>
                </a:moveTo>
                <a:lnTo>
                  <a:pt x="4166287" y="0"/>
                </a:lnTo>
                <a:lnTo>
                  <a:pt x="4166287" y="4994526"/>
                </a:lnTo>
                <a:lnTo>
                  <a:pt x="4147340" y="4997417"/>
                </a:lnTo>
                <a:cubicBezTo>
                  <a:pt x="4020851" y="5010263"/>
                  <a:pt x="3892510" y="5016843"/>
                  <a:pt x="3762632" y="5016843"/>
                </a:cubicBezTo>
                <a:cubicBezTo>
                  <a:pt x="1684587" y="5016843"/>
                  <a:pt x="0" y="3332255"/>
                  <a:pt x="0" y="1254210"/>
                </a:cubicBezTo>
                <a:cubicBezTo>
                  <a:pt x="0" y="864577"/>
                  <a:pt x="59223" y="488776"/>
                  <a:pt x="169160" y="1353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125"/>
            <a:ext cx="553011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7187514" cy="389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108B4F-6DCF-4C31-9E72-BA4F0AB127A6}"/>
              </a:ext>
            </a:extLst>
          </p:cNvPr>
          <p:cNvSpPr/>
          <p:nvPr userDrawn="1"/>
        </p:nvSpPr>
        <p:spPr>
          <a:xfrm>
            <a:off x="1127448" y="1629848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268EA9E-D57B-4237-A9D1-EAE6115C1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80293" y="-230809"/>
            <a:ext cx="3275893" cy="2003625"/>
          </a:xfrm>
        </p:spPr>
        <p:txBody>
          <a:bodyPr wrap="square">
            <a:spAutoFit/>
          </a:bodyPr>
          <a:lstStyle>
            <a:lvl1pPr marL="0" indent="0" algn="r">
              <a:buNone/>
              <a:defRPr sz="13800" b="1">
                <a:solidFill>
                  <a:srgbClr val="20C54F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63623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87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B1FFD12B-A869-4131-A48D-C35B0EBAEBD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20C54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9143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5DCFEC-D21C-4979-AD98-CAFDCD79EC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5714" y="1"/>
            <a:ext cx="4166287" cy="5016843"/>
          </a:xfrm>
          <a:custGeom>
            <a:avLst/>
            <a:gdLst>
              <a:gd name="connsiteX0" fmla="*/ 218687 w 4166287"/>
              <a:gd name="connsiteY0" fmla="*/ 0 h 5016843"/>
              <a:gd name="connsiteX1" fmla="*/ 4166287 w 4166287"/>
              <a:gd name="connsiteY1" fmla="*/ 0 h 5016843"/>
              <a:gd name="connsiteX2" fmla="*/ 4166287 w 4166287"/>
              <a:gd name="connsiteY2" fmla="*/ 4994526 h 5016843"/>
              <a:gd name="connsiteX3" fmla="*/ 4147340 w 4166287"/>
              <a:gd name="connsiteY3" fmla="*/ 4997417 h 5016843"/>
              <a:gd name="connsiteX4" fmla="*/ 3762632 w 4166287"/>
              <a:gd name="connsiteY4" fmla="*/ 5016843 h 5016843"/>
              <a:gd name="connsiteX5" fmla="*/ 0 w 4166287"/>
              <a:gd name="connsiteY5" fmla="*/ 1254210 h 5016843"/>
              <a:gd name="connsiteX6" fmla="*/ 169160 w 4166287"/>
              <a:gd name="connsiteY6" fmla="*/ 135318 h 50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287" h="5016843">
                <a:moveTo>
                  <a:pt x="218687" y="0"/>
                </a:moveTo>
                <a:lnTo>
                  <a:pt x="4166287" y="0"/>
                </a:lnTo>
                <a:lnTo>
                  <a:pt x="4166287" y="4994526"/>
                </a:lnTo>
                <a:lnTo>
                  <a:pt x="4147340" y="4997417"/>
                </a:lnTo>
                <a:cubicBezTo>
                  <a:pt x="4020851" y="5010263"/>
                  <a:pt x="3892510" y="5016843"/>
                  <a:pt x="3762632" y="5016843"/>
                </a:cubicBezTo>
                <a:cubicBezTo>
                  <a:pt x="1684587" y="5016843"/>
                  <a:pt x="0" y="3332255"/>
                  <a:pt x="0" y="1254210"/>
                </a:cubicBezTo>
                <a:cubicBezTo>
                  <a:pt x="0" y="864577"/>
                  <a:pt x="59223" y="488776"/>
                  <a:pt x="169160" y="1353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8751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7187514" cy="389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 w/ N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166BD0F8-80FD-4D91-B82B-C3B20281703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20C54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9143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125"/>
            <a:ext cx="8858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E1E8C5-1D73-4362-8287-0FBC5752C1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80293" y="-230809"/>
            <a:ext cx="3275893" cy="2003625"/>
          </a:xfrm>
        </p:spPr>
        <p:txBody>
          <a:bodyPr wrap="square">
            <a:spAutoFit/>
          </a:bodyPr>
          <a:lstStyle>
            <a:lvl1pPr marL="0" indent="0" algn="r">
              <a:buNone/>
              <a:defRPr sz="13800" b="1">
                <a:solidFill>
                  <a:srgbClr val="20C54F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108B4F-6DCF-4C31-9E72-BA4F0AB127A6}"/>
              </a:ext>
            </a:extLst>
          </p:cNvPr>
          <p:cNvSpPr/>
          <p:nvPr userDrawn="1"/>
        </p:nvSpPr>
        <p:spPr>
          <a:xfrm>
            <a:off x="1127448" y="1629848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98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9F909588-671E-4E2D-BEFF-716FA1C8485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20C54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9143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48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 w/ Nber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D5E7C994-22E8-41CC-B2F9-FFC19B432FE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20C54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9143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5DCFEC-D21C-4979-AD98-CAFDCD79EC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5714" y="1"/>
            <a:ext cx="4166287" cy="5016843"/>
          </a:xfrm>
          <a:custGeom>
            <a:avLst/>
            <a:gdLst>
              <a:gd name="connsiteX0" fmla="*/ 218687 w 4166287"/>
              <a:gd name="connsiteY0" fmla="*/ 0 h 5016843"/>
              <a:gd name="connsiteX1" fmla="*/ 4166287 w 4166287"/>
              <a:gd name="connsiteY1" fmla="*/ 0 h 5016843"/>
              <a:gd name="connsiteX2" fmla="*/ 4166287 w 4166287"/>
              <a:gd name="connsiteY2" fmla="*/ 4994526 h 5016843"/>
              <a:gd name="connsiteX3" fmla="*/ 4147340 w 4166287"/>
              <a:gd name="connsiteY3" fmla="*/ 4997417 h 5016843"/>
              <a:gd name="connsiteX4" fmla="*/ 3762632 w 4166287"/>
              <a:gd name="connsiteY4" fmla="*/ 5016843 h 5016843"/>
              <a:gd name="connsiteX5" fmla="*/ 0 w 4166287"/>
              <a:gd name="connsiteY5" fmla="*/ 1254210 h 5016843"/>
              <a:gd name="connsiteX6" fmla="*/ 169160 w 4166287"/>
              <a:gd name="connsiteY6" fmla="*/ 135318 h 50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287" h="5016843">
                <a:moveTo>
                  <a:pt x="218687" y="0"/>
                </a:moveTo>
                <a:lnTo>
                  <a:pt x="4166287" y="0"/>
                </a:lnTo>
                <a:lnTo>
                  <a:pt x="4166287" y="4994526"/>
                </a:lnTo>
                <a:lnTo>
                  <a:pt x="4147340" y="4997417"/>
                </a:lnTo>
                <a:cubicBezTo>
                  <a:pt x="4020851" y="5010263"/>
                  <a:pt x="3892510" y="5016843"/>
                  <a:pt x="3762632" y="5016843"/>
                </a:cubicBezTo>
                <a:cubicBezTo>
                  <a:pt x="1684587" y="5016843"/>
                  <a:pt x="0" y="3332255"/>
                  <a:pt x="0" y="1254210"/>
                </a:cubicBezTo>
                <a:cubicBezTo>
                  <a:pt x="0" y="864577"/>
                  <a:pt x="59223" y="488776"/>
                  <a:pt x="169160" y="1353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125"/>
            <a:ext cx="553011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108B4F-6DCF-4C31-9E72-BA4F0AB127A6}"/>
              </a:ext>
            </a:extLst>
          </p:cNvPr>
          <p:cNvSpPr/>
          <p:nvPr userDrawn="1"/>
        </p:nvSpPr>
        <p:spPr>
          <a:xfrm>
            <a:off x="1127448" y="1629848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268EA9E-D57B-4237-A9D1-EAE6115C1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80293" y="-230809"/>
            <a:ext cx="3275893" cy="2003625"/>
          </a:xfrm>
        </p:spPr>
        <p:txBody>
          <a:bodyPr wrap="square">
            <a:spAutoFit/>
          </a:bodyPr>
          <a:lstStyle>
            <a:lvl1pPr marL="0" indent="0" algn="r">
              <a:buNone/>
              <a:defRPr sz="13800" b="1">
                <a:solidFill>
                  <a:srgbClr val="20C54F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358255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23F439CC-3E4C-4558-BFEC-48F65687705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20C54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9143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5DCFEC-D21C-4979-AD98-CAFDCD79EC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5714" y="1"/>
            <a:ext cx="4166287" cy="5016843"/>
          </a:xfrm>
          <a:custGeom>
            <a:avLst/>
            <a:gdLst>
              <a:gd name="connsiteX0" fmla="*/ 218687 w 4166287"/>
              <a:gd name="connsiteY0" fmla="*/ 0 h 5016843"/>
              <a:gd name="connsiteX1" fmla="*/ 4166287 w 4166287"/>
              <a:gd name="connsiteY1" fmla="*/ 0 h 5016843"/>
              <a:gd name="connsiteX2" fmla="*/ 4166287 w 4166287"/>
              <a:gd name="connsiteY2" fmla="*/ 4994526 h 5016843"/>
              <a:gd name="connsiteX3" fmla="*/ 4147340 w 4166287"/>
              <a:gd name="connsiteY3" fmla="*/ 4997417 h 5016843"/>
              <a:gd name="connsiteX4" fmla="*/ 3762632 w 4166287"/>
              <a:gd name="connsiteY4" fmla="*/ 5016843 h 5016843"/>
              <a:gd name="connsiteX5" fmla="*/ 0 w 4166287"/>
              <a:gd name="connsiteY5" fmla="*/ 1254210 h 5016843"/>
              <a:gd name="connsiteX6" fmla="*/ 169160 w 4166287"/>
              <a:gd name="connsiteY6" fmla="*/ 135318 h 50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287" h="5016843">
                <a:moveTo>
                  <a:pt x="218687" y="0"/>
                </a:moveTo>
                <a:lnTo>
                  <a:pt x="4166287" y="0"/>
                </a:lnTo>
                <a:lnTo>
                  <a:pt x="4166287" y="4994526"/>
                </a:lnTo>
                <a:lnTo>
                  <a:pt x="4147340" y="4997417"/>
                </a:lnTo>
                <a:cubicBezTo>
                  <a:pt x="4020851" y="5010263"/>
                  <a:pt x="3892510" y="5016843"/>
                  <a:pt x="3762632" y="5016843"/>
                </a:cubicBezTo>
                <a:cubicBezTo>
                  <a:pt x="1684587" y="5016843"/>
                  <a:pt x="0" y="3332255"/>
                  <a:pt x="0" y="1254210"/>
                </a:cubicBezTo>
                <a:cubicBezTo>
                  <a:pt x="0" y="864577"/>
                  <a:pt x="59223" y="488776"/>
                  <a:pt x="169160" y="1353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8751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90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-38694"/>
            <a:ext cx="7819256" cy="1325563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0" y="1286869"/>
            <a:ext cx="6841976" cy="1325563"/>
          </a:xfrm>
        </p:spPr>
        <p:txBody>
          <a:bodyPr>
            <a:normAutofit/>
          </a:bodyPr>
          <a:lstStyle>
            <a:lvl1pPr marL="0" indent="0" algn="just">
              <a:buNone/>
              <a:defRPr sz="2000" cap="all" baseline="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8251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251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821264-AC07-4573-9198-981E26063A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5650" y="4724400"/>
            <a:ext cx="3565525" cy="1463675"/>
          </a:xfrm>
        </p:spPr>
        <p:txBody>
          <a:bodyPr anchor="ctr">
            <a:normAutofit/>
          </a:bodyPr>
          <a:lstStyle>
            <a:lvl1pPr marL="0" indent="0" algn="just">
              <a:buNone/>
              <a:defRPr sz="1800" cap="all" baseline="0"/>
            </a:lvl1pPr>
          </a:lstStyle>
          <a:p>
            <a:pPr lvl="0"/>
            <a:r>
              <a:rPr lang="en-US" dirty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398774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1A46F-1AEC-460D-9937-0F8281F0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A56152-5D66-4069-A96A-7A85ACFDF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7C4751-D472-4E6D-8464-25CFD5BDC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9F6B-7A29-4AD5-836C-8338BDA68DC2}" type="datetimeFigureOut">
              <a:rPr lang="es-PE" smtClean="0"/>
              <a:pPr/>
              <a:t>23/12/2021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86E661-EBFF-42D7-A337-F3C44956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FAA1CF-BBEB-4270-9966-7D5BF8FB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E4EF-7F7D-48C3-9E14-643D576CE0B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475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C7BB6-2938-42ED-BBF1-4BFD99B8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CC97C1-46ED-4189-8375-7789B4C73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5B7AD7-6406-4727-B6A2-4C324557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9F6B-7A29-4AD5-836C-8338BDA68DC2}" type="datetimeFigureOut">
              <a:rPr lang="es-PE" smtClean="0"/>
              <a:pPr/>
              <a:t>23/12/2021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39010-40CD-4096-B861-3CA8A049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06B7B9-AB45-4A7B-838E-3CA52346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E4EF-7F7D-48C3-9E14-643D576CE0B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606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19107-50ED-4B47-9DCD-296E0FBC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C327A2-1789-4412-9295-9455203D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144B6A-8EC9-4E5D-AF8A-8C351CE0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9F6B-7A29-4AD5-836C-8338BDA68DC2}" type="datetimeFigureOut">
              <a:rPr lang="es-PE" smtClean="0"/>
              <a:pPr/>
              <a:t>23/12/2021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815A9F-9687-45C5-AD2E-07AE3870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48ACAA-6B19-4D39-8489-196CA83B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E4EF-7F7D-48C3-9E14-643D576CE0B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121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8CED2-6196-4E34-BCD5-542FF8E7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991E32-ADBC-4E70-B9D9-947EF7945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EDC6A-C723-4E7B-96F8-8764BF7AE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63B21A-C3B4-4D93-9186-F631D1EE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9F6B-7A29-4AD5-836C-8338BDA68DC2}" type="datetimeFigureOut">
              <a:rPr lang="es-PE" smtClean="0"/>
              <a:pPr/>
              <a:t>23/12/2021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1F11EC-9B08-4083-9FD5-05C04BEC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4A851E-E98A-411C-A28F-D3ECC3B4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E4EF-7F7D-48C3-9E14-643D576CE0B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445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9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F27B6-0F85-44E4-AB52-3BD8D187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48B7E-B765-4274-A2FC-16C9AFFE3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DD8FED-1895-41BE-ABB6-6731F8A11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1AA7DB-35F9-4A8D-AE08-550D269A4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5D3AA8-88DA-4CD1-AB2F-D19846275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7781D0-15E3-4B26-AF32-57F71301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9F6B-7A29-4AD5-836C-8338BDA68DC2}" type="datetimeFigureOut">
              <a:rPr lang="es-PE" smtClean="0"/>
              <a:pPr/>
              <a:t>23/12/2021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66FDA-5834-4A77-9F94-21BEEFF2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9A96C9B-62D1-4F04-99BE-B433A9A2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E4EF-7F7D-48C3-9E14-643D576CE0B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130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39D30-2911-41C2-9E7C-5206C173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12E375-384A-4302-99BB-C82E09F4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9F6B-7A29-4AD5-836C-8338BDA68DC2}" type="datetimeFigureOut">
              <a:rPr lang="es-PE" smtClean="0"/>
              <a:pPr/>
              <a:t>23/12/2021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49293B-A2D6-489D-8D85-A6C70DF1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6757DB-B9D8-4198-9FFD-CECCD314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E4EF-7F7D-48C3-9E14-643D576CE0B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972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A92EE6-9D98-48D4-B133-D794AB22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9F6B-7A29-4AD5-836C-8338BDA68DC2}" type="datetimeFigureOut">
              <a:rPr lang="es-PE" smtClean="0"/>
              <a:pPr/>
              <a:t>23/12/2021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0965E1-1990-4EA6-BF53-A1B06767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48A01E-D17A-4025-8564-1DA4789C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E4EF-7F7D-48C3-9E14-643D576CE0B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856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11393-3F72-4434-9A42-9C4FADAC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583145-CB5A-4ABD-ABE9-81F151D7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22E1BB-0A6E-47CC-A0AB-14B22CCA4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F1402-B494-4EE7-99D7-AD27EE2D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9F6B-7A29-4AD5-836C-8338BDA68DC2}" type="datetimeFigureOut">
              <a:rPr lang="es-PE" smtClean="0"/>
              <a:pPr/>
              <a:t>23/12/2021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57CCD0-29EF-4EE9-A9D7-6E6893A7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ED529-0C47-4FB5-997F-D1356D4A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E4EF-7F7D-48C3-9E14-643D576CE0B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609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D3B19-4852-4712-8091-57A8CED0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0486F7-3054-4635-95CB-9CD3968E7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196260-C086-4F47-8B6D-4FCF9FBB0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8DD4DA-4C38-44ED-A5B8-8EF63044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9F6B-7A29-4AD5-836C-8338BDA68DC2}" type="datetimeFigureOut">
              <a:rPr lang="es-PE" smtClean="0"/>
              <a:pPr/>
              <a:t>23/12/2021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FD836-2B4F-4A21-A160-A815CD21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2116B4-3174-49F7-B45F-924E66C7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E4EF-7F7D-48C3-9E14-643D576CE0B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367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E3F5C-6A4E-4456-886F-1AE8284C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553522-3E49-474B-A377-DA464708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6C0DF2-DD97-4B51-B39F-7F47F829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9F6B-7A29-4AD5-836C-8338BDA68DC2}" type="datetimeFigureOut">
              <a:rPr lang="es-PE" smtClean="0"/>
              <a:pPr/>
              <a:t>23/12/2021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CE47C6-4B2B-4FCE-B1D7-0C5C1267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BCAAB4-07EF-4792-8469-88CD1103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E4EF-7F7D-48C3-9E14-643D576CE0B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466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0358EC-498F-48E9-941B-6E0FEE8A0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95442E-B248-46E7-BE8E-060A97768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8CFED-AD8F-4BA4-97E5-A0A6D1C7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9F6B-7A29-4AD5-836C-8338BDA68DC2}" type="datetimeFigureOut">
              <a:rPr lang="es-PE" smtClean="0"/>
              <a:pPr/>
              <a:t>23/12/2021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5EA14-5072-4BFA-9AC8-3D18ED71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6FEC95-AA5E-4018-BA42-ABC61C0B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4E4EF-7F7D-48C3-9E14-643D576CE0B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854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6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23/12/2021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6478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" y="0"/>
            <a:ext cx="12140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2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91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23/12/2021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9362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23/12/2021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7592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520396-633D-43F5-BA79-523D848BE392}" type="datetimeFigureOut">
              <a:rPr lang="es-PE" smtClean="0"/>
              <a:t>23/12/2021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667E-44C1-4EA1-8162-331F9EF6CF5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7975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8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51" r:id="rId3"/>
    <p:sldLayoutId id="2147483652" r:id="rId4"/>
    <p:sldLayoutId id="2147483660" r:id="rId5"/>
    <p:sldLayoutId id="2147483649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2820E-F81D-4DFD-8733-1D24A4D6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84069-DA73-4ED1-8EA9-C3006B8E9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7D7BE-CE32-4BF8-BBEB-E4E9D6548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35E2F-C15A-4548-80F5-181D09C67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E0BA0-643A-4B18-BC5E-12B02C3A0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F9036A72-EF4D-4486-A23C-054FE2E2A8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7A131-9B76-4E64-AD97-136DDE626FB1}"/>
              </a:ext>
            </a:extLst>
          </p:cNvPr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04234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6371C9C-5FB9-4A1F-ACF6-22897A67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7129CC-7167-4C50-A9D9-401E4764A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5250EE-AC5E-45C7-A638-E81B85AC2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09F6B-7A29-4AD5-836C-8338BDA68DC2}" type="datetimeFigureOut">
              <a:rPr lang="es-PE" smtClean="0"/>
              <a:pPr/>
              <a:t>23/12/2021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9BE410-0727-40E1-AA02-AB8656F16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F1775B-DBCB-4823-B369-AC17472F7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4E4EF-7F7D-48C3-9E14-643D576CE0BB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73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20.png"/><Relationship Id="rId4" Type="http://schemas.openxmlformats.org/officeDocument/2006/relationships/chart" Target="../charts/chart2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png"/><Relationship Id="rId18" Type="http://schemas.microsoft.com/office/2007/relationships/hdphoto" Target="../media/hdphoto5.wdp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7.jpeg"/><Relationship Id="rId5" Type="http://schemas.openxmlformats.org/officeDocument/2006/relationships/image" Target="../media/image23.png"/><Relationship Id="rId15" Type="http://schemas.openxmlformats.org/officeDocument/2006/relationships/image" Target="../media/image30.png"/><Relationship Id="rId10" Type="http://schemas.microsoft.com/office/2007/relationships/hdphoto" Target="../media/hdphoto2.wdp"/><Relationship Id="rId4" Type="http://schemas.openxmlformats.org/officeDocument/2006/relationships/image" Target="../media/image22.jpeg"/><Relationship Id="rId9" Type="http://schemas.openxmlformats.org/officeDocument/2006/relationships/image" Target="../media/image26.png"/><Relationship Id="rId1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18" Type="http://schemas.openxmlformats.org/officeDocument/2006/relationships/image" Target="../media/image52.png"/><Relationship Id="rId3" Type="http://schemas.openxmlformats.org/officeDocument/2006/relationships/image" Target="../media/image21.png"/><Relationship Id="rId21" Type="http://schemas.openxmlformats.org/officeDocument/2006/relationships/image" Target="../media/image55.jpe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jpeg"/><Relationship Id="rId10" Type="http://schemas.openxmlformats.org/officeDocument/2006/relationships/image" Target="../media/image44.png"/><Relationship Id="rId19" Type="http://schemas.openxmlformats.org/officeDocument/2006/relationships/image" Target="../media/image53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58EDE2-9C12-4E95-AE15-1944DE2521FC}"/>
              </a:ext>
            </a:extLst>
          </p:cNvPr>
          <p:cNvSpPr txBox="1">
            <a:spLocks/>
          </p:cNvSpPr>
          <p:nvPr/>
        </p:nvSpPr>
        <p:spPr>
          <a:xfrm>
            <a:off x="764722" y="1800983"/>
            <a:ext cx="10662556" cy="2537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Proceso de Inducción al Personal del Ministerio de la Mujer y Poblaciones Vulnerables (MIMP)</a:t>
            </a:r>
          </a:p>
          <a:p>
            <a:pPr algn="ctr"/>
            <a:endParaRPr lang="es-E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es-E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b="1" dirty="0">
                <a:latin typeface="Calibri" panose="020F0502020204030204" pitchFamily="34" charset="0"/>
              </a:rPr>
              <a:t>OFICINA GENERAL DE PLANEAMIENTO Y PRESUPUESTO</a:t>
            </a:r>
          </a:p>
          <a:p>
            <a:pPr algn="ctr"/>
            <a:endParaRPr lang="es-ES" sz="4000" b="1" dirty="0">
              <a:latin typeface="Calibri" panose="020F0502020204030204" pitchFamily="34" charset="0"/>
            </a:endParaRPr>
          </a:p>
          <a:p>
            <a:pPr algn="ctr"/>
            <a:endParaRPr lang="es-ES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s-ES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28 de Diciembre de 2021 </a:t>
            </a:r>
            <a:endParaRPr lang="en-US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Grecia Elena Rojas será la nueva viceministra de la Mujer por disposición  del Gobierno nndc | PERU | GESTIÓN">
            <a:extLst>
              <a:ext uri="{FF2B5EF4-FFF2-40B4-BE49-F238E27FC236}">
                <a16:creationId xmlns:a16="http://schemas.microsoft.com/office/drawing/2014/main" id="{1633F24A-C310-47EB-8E12-C5B31705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23" y="4599739"/>
            <a:ext cx="3248756" cy="182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8908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52487" y="452597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OBJETIVOS INSTITUCIONALES </a:t>
            </a:r>
            <a:r>
              <a:rPr lang="es-ES" sz="3600" dirty="0">
                <a:solidFill>
                  <a:srgbClr val="FF0000"/>
                </a:solidFill>
              </a:rPr>
              <a:t> </a:t>
            </a:r>
            <a:endParaRPr lang="es-PE" sz="3600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259D89-63E2-4458-8027-17F1182B9E37}"/>
              </a:ext>
            </a:extLst>
          </p:cNvPr>
          <p:cNvSpPr txBox="1"/>
          <p:nvPr/>
        </p:nvSpPr>
        <p:spPr>
          <a:xfrm>
            <a:off x="644072" y="1690061"/>
            <a:ext cx="64098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Los Objetivos Estratégicos Institucionales (OEI)  están contenidos en el Plan Estratégico Institucional (PEI) 2019-2024, aprobado con Resolución Ministerial N°131-2021-MIMP. </a:t>
            </a:r>
          </a:p>
          <a:p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Los objetivos estratégicos institucionales definen los resultados que la entidad espera lograr en el comportamiento de la población a la que atiende en cumplimiento de sus funciones sustantivas y sus funciones de administración interna. </a:t>
            </a:r>
          </a:p>
          <a:p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el periodo 2019-2024, el MIMP propone lograr los siguientes doce (12) objetivos prioritarios: </a:t>
            </a:r>
            <a:endParaRPr lang="es-ES" sz="2000" dirty="0"/>
          </a:p>
        </p:txBody>
      </p:sp>
      <p:pic>
        <p:nvPicPr>
          <p:cNvPr id="4100" name="Picture 4" descr="Definir objetivos | Los 4 mejores métodos para alcanzar tus metas!">
            <a:extLst>
              <a:ext uri="{FF2B5EF4-FFF2-40B4-BE49-F238E27FC236}">
                <a16:creationId xmlns:a16="http://schemas.microsoft.com/office/drawing/2014/main" id="{93A2BEFA-3DA4-4528-AF36-439D04D0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42" y="2529639"/>
            <a:ext cx="4151086" cy="24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4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52487" y="452597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OBJETIVOS INSTITUCIONALES </a:t>
            </a:r>
            <a:r>
              <a:rPr lang="es-ES" sz="3600" dirty="0">
                <a:solidFill>
                  <a:srgbClr val="FF0000"/>
                </a:solidFill>
              </a:rPr>
              <a:t> </a:t>
            </a:r>
            <a:endParaRPr lang="es-PE" sz="3600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AF77DE1-B4D5-4489-9C0E-BA7AFCECC893}"/>
              </a:ext>
            </a:extLst>
          </p:cNvPr>
          <p:cNvSpPr/>
          <p:nvPr/>
        </p:nvSpPr>
        <p:spPr>
          <a:xfrm>
            <a:off x="790215" y="1415188"/>
            <a:ext cx="2604654" cy="1577396"/>
          </a:xfrm>
          <a:prstGeom prst="roundRect">
            <a:avLst/>
          </a:prstGeom>
          <a:solidFill>
            <a:srgbClr val="66FF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s-ES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Fortalecer la protección integral de las mujeres e integrantes del grupo familiar víctimas de violencia familiar, sexual y de género.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D7F5376-CFBA-4181-8A5C-075C3CAE1695}"/>
              </a:ext>
            </a:extLst>
          </p:cNvPr>
          <p:cNvSpPr/>
          <p:nvPr/>
        </p:nvSpPr>
        <p:spPr>
          <a:xfrm>
            <a:off x="4583437" y="1387476"/>
            <a:ext cx="2604654" cy="1577395"/>
          </a:xfrm>
          <a:prstGeom prst="roundRect">
            <a:avLst/>
          </a:prstGeom>
          <a:solidFill>
            <a:srgbClr val="FF99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Reducir la desprotección familiar y el riesgo en las NNA.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F15070F-7368-4274-89A5-E12E2EE7891E}"/>
              </a:ext>
            </a:extLst>
          </p:cNvPr>
          <p:cNvSpPr/>
          <p:nvPr/>
        </p:nvSpPr>
        <p:spPr>
          <a:xfrm>
            <a:off x="8376659" y="1415188"/>
            <a:ext cx="2604654" cy="1577394"/>
          </a:xfrm>
          <a:prstGeom prst="roundRect">
            <a:avLst/>
          </a:prstGeom>
          <a:solidFill>
            <a:srgbClr val="87BDEB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Reducir la desprotección del riesgo en las PAM y otras poblaciones vulnerables.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8C30A7F-C956-415A-AC4E-3CB12A4E7C7E}"/>
              </a:ext>
            </a:extLst>
          </p:cNvPr>
          <p:cNvSpPr/>
          <p:nvPr/>
        </p:nvSpPr>
        <p:spPr>
          <a:xfrm>
            <a:off x="686232" y="3891108"/>
            <a:ext cx="2604654" cy="1577396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Fortalecer el cumplimiento de las funciones de las familias en situación de vulnerabilidad y riesgo social.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5344DA9-3371-4001-A721-BF6BA905F8DF}"/>
              </a:ext>
            </a:extLst>
          </p:cNvPr>
          <p:cNvSpPr/>
          <p:nvPr/>
        </p:nvSpPr>
        <p:spPr>
          <a:xfrm>
            <a:off x="4583437" y="3891107"/>
            <a:ext cx="2604654" cy="1577393"/>
          </a:xfrm>
          <a:prstGeom prst="roundRect">
            <a:avLst/>
          </a:prstGeom>
          <a:solidFill>
            <a:srgbClr val="FF6565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s-ES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Implementar la política de población en los tres niveles de gobierno.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44D2768-8514-4087-8410-37917AAD789E}"/>
              </a:ext>
            </a:extLst>
          </p:cNvPr>
          <p:cNvSpPr/>
          <p:nvPr/>
        </p:nvSpPr>
        <p:spPr>
          <a:xfrm>
            <a:off x="8440590" y="3891108"/>
            <a:ext cx="2604654" cy="1577394"/>
          </a:xfrm>
          <a:prstGeom prst="roundRect">
            <a:avLst/>
          </a:prstGeom>
          <a:solidFill>
            <a:srgbClr val="FF66CC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s-ES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Mejorar la atención multisectorial a las mujeres y poblaciones vulnerables afectadas por desastres o desplazamiento. </a:t>
            </a:r>
          </a:p>
        </p:txBody>
      </p:sp>
      <p:pic>
        <p:nvPicPr>
          <p:cNvPr id="13" name="Picture 2" descr="Número viñeta. Infografía de números en círculo. Infografía de vector de  elementos aislados. Número de pasos Imagen Vector de stock - Alamy">
            <a:extLst>
              <a:ext uri="{FF2B5EF4-FFF2-40B4-BE49-F238E27FC236}">
                <a16:creationId xmlns:a16="http://schemas.microsoft.com/office/drawing/2014/main" id="{C70262E0-223C-4CF9-97FD-3C09A59D5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9" t="31810" r="50192" b="40715"/>
          <a:stretch/>
        </p:blipFill>
        <p:spPr bwMode="auto">
          <a:xfrm>
            <a:off x="8135211" y="3488155"/>
            <a:ext cx="934219" cy="9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úmero viñeta. Infografía de números en círculo. Infografía de vector de  elementos aislados. Número de pasos Imagen Vector de stock - Alamy">
            <a:extLst>
              <a:ext uri="{FF2B5EF4-FFF2-40B4-BE49-F238E27FC236}">
                <a16:creationId xmlns:a16="http://schemas.microsoft.com/office/drawing/2014/main" id="{1661EBFF-6E71-4983-8885-3801AB566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6" t="5823" r="1562" b="69697"/>
          <a:stretch/>
        </p:blipFill>
        <p:spPr bwMode="auto">
          <a:xfrm>
            <a:off x="307325" y="3640027"/>
            <a:ext cx="951401" cy="84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úmero viñeta. Infografía de números en círculo. Infografía de vector de  elementos aislados. Número de pasos Imagen Vector de stock - Alamy">
            <a:extLst>
              <a:ext uri="{FF2B5EF4-FFF2-40B4-BE49-F238E27FC236}">
                <a16:creationId xmlns:a16="http://schemas.microsoft.com/office/drawing/2014/main" id="{D97CF60F-40AA-404B-8780-46D60B140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0" t="4636" r="24786" b="69697"/>
          <a:stretch/>
        </p:blipFill>
        <p:spPr bwMode="auto">
          <a:xfrm>
            <a:off x="7908148" y="1098928"/>
            <a:ext cx="1111144" cy="9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úmero viñeta. Infografía de números en círculo. Infografía de vector de  elementos aislados. Número de pasos Imagen Vector de stock - Alamy">
            <a:extLst>
              <a:ext uri="{FF2B5EF4-FFF2-40B4-BE49-F238E27FC236}">
                <a16:creationId xmlns:a16="http://schemas.microsoft.com/office/drawing/2014/main" id="{454A416D-BD5C-4EAD-B62F-1B95CA37E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4" t="5417" r="50958" b="69697"/>
          <a:stretch/>
        </p:blipFill>
        <p:spPr bwMode="auto">
          <a:xfrm>
            <a:off x="4097662" y="1063670"/>
            <a:ext cx="971550" cy="9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úmero viñeta. Infografía de números en círculo. Infografía de vector de  elementos aislados. Número de pasos Imagen Vector de stock - Alamy">
            <a:extLst>
              <a:ext uri="{FF2B5EF4-FFF2-40B4-BE49-F238E27FC236}">
                <a16:creationId xmlns:a16="http://schemas.microsoft.com/office/drawing/2014/main" id="{467625A7-5AD8-42BC-8F85-899FDD6BF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7135" r="76167" b="69697"/>
          <a:stretch/>
        </p:blipFill>
        <p:spPr bwMode="auto">
          <a:xfrm>
            <a:off x="384821" y="1098928"/>
            <a:ext cx="873905" cy="7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Número viñeta. Infografía de números en círculo. Infografía de vector de  elementos aislados. Número de pasos Imagen Vector de stock - Alamy">
            <a:extLst>
              <a:ext uri="{FF2B5EF4-FFF2-40B4-BE49-F238E27FC236}">
                <a16:creationId xmlns:a16="http://schemas.microsoft.com/office/drawing/2014/main" id="{8D2BD010-A19E-4D85-BAD9-A5CFA7A76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33901" r="76302" b="40715"/>
          <a:stretch/>
        </p:blipFill>
        <p:spPr bwMode="auto">
          <a:xfrm>
            <a:off x="4221728" y="3640027"/>
            <a:ext cx="804782" cy="8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5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52487" y="452597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OBJETIVOS INSTITUCIONALES </a:t>
            </a:r>
            <a:r>
              <a:rPr lang="es-ES" sz="3600" dirty="0">
                <a:solidFill>
                  <a:srgbClr val="FF0000"/>
                </a:solidFill>
              </a:rPr>
              <a:t> </a:t>
            </a:r>
            <a:endParaRPr lang="es-PE" sz="3600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AF77DE1-B4D5-4489-9C0E-BA7AFCECC893}"/>
              </a:ext>
            </a:extLst>
          </p:cNvPr>
          <p:cNvSpPr/>
          <p:nvPr/>
        </p:nvSpPr>
        <p:spPr>
          <a:xfrm>
            <a:off x="790215" y="1415188"/>
            <a:ext cx="2604654" cy="15773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s-ES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Incorporar el enfoque de género en la gestión institucional de las entidades públicas.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D7F5376-CFBA-4181-8A5C-075C3CAE1695}"/>
              </a:ext>
            </a:extLst>
          </p:cNvPr>
          <p:cNvSpPr/>
          <p:nvPr/>
        </p:nvSpPr>
        <p:spPr>
          <a:xfrm>
            <a:off x="4583437" y="1387476"/>
            <a:ext cx="2604654" cy="1577395"/>
          </a:xfrm>
          <a:prstGeom prst="roundRect">
            <a:avLst/>
          </a:prstGeom>
          <a:solidFill>
            <a:srgbClr val="66006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     Reducir la influencia de los patrones sociales y culturales discriminatorios y no igualitarios en la población.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F15070F-7368-4274-89A5-E12E2EE7891E}"/>
              </a:ext>
            </a:extLst>
          </p:cNvPr>
          <p:cNvSpPr/>
          <p:nvPr/>
        </p:nvSpPr>
        <p:spPr>
          <a:xfrm>
            <a:off x="8376659" y="1415188"/>
            <a:ext cx="2604654" cy="1577394"/>
          </a:xfrm>
          <a:prstGeom prst="roundRect">
            <a:avLst/>
          </a:prstGeom>
          <a:solidFill>
            <a:srgbClr val="86EDF8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s-ES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Incrementar el acceso a derechos y oportunidades, en igualdad de condiciones, de mujeres y poblaciones vulnerables.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8C30A7F-C956-415A-AC4E-3CB12A4E7C7E}"/>
              </a:ext>
            </a:extLst>
          </p:cNvPr>
          <p:cNvSpPr/>
          <p:nvPr/>
        </p:nvSpPr>
        <p:spPr>
          <a:xfrm>
            <a:off x="686232" y="3891108"/>
            <a:ext cx="2604654" cy="1577396"/>
          </a:xfrm>
          <a:prstGeom prst="roundRect">
            <a:avLst/>
          </a:prstGeom>
          <a:solidFill>
            <a:srgbClr val="CC66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Implementar la política de protección e igualdad para mujeres y poblaciones vulnerables.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5344DA9-3371-4001-A721-BF6BA905F8DF}"/>
              </a:ext>
            </a:extLst>
          </p:cNvPr>
          <p:cNvSpPr/>
          <p:nvPr/>
        </p:nvSpPr>
        <p:spPr>
          <a:xfrm>
            <a:off x="4583437" y="3891107"/>
            <a:ext cx="2604654" cy="1577393"/>
          </a:xfrm>
          <a:prstGeom prst="roundRect">
            <a:avLst/>
          </a:prstGeom>
          <a:solidFill>
            <a:srgbClr val="6666F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dirty="0">
                <a:solidFill>
                  <a:srgbClr val="000000"/>
                </a:solidFill>
                <a:latin typeface="Calibri" panose="020F0502020204030204" pitchFamily="34" charset="0"/>
              </a:rPr>
              <a:t>Impulsar la modernización de la gestión institucional</a:t>
            </a:r>
            <a:r>
              <a:rPr lang="es-ES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44D2768-8514-4087-8410-37917AAD789E}"/>
              </a:ext>
            </a:extLst>
          </p:cNvPr>
          <p:cNvSpPr/>
          <p:nvPr/>
        </p:nvSpPr>
        <p:spPr>
          <a:xfrm>
            <a:off x="8440590" y="3891108"/>
            <a:ext cx="2604654" cy="1577394"/>
          </a:xfrm>
          <a:prstGeom prst="roundRect">
            <a:avLst/>
          </a:prstGeom>
          <a:solidFill>
            <a:srgbClr val="EDF97F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Implementar la gestión de riesgo de desastres en el MIMP. </a:t>
            </a:r>
          </a:p>
        </p:txBody>
      </p:sp>
      <p:pic>
        <p:nvPicPr>
          <p:cNvPr id="14" name="Picture 2" descr="Número viñeta. Infografía de números en círculo. Infografía de vector de  elementos aislados. Número de pasos Imagen Vector de stock - Alamy">
            <a:extLst>
              <a:ext uri="{FF2B5EF4-FFF2-40B4-BE49-F238E27FC236}">
                <a16:creationId xmlns:a16="http://schemas.microsoft.com/office/drawing/2014/main" id="{157C7016-6ECC-4DFF-8F92-05ED39F20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9" t="31810" r="2505" b="40715"/>
          <a:stretch/>
        </p:blipFill>
        <p:spPr bwMode="auto">
          <a:xfrm>
            <a:off x="4163122" y="997626"/>
            <a:ext cx="840630" cy="8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úmero viñeta. Infografía de números en círculo. Infografía de vector de  elementos aislados. Número de pasos Imagen Vector de stock - Alamy">
            <a:extLst>
              <a:ext uri="{FF2B5EF4-FFF2-40B4-BE49-F238E27FC236}">
                <a16:creationId xmlns:a16="http://schemas.microsoft.com/office/drawing/2014/main" id="{7C8B064D-28A8-4FAE-9C9B-857CB81D4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t="61194" r="74662" b="11331"/>
          <a:stretch/>
        </p:blipFill>
        <p:spPr bwMode="auto">
          <a:xfrm>
            <a:off x="7922533" y="1124622"/>
            <a:ext cx="1007403" cy="9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úmero viñeta. Infografía de números en círculo. Infografía de vector de  elementos aislados. Número de pasos Imagen Vector de stock - Alamy">
            <a:extLst>
              <a:ext uri="{FF2B5EF4-FFF2-40B4-BE49-F238E27FC236}">
                <a16:creationId xmlns:a16="http://schemas.microsoft.com/office/drawing/2014/main" id="{4D66DBAC-1F7D-40AA-A640-66C8DA461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61415" r="50832" b="11110"/>
          <a:stretch/>
        </p:blipFill>
        <p:spPr bwMode="auto">
          <a:xfrm>
            <a:off x="256215" y="3536568"/>
            <a:ext cx="910470" cy="9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úmero viñeta. Infografía de números en círculo. Infografía de vector de  elementos aislados. Número de pasos Imagen Vector de stock - Alamy">
            <a:extLst>
              <a:ext uri="{FF2B5EF4-FFF2-40B4-BE49-F238E27FC236}">
                <a16:creationId xmlns:a16="http://schemas.microsoft.com/office/drawing/2014/main" id="{72B5883A-1520-4E92-938E-CC26A647B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8" t="61415" r="26063" b="11110"/>
          <a:stretch/>
        </p:blipFill>
        <p:spPr bwMode="auto">
          <a:xfrm>
            <a:off x="4196772" y="3615539"/>
            <a:ext cx="910470" cy="9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Número viñeta. Infografía de números en círculo. Infografía de vector de  elementos aislados. Número de pasos Imagen Vector de stock - Alamy">
            <a:extLst>
              <a:ext uri="{FF2B5EF4-FFF2-40B4-BE49-F238E27FC236}">
                <a16:creationId xmlns:a16="http://schemas.microsoft.com/office/drawing/2014/main" id="{667D009E-BA00-4107-81D5-1523421BD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3" t="61415" r="1392" b="11110"/>
          <a:stretch/>
        </p:blipFill>
        <p:spPr bwMode="auto">
          <a:xfrm>
            <a:off x="8093977" y="3597765"/>
            <a:ext cx="905383" cy="9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Número viñeta. Infografía de números en círculo. Infografía de vector de  elementos aislados. Número de pasos Imagen Vector de stock - Alamy">
            <a:extLst>
              <a:ext uri="{FF2B5EF4-FFF2-40B4-BE49-F238E27FC236}">
                <a16:creationId xmlns:a16="http://schemas.microsoft.com/office/drawing/2014/main" id="{726FB4BF-CFB7-44D5-9EB1-86750733B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1" t="31810" r="27141" b="40715"/>
          <a:stretch/>
        </p:blipFill>
        <p:spPr bwMode="auto">
          <a:xfrm>
            <a:off x="307975" y="1098928"/>
            <a:ext cx="936366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5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20486" y="422573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CONTENIDO</a:t>
            </a:r>
            <a:endParaRPr lang="es-PE" sz="36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A7B1F2-610C-4756-961F-00C300737E9F}"/>
              </a:ext>
            </a:extLst>
          </p:cNvPr>
          <p:cNvSpPr txBox="1"/>
          <p:nvPr/>
        </p:nvSpPr>
        <p:spPr>
          <a:xfrm>
            <a:off x="620485" y="1248751"/>
            <a:ext cx="7595259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i="0" u="none" strike="noStrike" baseline="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Misión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Valores Institucionales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Objetivos institucionales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Políticas y lineamientos estratégicos </a:t>
            </a:r>
          </a:p>
          <a:p>
            <a:pPr marL="633413" indent="-633413">
              <a:lnSpc>
                <a:spcPct val="150000"/>
              </a:lnSpc>
              <a:buFont typeface="+mj-lt"/>
              <a:buAutoNum type="arabicPeriod"/>
              <a:tabLst>
                <a:tab pos="722313" algn="l"/>
              </a:tabLst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Organización Sectorial</a:t>
            </a:r>
            <a:endParaRPr lang="es-PE" sz="3200" dirty="0">
              <a:solidFill>
                <a:schemeClr val="bg2">
                  <a:lumMod val="10000"/>
                </a:schemeClr>
              </a:solidFill>
              <a:latin typeface="Calibri-Bold"/>
            </a:endParaRPr>
          </a:p>
        </p:txBody>
      </p:sp>
      <p:pic>
        <p:nvPicPr>
          <p:cNvPr id="1026" name="Picture 2" descr="SGP – Secretaría de Gestión Pública – Presidencia del Consejo de Ministros  ::. » Se aprueban lineamientos de Modernización de la Gestión Pública">
            <a:extLst>
              <a:ext uri="{FF2B5EF4-FFF2-40B4-BE49-F238E27FC236}">
                <a16:creationId xmlns:a16="http://schemas.microsoft.com/office/drawing/2014/main" id="{28B3A1A5-6B7F-47B5-BAFB-62E887640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r="26095"/>
          <a:stretch/>
        </p:blipFill>
        <p:spPr bwMode="auto">
          <a:xfrm>
            <a:off x="7343636" y="1619716"/>
            <a:ext cx="3743711" cy="277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C2FE934-42A5-461C-A4D0-37B180A1DE6F}"/>
              </a:ext>
            </a:extLst>
          </p:cNvPr>
          <p:cNvSpPr/>
          <p:nvPr/>
        </p:nvSpPr>
        <p:spPr>
          <a:xfrm>
            <a:off x="1084488" y="4393533"/>
            <a:ext cx="6383112" cy="63566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93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70F0509-5878-4C20-93AF-C534FCBE147A}"/>
              </a:ext>
            </a:extLst>
          </p:cNvPr>
          <p:cNvSpPr/>
          <p:nvPr/>
        </p:nvSpPr>
        <p:spPr>
          <a:xfrm>
            <a:off x="4359574" y="1324224"/>
            <a:ext cx="3467564" cy="1742278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4294967295"/>
          </p:nvPr>
        </p:nvGraphicFramePr>
        <p:xfrm>
          <a:off x="0" y="603250"/>
          <a:ext cx="4038600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 Gráfico"/>
          <p:cNvGraphicFramePr>
            <a:graphicFrameLocks/>
          </p:cNvGraphicFramePr>
          <p:nvPr/>
        </p:nvGraphicFramePr>
        <p:xfrm>
          <a:off x="8198259" y="446262"/>
          <a:ext cx="3765721" cy="294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1 Gráfico"/>
          <p:cNvGraphicFramePr>
            <a:graphicFrameLocks/>
          </p:cNvGraphicFramePr>
          <p:nvPr/>
        </p:nvGraphicFramePr>
        <p:xfrm>
          <a:off x="1589172" y="3220328"/>
          <a:ext cx="3574124" cy="294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1 Gráfico"/>
          <p:cNvGraphicFramePr>
            <a:graphicFrameLocks/>
          </p:cNvGraphicFramePr>
          <p:nvPr/>
        </p:nvGraphicFramePr>
        <p:xfrm>
          <a:off x="8014413" y="3068055"/>
          <a:ext cx="3251919" cy="2806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048521" y="1083924"/>
            <a:ext cx="7560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508288" y="1320413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s-PE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uevo</a:t>
            </a:r>
            <a:endParaRPr kumimoji="0" lang="es-P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643521" y="4233664"/>
            <a:ext cx="7560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CE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071676" y="4497879"/>
            <a:ext cx="866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s-P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uevos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683528" y="1314828"/>
            <a:ext cx="7560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C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1088905" y="1625906"/>
            <a:ext cx="822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s-PE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uevos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0621313" y="3722456"/>
            <a:ext cx="7560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99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1161062" y="4009594"/>
            <a:ext cx="817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uevos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105151" y="2804891"/>
            <a:ext cx="25122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(DS. N° 006-2021-MIMP (05.JUN.2021))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8926438" y="1366351"/>
            <a:ext cx="20393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(DS. N° 007-2021-MIMP (05.JUN.2021))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161374" y="5899044"/>
            <a:ext cx="24048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(DS. N° 008-2021-MIMP (25.JUN.2021))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8634772" y="5857884"/>
            <a:ext cx="20649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(DS. N° 008-2019-MIMP (25.JUN.2021))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7970695" y="6051597"/>
            <a:ext cx="34067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(PEM aprobado mediante DS. N° 002-2020-MIMP  el 07.MAR.2020)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7E1DD44-F30E-4379-BCC4-B3E357EB12FE}"/>
              </a:ext>
            </a:extLst>
          </p:cNvPr>
          <p:cNvSpPr/>
          <p:nvPr/>
        </p:nvSpPr>
        <p:spPr>
          <a:xfrm>
            <a:off x="467828" y="39955"/>
            <a:ext cx="1168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es-ES" sz="3600" b="1" dirty="0">
                <a:solidFill>
                  <a:srgbClr val="FF0000"/>
                </a:solidFill>
              </a:rPr>
              <a:t>POLÍTICAS NACIONALES MULTISECTORIALES</a:t>
            </a:r>
            <a:endParaRPr lang="es-PE" sz="3600" b="1" dirty="0"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45B3AC-646C-4B84-8E84-DDB8D63832C1}"/>
              </a:ext>
            </a:extLst>
          </p:cNvPr>
          <p:cNvSpPr txBox="1"/>
          <p:nvPr/>
        </p:nvSpPr>
        <p:spPr>
          <a:xfrm>
            <a:off x="4340206" y="1444540"/>
            <a:ext cx="3461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TOTAL DE SERVICIOS: 157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SERVICIOS A CARGO DEL MIMP: 46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NUEVOS SERVICIOS DEL MIMP: 20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4" descr="Celebremos juntos a las familias peruanas - PerúEduca">
            <a:extLst>
              <a:ext uri="{FF2B5EF4-FFF2-40B4-BE49-F238E27FC236}">
                <a16:creationId xmlns:a16="http://schemas.microsoft.com/office/drawing/2014/main" id="{151698CE-A556-44E6-AE96-81E3CAF4C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5" t="30956" r="7429" b="5001"/>
          <a:stretch/>
        </p:blipFill>
        <p:spPr bwMode="auto">
          <a:xfrm>
            <a:off x="6841998" y="4374057"/>
            <a:ext cx="1267307" cy="7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ONSEJO PARA APRENDER MEJOR - S.O.S. TEACHER PSICOPEDAGOGÍA">
            <a:extLst>
              <a:ext uri="{FF2B5EF4-FFF2-40B4-BE49-F238E27FC236}">
                <a16:creationId xmlns:a16="http://schemas.microsoft.com/office/drawing/2014/main" id="{06A910C5-08A8-4DF9-BB46-A8CB9AEFD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3448" r="7471" b="-3448"/>
          <a:stretch/>
        </p:blipFill>
        <p:spPr bwMode="auto">
          <a:xfrm>
            <a:off x="-76229" y="1042513"/>
            <a:ext cx="1088114" cy="10637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22FDEEC-1AFC-4C41-BB91-8FF9531178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24322" r="2756"/>
          <a:stretch/>
        </p:blipFill>
        <p:spPr>
          <a:xfrm>
            <a:off x="7879292" y="1657588"/>
            <a:ext cx="943965" cy="905427"/>
          </a:xfrm>
          <a:prstGeom prst="ellipse">
            <a:avLst/>
          </a:prstGeom>
        </p:spPr>
      </p:pic>
      <p:pic>
        <p:nvPicPr>
          <p:cNvPr id="32" name="Picture 71" descr="Cinco niños fueron abandonados por sus padres: temen que las autoridades  los separen | Shows Primer Impacto | Univision">
            <a:extLst>
              <a:ext uri="{FF2B5EF4-FFF2-40B4-BE49-F238E27FC236}">
                <a16:creationId xmlns:a16="http://schemas.microsoft.com/office/drawing/2014/main" id="{0AB3A38D-F3FC-4734-8EBC-31C750290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1541" r="30222" b="-1541"/>
          <a:stretch/>
        </p:blipFill>
        <p:spPr bwMode="auto">
          <a:xfrm>
            <a:off x="207879" y="3760768"/>
            <a:ext cx="1794544" cy="17063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5938098" y="5447912"/>
            <a:ext cx="6158238" cy="430887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MINSA, MINEDU, MININTER, MINAGRI, MINAM, PRODUCE, MINCETUR, MIDIS, MTPE, MEF, MTPE,  MINJUS, MP, ONPE, JNE, SERVIR, SENCICO, INEI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207879" y="3037858"/>
            <a:ext cx="3948481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MINSA, MINEDU, MININTER, MIDIS, MTPE, MTPE, MINJUSH, MVCS, PRODUCE, MIDAGRI, CULTURA, MINCETUR, MVCS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8405407" y="2859901"/>
            <a:ext cx="3750616" cy="611528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MINSA, MINEDU, MININTER, MINCETUR, MIDIS, MTPE, MINJUSH, MVCS,  PRODUCE, MIDAGRI, SERVIR, IPD, PCM, MTC, MINDEF, ONP, JNE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467828" y="6126775"/>
            <a:ext cx="5392440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MINSA, MINEDU, MININTER, MIDIS, MTPE, MINJUSH, MVCS, DEVIDA, MTC, CULTURA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60167" y="2501932"/>
            <a:ext cx="120241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T: 27 Servicios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3048521" y="5407415"/>
            <a:ext cx="120241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T: 47 Servicios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10752242" y="2424516"/>
            <a:ext cx="120241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T: 31 Servicios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10020106" y="5143066"/>
            <a:ext cx="120241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T: 52 Servicios</a:t>
            </a:r>
          </a:p>
        </p:txBody>
      </p:sp>
    </p:spTree>
    <p:extLst>
      <p:ext uri="{BB962C8B-B14F-4D97-AF65-F5344CB8AC3E}">
        <p14:creationId xmlns:p14="http://schemas.microsoft.com/office/powerpoint/2010/main" val="26877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52487" y="452597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POLÍTICAS Y LINEAMIENTOS ESTRATÉGICOS  </a:t>
            </a:r>
            <a:endParaRPr lang="es-PE" sz="36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294EBA-A641-4B29-A82F-D17CE35D9659}"/>
              </a:ext>
            </a:extLst>
          </p:cNvPr>
          <p:cNvSpPr txBox="1"/>
          <p:nvPr/>
        </p:nvSpPr>
        <p:spPr>
          <a:xfrm>
            <a:off x="696407" y="1098928"/>
            <a:ext cx="10799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acuerdo a lo señalado como objetivos prioritarios se establece los siguientes tres (03) lineamientos de política institucional: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ACA51C-F0DB-4B92-9E8E-603E242C7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720524"/>
              </p:ext>
            </p:extLst>
          </p:nvPr>
        </p:nvGraphicFramePr>
        <p:xfrm>
          <a:off x="2031998" y="1948153"/>
          <a:ext cx="8636002" cy="4728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Números con cartel de imagen. | Vector Premium">
            <a:extLst>
              <a:ext uri="{FF2B5EF4-FFF2-40B4-BE49-F238E27FC236}">
                <a16:creationId xmlns:a16="http://schemas.microsoft.com/office/drawing/2014/main" id="{A6326C47-E739-4074-8255-57ED4AA24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r="84103" b="75806"/>
          <a:stretch/>
        </p:blipFill>
        <p:spPr bwMode="auto">
          <a:xfrm>
            <a:off x="3287477" y="1607135"/>
            <a:ext cx="482316" cy="66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úmeros con cartel de imagen. | Vector Premium">
            <a:extLst>
              <a:ext uri="{FF2B5EF4-FFF2-40B4-BE49-F238E27FC236}">
                <a16:creationId xmlns:a16="http://schemas.microsoft.com/office/drawing/2014/main" id="{A6A93911-70FE-4C68-AB0C-32ABA3FAF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2" r="62082" b="75806"/>
          <a:stretch/>
        </p:blipFill>
        <p:spPr bwMode="auto">
          <a:xfrm>
            <a:off x="6058724" y="1526861"/>
            <a:ext cx="629705" cy="7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úmeros con cartel de imagen. | Vector Premium">
            <a:extLst>
              <a:ext uri="{FF2B5EF4-FFF2-40B4-BE49-F238E27FC236}">
                <a16:creationId xmlns:a16="http://schemas.microsoft.com/office/drawing/2014/main" id="{EA5CA7AC-9DA4-4EF8-BA64-FDB1F8A06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2" r="41635" b="75806"/>
          <a:stretch/>
        </p:blipFill>
        <p:spPr bwMode="auto">
          <a:xfrm>
            <a:off x="8955592" y="1545782"/>
            <a:ext cx="667380" cy="7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9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20486" y="422573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CONTENIDO</a:t>
            </a:r>
            <a:endParaRPr lang="es-PE" sz="36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A7B1F2-610C-4756-961F-00C300737E9F}"/>
              </a:ext>
            </a:extLst>
          </p:cNvPr>
          <p:cNvSpPr txBox="1"/>
          <p:nvPr/>
        </p:nvSpPr>
        <p:spPr>
          <a:xfrm>
            <a:off x="620485" y="1248751"/>
            <a:ext cx="7595259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i="0" u="none" strike="noStrike" baseline="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Misión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Valores Institucionales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Objetivos institucionales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Políticas y lineamientos estratégicos 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  <a:tabLst>
                <a:tab pos="722313" algn="l"/>
              </a:tabLst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Organización Sectorial</a:t>
            </a:r>
            <a:endParaRPr lang="es-PE" sz="3200" dirty="0">
              <a:solidFill>
                <a:schemeClr val="bg2">
                  <a:lumMod val="10000"/>
                </a:schemeClr>
              </a:solidFill>
              <a:latin typeface="Calibri-Bold"/>
            </a:endParaRPr>
          </a:p>
        </p:txBody>
      </p:sp>
      <p:pic>
        <p:nvPicPr>
          <p:cNvPr id="1026" name="Picture 2" descr="SGP – Secretaría de Gestión Pública – Presidencia del Consejo de Ministros  ::. » Se aprueban lineamientos de Modernización de la Gestión Pública">
            <a:extLst>
              <a:ext uri="{FF2B5EF4-FFF2-40B4-BE49-F238E27FC236}">
                <a16:creationId xmlns:a16="http://schemas.microsoft.com/office/drawing/2014/main" id="{28B3A1A5-6B7F-47B5-BAFB-62E887640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r="26095"/>
          <a:stretch/>
        </p:blipFill>
        <p:spPr bwMode="auto">
          <a:xfrm>
            <a:off x="7343636" y="1619716"/>
            <a:ext cx="3743711" cy="277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C2FE934-42A5-461C-A4D0-37B180A1DE6F}"/>
              </a:ext>
            </a:extLst>
          </p:cNvPr>
          <p:cNvSpPr/>
          <p:nvPr/>
        </p:nvSpPr>
        <p:spPr>
          <a:xfrm>
            <a:off x="1098342" y="4987437"/>
            <a:ext cx="6383112" cy="63566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131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6"/>
          <p:cNvSpPr txBox="1"/>
          <p:nvPr/>
        </p:nvSpPr>
        <p:spPr>
          <a:xfrm>
            <a:off x="650745" y="480877"/>
            <a:ext cx="985936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s-E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Sector Mujer y Poblaciones Vulnerables</a:t>
            </a:r>
            <a:endParaRPr lang="es-E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2339E6D3-8A30-4A95-BE61-342D28CA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468" y="250626"/>
            <a:ext cx="2281210" cy="43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1A3D403F-BDEF-485D-92E3-8070A803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468" y="250626"/>
            <a:ext cx="2281210" cy="43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73"/>
          <p:cNvSpPr txBox="1">
            <a:spLocks noChangeArrowheads="1"/>
          </p:cNvSpPr>
          <p:nvPr/>
        </p:nvSpPr>
        <p:spPr bwMode="auto">
          <a:xfrm>
            <a:off x="1258777" y="6363130"/>
            <a:ext cx="1681834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sz="1200" b="1" dirty="0">
                <a:solidFill>
                  <a:srgbClr val="002060"/>
                </a:solidFill>
                <a:latin typeface="Oswald" panose="02000303000000000000" pitchFamily="2" charset="0"/>
              </a:rPr>
              <a:t>15 h/semana en hombres</a:t>
            </a:r>
            <a:endParaRPr lang="id-ID" altLang="es-MX" sz="800" b="1" dirty="0">
              <a:solidFill>
                <a:srgbClr val="002060"/>
              </a:solidFill>
              <a:latin typeface="Oswald" panose="02000303000000000000" pitchFamily="2" charset="0"/>
            </a:endParaRPr>
          </a:p>
        </p:txBody>
      </p:sp>
      <p:sp>
        <p:nvSpPr>
          <p:cNvPr id="11" name="TextBox 70"/>
          <p:cNvSpPr txBox="1">
            <a:spLocks noChangeArrowheads="1"/>
          </p:cNvSpPr>
          <p:nvPr/>
        </p:nvSpPr>
        <p:spPr bwMode="auto">
          <a:xfrm>
            <a:off x="1258045" y="6083773"/>
            <a:ext cx="1636951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s-MX" sz="1200" b="1" dirty="0">
                <a:solidFill>
                  <a:srgbClr val="002060"/>
                </a:solidFill>
                <a:latin typeface="Oswald" panose="02000303000000000000" pitchFamily="2" charset="0"/>
              </a:rPr>
              <a:t>39 h/semana en mujeres</a:t>
            </a:r>
            <a:endParaRPr lang="id-ID" altLang="es-MX" sz="800" b="1" dirty="0">
              <a:solidFill>
                <a:srgbClr val="002060"/>
              </a:solidFill>
              <a:latin typeface="Oswald" panose="02000303000000000000" pitchFamily="2" charset="0"/>
            </a:endParaRPr>
          </a:p>
        </p:txBody>
      </p:sp>
      <p:sp>
        <p:nvSpPr>
          <p:cNvPr id="12" name="TextBox 63"/>
          <p:cNvSpPr txBox="1">
            <a:spLocks noChangeArrowheads="1"/>
          </p:cNvSpPr>
          <p:nvPr/>
        </p:nvSpPr>
        <p:spPr bwMode="auto">
          <a:xfrm>
            <a:off x="236483" y="5755518"/>
            <a:ext cx="3463695" cy="280058"/>
          </a:xfrm>
          <a:prstGeom prst="rect">
            <a:avLst/>
          </a:prstGeom>
          <a:solidFill>
            <a:srgbClr val="006256"/>
          </a:solidFill>
          <a:ln>
            <a:noFill/>
          </a:ln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ES" altLang="es-MX" sz="1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USO DEL TIEMPO PARA TRABAJO “NO REMUNERADO” </a:t>
            </a:r>
          </a:p>
        </p:txBody>
      </p:sp>
      <p:sp>
        <p:nvSpPr>
          <p:cNvPr id="13" name="Rectángulo 117"/>
          <p:cNvSpPr/>
          <p:nvPr/>
        </p:nvSpPr>
        <p:spPr>
          <a:xfrm>
            <a:off x="404949" y="253266"/>
            <a:ext cx="143691" cy="829620"/>
          </a:xfrm>
          <a:prstGeom prst="rect">
            <a:avLst/>
          </a:prstGeom>
          <a:solidFill>
            <a:srgbClr val="00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ángulo 3"/>
          <p:cNvSpPr/>
          <p:nvPr/>
        </p:nvSpPr>
        <p:spPr>
          <a:xfrm>
            <a:off x="4271686" y="894302"/>
            <a:ext cx="3698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algn="just">
              <a:spcBef>
                <a:spcPts val="600"/>
              </a:spcBef>
              <a:buClr>
                <a:srgbClr val="009381"/>
              </a:buClr>
              <a:defRPr/>
            </a:pPr>
            <a:endParaRPr lang="es-ES" sz="11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180975" lvl="1" algn="just">
              <a:spcBef>
                <a:spcPts val="600"/>
              </a:spcBef>
              <a:buClr>
                <a:srgbClr val="009381"/>
              </a:buClr>
              <a:defRPr/>
            </a:pPr>
            <a:r>
              <a:rPr lang="es-ES" sz="11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PRINCIPALES UNIDADES DE INTERVENCIÓN DEL MIMP DESPLEGADAS A NIVEL NACIONAL</a:t>
            </a:r>
          </a:p>
        </p:txBody>
      </p:sp>
      <p:grpSp>
        <p:nvGrpSpPr>
          <p:cNvPr id="15" name="Grupo 29696"/>
          <p:cNvGrpSpPr/>
          <p:nvPr/>
        </p:nvGrpSpPr>
        <p:grpSpPr>
          <a:xfrm>
            <a:off x="211630" y="6052439"/>
            <a:ext cx="648000" cy="648000"/>
            <a:chOff x="782732" y="5735463"/>
            <a:chExt cx="540000" cy="540000"/>
          </a:xfrm>
        </p:grpSpPr>
        <p:sp>
          <p:nvSpPr>
            <p:cNvPr id="16" name="Rectangle 28"/>
            <p:cNvSpPr/>
            <p:nvPr/>
          </p:nvSpPr>
          <p:spPr bwMode="auto">
            <a:xfrm>
              <a:off x="782732" y="5735463"/>
              <a:ext cx="540000" cy="540000"/>
            </a:xfrm>
            <a:prstGeom prst="rect">
              <a:avLst/>
            </a:prstGeom>
            <a:solidFill>
              <a:srgbClr val="43F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4217">
                <a:defRPr/>
              </a:pPr>
              <a:endParaRPr lang="id-ID" sz="900">
                <a:latin typeface="Calibri Light"/>
              </a:endParaRPr>
            </a:p>
          </p:txBody>
        </p:sp>
        <p:pic>
          <p:nvPicPr>
            <p:cNvPr id="17" name="Picture 20" descr="La brecha salarial en las profesiones colegiadas es del 15% | Legal | Cinco  Día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16" y="5742171"/>
              <a:ext cx="515648" cy="51722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ángulo 119"/>
          <p:cNvSpPr/>
          <p:nvPr/>
        </p:nvSpPr>
        <p:spPr>
          <a:xfrm>
            <a:off x="4486909" y="1122656"/>
            <a:ext cx="3471768" cy="454969"/>
          </a:xfrm>
          <a:prstGeom prst="rect">
            <a:avLst/>
          </a:prstGeom>
          <a:noFill/>
          <a:ln w="12700">
            <a:solidFill>
              <a:srgbClr val="40404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Imagen 130">
            <a:extLst>
              <a:ext uri="{FF2B5EF4-FFF2-40B4-BE49-F238E27FC236}">
                <a16:creationId xmlns:a16="http://schemas.microsoft.com/office/drawing/2014/main" id="{16868D65-4435-447F-BDAB-900FC5B0F2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15" t="12705" r="14953" b="7296"/>
          <a:stretch/>
        </p:blipFill>
        <p:spPr>
          <a:xfrm>
            <a:off x="4486909" y="1577625"/>
            <a:ext cx="3471768" cy="5018282"/>
          </a:xfrm>
          <a:prstGeom prst="rect">
            <a:avLst/>
          </a:prstGeom>
        </p:spPr>
      </p:pic>
      <p:sp>
        <p:nvSpPr>
          <p:cNvPr id="20" name="TextBox 70"/>
          <p:cNvSpPr txBox="1">
            <a:spLocks noChangeArrowheads="1"/>
          </p:cNvSpPr>
          <p:nvPr/>
        </p:nvSpPr>
        <p:spPr bwMode="auto">
          <a:xfrm>
            <a:off x="1154730" y="1821556"/>
            <a:ext cx="603013" cy="38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s-MX" sz="2000" b="1" dirty="0">
                <a:solidFill>
                  <a:srgbClr val="002060"/>
                </a:solidFill>
                <a:latin typeface="Oswald" panose="02000303000000000000" pitchFamily="2" charset="0"/>
              </a:rPr>
              <a:t>51%</a:t>
            </a:r>
            <a:endParaRPr lang="id-ID" altLang="es-MX" sz="1100" b="1" dirty="0">
              <a:solidFill>
                <a:srgbClr val="002060"/>
              </a:solidFill>
              <a:latin typeface="Oswald" panose="02000303000000000000" pitchFamily="2" charset="0"/>
            </a:endParaRPr>
          </a:p>
        </p:txBody>
      </p:sp>
      <p:sp>
        <p:nvSpPr>
          <p:cNvPr id="21" name="TextBox 58"/>
          <p:cNvSpPr txBox="1">
            <a:spLocks noChangeArrowheads="1"/>
          </p:cNvSpPr>
          <p:nvPr/>
        </p:nvSpPr>
        <p:spPr bwMode="auto">
          <a:xfrm>
            <a:off x="1214700" y="2495194"/>
            <a:ext cx="615838" cy="38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defPPr>
              <a:defRPr lang="es-PE"/>
            </a:defPPr>
            <a:lvl1pPr algn="r">
              <a:defRPr sz="2000" b="1">
                <a:latin typeface="Oswald" panose="02000303000000000000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dirty="0">
                <a:solidFill>
                  <a:srgbClr val="002060"/>
                </a:solidFill>
              </a:rPr>
              <a:t>12%</a:t>
            </a:r>
            <a:endParaRPr lang="id-ID" altLang="es-MX" dirty="0">
              <a:solidFill>
                <a:srgbClr val="002060"/>
              </a:solidFill>
            </a:endParaRP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>
            <a:off x="1062215" y="2770498"/>
            <a:ext cx="925217" cy="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defPPr>
              <a:defRPr lang="es-PE"/>
            </a:defPPr>
            <a:lvl1pPr algn="r">
              <a:defRPr sz="1200" b="1">
                <a:latin typeface="Oswald" panose="02000303000000000000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MX" dirty="0">
                <a:solidFill>
                  <a:srgbClr val="002060"/>
                </a:solidFill>
              </a:rPr>
              <a:t>de peruanos</a:t>
            </a:r>
            <a:endParaRPr lang="id-ID" altLang="es-MX" dirty="0">
              <a:solidFill>
                <a:srgbClr val="002060"/>
              </a:solidFill>
            </a:endParaRPr>
          </a:p>
        </p:txBody>
      </p:sp>
      <p:sp>
        <p:nvSpPr>
          <p:cNvPr id="23" name="TextBox 60"/>
          <p:cNvSpPr txBox="1">
            <a:spLocks noChangeArrowheads="1"/>
          </p:cNvSpPr>
          <p:nvPr/>
        </p:nvSpPr>
        <p:spPr bwMode="auto">
          <a:xfrm>
            <a:off x="2034812" y="2542803"/>
            <a:ext cx="1293705" cy="4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s-MX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 personas Adultas Mayores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98435" y="3170969"/>
            <a:ext cx="614234" cy="38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defPPr>
              <a:defRPr lang="es-PE"/>
            </a:defPPr>
            <a:lvl1pPr algn="r">
              <a:defRPr sz="2000" b="1">
                <a:latin typeface="Oswald" panose="02000303000000000000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dirty="0">
                <a:solidFill>
                  <a:srgbClr val="002060"/>
                </a:solidFill>
              </a:rPr>
              <a:t>10%</a:t>
            </a:r>
            <a:endParaRPr lang="id-ID" altLang="es-MX" dirty="0">
              <a:solidFill>
                <a:srgbClr val="002060"/>
              </a:solidFill>
            </a:endParaRPr>
          </a:p>
        </p:txBody>
      </p:sp>
      <p:sp>
        <p:nvSpPr>
          <p:cNvPr id="25" name="TextBox 62"/>
          <p:cNvSpPr txBox="1">
            <a:spLocks noChangeArrowheads="1"/>
          </p:cNvSpPr>
          <p:nvPr/>
        </p:nvSpPr>
        <p:spPr bwMode="auto">
          <a:xfrm>
            <a:off x="1061139" y="3447908"/>
            <a:ext cx="925217" cy="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defPPr>
              <a:defRPr lang="es-PE"/>
            </a:defPPr>
            <a:lvl1pPr algn="r">
              <a:defRPr sz="1200" b="1">
                <a:latin typeface="Oswald" panose="02000303000000000000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altLang="es-MX" dirty="0">
                <a:solidFill>
                  <a:srgbClr val="002060"/>
                </a:solidFill>
              </a:rPr>
              <a:t>de peruanos</a:t>
            </a:r>
          </a:p>
        </p:txBody>
      </p:sp>
      <p:sp>
        <p:nvSpPr>
          <p:cNvPr id="26" name="TextBox 63"/>
          <p:cNvSpPr txBox="1">
            <a:spLocks noChangeArrowheads="1"/>
          </p:cNvSpPr>
          <p:nvPr/>
        </p:nvSpPr>
        <p:spPr bwMode="auto">
          <a:xfrm>
            <a:off x="1977102" y="3218880"/>
            <a:ext cx="1280723" cy="4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altLang="es-MX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Tienen algún tipo de discapacidad </a:t>
            </a:r>
          </a:p>
        </p:txBody>
      </p:sp>
      <p:sp>
        <p:nvSpPr>
          <p:cNvPr id="27" name="TextBox 70"/>
          <p:cNvSpPr txBox="1">
            <a:spLocks noChangeArrowheads="1"/>
          </p:cNvSpPr>
          <p:nvPr/>
        </p:nvSpPr>
        <p:spPr bwMode="auto">
          <a:xfrm>
            <a:off x="1152414" y="1149209"/>
            <a:ext cx="546908" cy="38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s-MX" sz="2000" b="1" dirty="0">
                <a:solidFill>
                  <a:srgbClr val="002060"/>
                </a:solidFill>
                <a:latin typeface="Oswald" panose="02000303000000000000" pitchFamily="2" charset="0"/>
              </a:rPr>
              <a:t>+30</a:t>
            </a:r>
            <a:endParaRPr lang="id-ID" altLang="es-MX" sz="1100" b="1" dirty="0">
              <a:solidFill>
                <a:srgbClr val="002060"/>
              </a:solidFill>
              <a:latin typeface="Oswald" panose="02000303000000000000" pitchFamily="2" charset="0"/>
            </a:endParaRPr>
          </a:p>
        </p:txBody>
      </p:sp>
      <p:sp>
        <p:nvSpPr>
          <p:cNvPr id="28" name="TextBox 71"/>
          <p:cNvSpPr txBox="1">
            <a:spLocks noChangeArrowheads="1"/>
          </p:cNvSpPr>
          <p:nvPr/>
        </p:nvSpPr>
        <p:spPr bwMode="auto">
          <a:xfrm>
            <a:off x="1081081" y="1446574"/>
            <a:ext cx="689575" cy="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CO" altLang="es-MX" sz="1200" b="1" dirty="0">
                <a:solidFill>
                  <a:srgbClr val="002060"/>
                </a:solidFill>
                <a:latin typeface="Oswald" panose="02000303000000000000" pitchFamily="2" charset="0"/>
              </a:rPr>
              <a:t>Millones</a:t>
            </a:r>
            <a:endParaRPr lang="es-CO" altLang="es-MX" sz="500" b="1" dirty="0">
              <a:solidFill>
                <a:srgbClr val="002060"/>
              </a:solidFill>
              <a:latin typeface="Oswald" panose="02000303000000000000" pitchFamily="2" charset="0"/>
            </a:endParaRPr>
          </a:p>
        </p:txBody>
      </p:sp>
      <p:sp>
        <p:nvSpPr>
          <p:cNvPr id="29" name="TextBox 72"/>
          <p:cNvSpPr txBox="1">
            <a:spLocks noChangeArrowheads="1"/>
          </p:cNvSpPr>
          <p:nvPr/>
        </p:nvSpPr>
        <p:spPr bwMode="auto">
          <a:xfrm>
            <a:off x="1813106" y="1225594"/>
            <a:ext cx="1172596" cy="4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ES" altLang="es-MX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habitantes </a:t>
            </a:r>
          </a:p>
          <a:p>
            <a:pPr algn="just">
              <a:lnSpc>
                <a:spcPct val="110000"/>
              </a:lnSpc>
            </a:pPr>
            <a:r>
              <a:rPr lang="es-ES" altLang="es-MX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peruanos</a:t>
            </a:r>
            <a:endParaRPr lang="en-US" altLang="es-MX" sz="105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73"/>
          <p:cNvSpPr txBox="1">
            <a:spLocks noChangeArrowheads="1"/>
          </p:cNvSpPr>
          <p:nvPr/>
        </p:nvSpPr>
        <p:spPr bwMode="auto">
          <a:xfrm>
            <a:off x="1958482" y="1822186"/>
            <a:ext cx="636676" cy="38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defPPr>
              <a:defRPr lang="es-PE"/>
            </a:defPPr>
            <a:lvl1pPr algn="r">
              <a:defRPr sz="2000" b="1">
                <a:latin typeface="Oswald" panose="02000303000000000000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dirty="0">
                <a:solidFill>
                  <a:srgbClr val="002060"/>
                </a:solidFill>
              </a:rPr>
              <a:t>49%</a:t>
            </a:r>
            <a:endParaRPr lang="id-ID" altLang="es-MX" dirty="0">
              <a:solidFill>
                <a:srgbClr val="002060"/>
              </a:solidFill>
            </a:endParaRPr>
          </a:p>
        </p:txBody>
      </p:sp>
      <p:sp>
        <p:nvSpPr>
          <p:cNvPr id="31" name="TextBox 74"/>
          <p:cNvSpPr txBox="1">
            <a:spLocks noChangeArrowheads="1"/>
          </p:cNvSpPr>
          <p:nvPr/>
        </p:nvSpPr>
        <p:spPr bwMode="auto">
          <a:xfrm>
            <a:off x="1885464" y="2102983"/>
            <a:ext cx="740871" cy="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defPPr>
              <a:defRPr lang="es-PE"/>
            </a:defPPr>
            <a:lvl1pPr algn="r">
              <a:defRPr sz="1200" b="1">
                <a:latin typeface="Oswald" panose="02000303000000000000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altLang="es-MX" dirty="0">
                <a:solidFill>
                  <a:srgbClr val="002060"/>
                </a:solidFill>
              </a:rPr>
              <a:t>Hombres</a:t>
            </a:r>
          </a:p>
        </p:txBody>
      </p:sp>
      <p:sp>
        <p:nvSpPr>
          <p:cNvPr id="32" name="TextBox 71"/>
          <p:cNvSpPr txBox="1">
            <a:spLocks noChangeArrowheads="1"/>
          </p:cNvSpPr>
          <p:nvPr/>
        </p:nvSpPr>
        <p:spPr bwMode="auto">
          <a:xfrm>
            <a:off x="1105649" y="2108463"/>
            <a:ext cx="668736" cy="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CO" altLang="es-MX" sz="1200" b="1" dirty="0">
                <a:solidFill>
                  <a:srgbClr val="002060"/>
                </a:solidFill>
                <a:latin typeface="Oswald" panose="02000303000000000000" pitchFamily="2" charset="0"/>
              </a:rPr>
              <a:t>Mujeres</a:t>
            </a:r>
            <a:endParaRPr lang="es-CO" altLang="es-MX" sz="500" b="1" dirty="0">
              <a:solidFill>
                <a:srgbClr val="002060"/>
              </a:solidFill>
              <a:latin typeface="Oswald" panose="02000303000000000000" pitchFamily="2" charset="0"/>
            </a:endParaRPr>
          </a:p>
        </p:txBody>
      </p:sp>
      <p:sp>
        <p:nvSpPr>
          <p:cNvPr id="33" name="TextBox 58"/>
          <p:cNvSpPr txBox="1">
            <a:spLocks noChangeArrowheads="1"/>
          </p:cNvSpPr>
          <p:nvPr/>
        </p:nvSpPr>
        <p:spPr bwMode="auto">
          <a:xfrm>
            <a:off x="1191265" y="3784912"/>
            <a:ext cx="617440" cy="38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defPPr>
              <a:defRPr lang="es-PE"/>
            </a:defPPr>
            <a:lvl1pPr algn="r">
              <a:defRPr sz="2000" b="1">
                <a:latin typeface="Oswald" panose="02000303000000000000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dirty="0">
                <a:solidFill>
                  <a:srgbClr val="002060"/>
                </a:solidFill>
              </a:rPr>
              <a:t>30%</a:t>
            </a:r>
            <a:endParaRPr lang="id-ID" altLang="es-MX" dirty="0">
              <a:solidFill>
                <a:srgbClr val="002060"/>
              </a:solidFill>
            </a:endParaRPr>
          </a:p>
        </p:txBody>
      </p:sp>
      <p:sp>
        <p:nvSpPr>
          <p:cNvPr id="34" name="TextBox 59"/>
          <p:cNvSpPr txBox="1">
            <a:spLocks noChangeArrowheads="1"/>
          </p:cNvSpPr>
          <p:nvPr/>
        </p:nvSpPr>
        <p:spPr bwMode="auto">
          <a:xfrm>
            <a:off x="1064751" y="4065372"/>
            <a:ext cx="849876" cy="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defPPr>
              <a:defRPr lang="es-PE"/>
            </a:defPPr>
            <a:lvl1pPr algn="r">
              <a:defRPr sz="1200" b="1">
                <a:latin typeface="Oswald" panose="02000303000000000000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MX" dirty="0">
                <a:solidFill>
                  <a:srgbClr val="002060"/>
                </a:solidFill>
              </a:rPr>
              <a:t>de mujeres</a:t>
            </a:r>
            <a:endParaRPr lang="id-ID" altLang="es-MX" dirty="0">
              <a:solidFill>
                <a:srgbClr val="002060"/>
              </a:solidFill>
            </a:endParaRPr>
          </a:p>
        </p:txBody>
      </p:sp>
      <p:sp>
        <p:nvSpPr>
          <p:cNvPr id="35" name="TextBox 60"/>
          <p:cNvSpPr txBox="1">
            <a:spLocks noChangeArrowheads="1"/>
          </p:cNvSpPr>
          <p:nvPr/>
        </p:nvSpPr>
        <p:spPr bwMode="auto">
          <a:xfrm>
            <a:off x="1940765" y="3719897"/>
            <a:ext cx="1759413" cy="64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PE" sz="1050" dirty="0">
                <a:solidFill>
                  <a:srgbClr val="002060"/>
                </a:solidFill>
              </a:rPr>
              <a:t>Son víctimas de violencia física por parte del esposo o compañero</a:t>
            </a:r>
            <a:endParaRPr lang="en-US" altLang="es-MX" sz="105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Box 61"/>
          <p:cNvSpPr txBox="1">
            <a:spLocks noChangeArrowheads="1"/>
          </p:cNvSpPr>
          <p:nvPr/>
        </p:nvSpPr>
        <p:spPr bwMode="auto">
          <a:xfrm>
            <a:off x="1174458" y="4424911"/>
            <a:ext cx="631868" cy="38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defPPr>
              <a:defRPr lang="es-PE"/>
            </a:defPPr>
            <a:lvl1pPr algn="r">
              <a:defRPr sz="2000" b="1">
                <a:latin typeface="Oswald" panose="02000303000000000000" pitchFamily="2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MX" dirty="0">
                <a:solidFill>
                  <a:srgbClr val="002060"/>
                </a:solidFill>
              </a:rPr>
              <a:t>52%</a:t>
            </a:r>
            <a:endParaRPr lang="id-ID" altLang="es-MX" dirty="0">
              <a:solidFill>
                <a:srgbClr val="002060"/>
              </a:solidFill>
            </a:endParaRPr>
          </a:p>
        </p:txBody>
      </p: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1048964" y="4749024"/>
            <a:ext cx="849876" cy="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altLang="es-MX" sz="1200" b="1" dirty="0">
                <a:solidFill>
                  <a:srgbClr val="002060"/>
                </a:solidFill>
                <a:latin typeface="Oswald" panose="02000303000000000000" pitchFamily="2" charset="0"/>
              </a:rPr>
              <a:t>de mujeres</a:t>
            </a:r>
            <a:endParaRPr lang="es-CO" altLang="es-MX" sz="500" b="1" dirty="0">
              <a:solidFill>
                <a:srgbClr val="002060"/>
              </a:solidFill>
              <a:latin typeface="Oswald" panose="02000303000000000000" pitchFamily="2" charset="0"/>
            </a:endParaRPr>
          </a:p>
        </p:txBody>
      </p:sp>
      <p:sp>
        <p:nvSpPr>
          <p:cNvPr id="38" name="TextBox 63"/>
          <p:cNvSpPr txBox="1">
            <a:spLocks noChangeArrowheads="1"/>
          </p:cNvSpPr>
          <p:nvPr/>
        </p:nvSpPr>
        <p:spPr bwMode="auto">
          <a:xfrm>
            <a:off x="1934777" y="4408540"/>
            <a:ext cx="1858307" cy="62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ES" altLang="es-MX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 victimas de violencia psicológica por parte del esposo o compañero.</a:t>
            </a:r>
          </a:p>
        </p:txBody>
      </p:sp>
      <p:sp>
        <p:nvSpPr>
          <p:cNvPr id="39" name="TextBox 58"/>
          <p:cNvSpPr txBox="1">
            <a:spLocks noChangeArrowheads="1"/>
          </p:cNvSpPr>
          <p:nvPr/>
        </p:nvSpPr>
        <p:spPr bwMode="auto">
          <a:xfrm>
            <a:off x="1252388" y="5124281"/>
            <a:ext cx="476376" cy="38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s-MX" sz="2000" b="1" dirty="0">
                <a:solidFill>
                  <a:srgbClr val="002060"/>
                </a:solidFill>
                <a:latin typeface="Oswald" panose="02000303000000000000" pitchFamily="2" charset="0"/>
              </a:rPr>
              <a:t>7%</a:t>
            </a:r>
            <a:endParaRPr lang="id-ID" altLang="es-MX" sz="1100" b="1" dirty="0">
              <a:solidFill>
                <a:srgbClr val="002060"/>
              </a:solidFill>
              <a:latin typeface="Oswald" panose="02000303000000000000" pitchFamily="2" charset="0"/>
            </a:endParaRPr>
          </a:p>
        </p:txBody>
      </p:sp>
      <p:sp>
        <p:nvSpPr>
          <p:cNvPr id="40" name="TextBox 59"/>
          <p:cNvSpPr txBox="1">
            <a:spLocks noChangeArrowheads="1"/>
          </p:cNvSpPr>
          <p:nvPr/>
        </p:nvSpPr>
        <p:spPr bwMode="auto">
          <a:xfrm>
            <a:off x="1072286" y="5435376"/>
            <a:ext cx="849876" cy="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ES" altLang="es-MX" sz="1200" b="1" dirty="0">
                <a:solidFill>
                  <a:srgbClr val="002060"/>
                </a:solidFill>
                <a:latin typeface="Oswald" panose="02000303000000000000" pitchFamily="2" charset="0"/>
              </a:rPr>
              <a:t>de mujeres</a:t>
            </a:r>
            <a:endParaRPr lang="id-ID" altLang="es-MX" sz="500" b="1" dirty="0">
              <a:solidFill>
                <a:srgbClr val="002060"/>
              </a:solidFill>
              <a:latin typeface="Oswald" panose="02000303000000000000" pitchFamily="2" charset="0"/>
            </a:endParaRPr>
          </a:p>
        </p:txBody>
      </p:sp>
      <p:sp>
        <p:nvSpPr>
          <p:cNvPr id="41" name="TextBox 60"/>
          <p:cNvSpPr txBox="1">
            <a:spLocks noChangeArrowheads="1"/>
          </p:cNvSpPr>
          <p:nvPr/>
        </p:nvSpPr>
        <p:spPr bwMode="auto">
          <a:xfrm>
            <a:off x="1928316" y="5102519"/>
            <a:ext cx="1759413" cy="64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PE" sz="1050" dirty="0">
                <a:solidFill>
                  <a:srgbClr val="002060"/>
                </a:solidFill>
              </a:rPr>
              <a:t>Son víctimas de violencia sexual por parte de su esposo o compañero</a:t>
            </a:r>
          </a:p>
        </p:txBody>
      </p:sp>
      <p:grpSp>
        <p:nvGrpSpPr>
          <p:cNvPr id="42" name="Grupo 124"/>
          <p:cNvGrpSpPr/>
          <p:nvPr/>
        </p:nvGrpSpPr>
        <p:grpSpPr>
          <a:xfrm>
            <a:off x="196154" y="3124161"/>
            <a:ext cx="648000" cy="629810"/>
            <a:chOff x="785041" y="3400916"/>
            <a:chExt cx="540000" cy="540000"/>
          </a:xfrm>
        </p:grpSpPr>
        <p:sp>
          <p:nvSpPr>
            <p:cNvPr id="43" name="Rectangle 28"/>
            <p:cNvSpPr/>
            <p:nvPr/>
          </p:nvSpPr>
          <p:spPr bwMode="auto">
            <a:xfrm>
              <a:off x="785041" y="3400916"/>
              <a:ext cx="540000" cy="540000"/>
            </a:xfrm>
            <a:prstGeom prst="rect">
              <a:avLst/>
            </a:prstGeom>
            <a:solidFill>
              <a:srgbClr val="43F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4217">
                <a:defRPr/>
              </a:pPr>
              <a:endParaRPr lang="id-ID" sz="900">
                <a:latin typeface="Calibri Light"/>
              </a:endParaRPr>
            </a:p>
          </p:txBody>
        </p:sp>
        <p:pic>
          <p:nvPicPr>
            <p:cNvPr id="44" name="Imagen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375" b="89773" l="3834" r="65815"/>
                      </a14:imgEffect>
                    </a14:imgLayer>
                  </a14:imgProps>
                </a:ext>
              </a:extLst>
            </a:blip>
            <a:srcRect l="3514" t="23295" r="46430" b="11648"/>
            <a:stretch/>
          </p:blipFill>
          <p:spPr>
            <a:xfrm>
              <a:off x="796354" y="3512881"/>
              <a:ext cx="512562" cy="374581"/>
            </a:xfrm>
            <a:prstGeom prst="rect">
              <a:avLst/>
            </a:prstGeom>
          </p:spPr>
        </p:pic>
      </p:grpSp>
      <p:grpSp>
        <p:nvGrpSpPr>
          <p:cNvPr id="45" name="Grupo 29695"/>
          <p:cNvGrpSpPr/>
          <p:nvPr/>
        </p:nvGrpSpPr>
        <p:grpSpPr>
          <a:xfrm>
            <a:off x="211238" y="5090073"/>
            <a:ext cx="648000" cy="629810"/>
            <a:chOff x="771799" y="5154141"/>
            <a:chExt cx="540000" cy="540000"/>
          </a:xfrm>
        </p:grpSpPr>
        <p:sp>
          <p:nvSpPr>
            <p:cNvPr id="46" name="Rectangle 28"/>
            <p:cNvSpPr/>
            <p:nvPr/>
          </p:nvSpPr>
          <p:spPr bwMode="auto">
            <a:xfrm>
              <a:off x="771799" y="5154141"/>
              <a:ext cx="540000" cy="540000"/>
            </a:xfrm>
            <a:prstGeom prst="rect">
              <a:avLst/>
            </a:prstGeom>
            <a:solidFill>
              <a:srgbClr val="43F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4217">
                <a:defRPr/>
              </a:pPr>
              <a:endParaRPr lang="id-ID" sz="900">
                <a:latin typeface="Calibri Light"/>
              </a:endParaRPr>
            </a:p>
          </p:txBody>
        </p:sp>
        <p:pic>
          <p:nvPicPr>
            <p:cNvPr id="47" name="Picture 12" descr="Detener la ilustración de violencia de género | Vector Gratis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6" t="7249" r="7495" b="7544"/>
            <a:stretch/>
          </p:blipFill>
          <p:spPr bwMode="auto">
            <a:xfrm>
              <a:off x="798825" y="5187885"/>
              <a:ext cx="491100" cy="48771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upo 126"/>
          <p:cNvGrpSpPr/>
          <p:nvPr/>
        </p:nvGrpSpPr>
        <p:grpSpPr>
          <a:xfrm>
            <a:off x="201266" y="4435562"/>
            <a:ext cx="648000" cy="629810"/>
            <a:chOff x="773226" y="4565286"/>
            <a:chExt cx="552097" cy="545544"/>
          </a:xfrm>
        </p:grpSpPr>
        <p:sp>
          <p:nvSpPr>
            <p:cNvPr id="49" name="Rectangle 28"/>
            <p:cNvSpPr/>
            <p:nvPr/>
          </p:nvSpPr>
          <p:spPr bwMode="auto">
            <a:xfrm>
              <a:off x="782732" y="4570830"/>
              <a:ext cx="540000" cy="540000"/>
            </a:xfrm>
            <a:prstGeom prst="rect">
              <a:avLst/>
            </a:prstGeom>
            <a:solidFill>
              <a:srgbClr val="43F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4217">
                <a:defRPr/>
              </a:pPr>
              <a:endParaRPr lang="id-ID" sz="900">
                <a:latin typeface="Calibri Light"/>
              </a:endParaRPr>
            </a:p>
          </p:txBody>
        </p:sp>
        <p:pic>
          <p:nvPicPr>
            <p:cNvPr id="50" name="Picture 14" descr="El maltrato psicológico o emocional: detectarlo, salir de él y superarlo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8220" b="85579" l="21872" r="901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2" t="9800" r="1267" b="6001"/>
            <a:stretch/>
          </p:blipFill>
          <p:spPr bwMode="auto">
            <a:xfrm>
              <a:off x="773226" y="4565286"/>
              <a:ext cx="552097" cy="54434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upo 125"/>
          <p:cNvGrpSpPr/>
          <p:nvPr/>
        </p:nvGrpSpPr>
        <p:grpSpPr>
          <a:xfrm>
            <a:off x="193321" y="3787604"/>
            <a:ext cx="648000" cy="629810"/>
            <a:chOff x="774794" y="3984227"/>
            <a:chExt cx="540000" cy="540000"/>
          </a:xfrm>
        </p:grpSpPr>
        <p:sp>
          <p:nvSpPr>
            <p:cNvPr id="52" name="Rectangle 28"/>
            <p:cNvSpPr/>
            <p:nvPr/>
          </p:nvSpPr>
          <p:spPr bwMode="auto">
            <a:xfrm>
              <a:off x="774794" y="3984227"/>
              <a:ext cx="540000" cy="540000"/>
            </a:xfrm>
            <a:prstGeom prst="rect">
              <a:avLst/>
            </a:prstGeom>
            <a:solidFill>
              <a:srgbClr val="43F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4217">
                <a:defRPr/>
              </a:pPr>
              <a:endParaRPr lang="id-ID" sz="900">
                <a:latin typeface="Calibri Light"/>
              </a:endParaRPr>
            </a:p>
          </p:txBody>
        </p:sp>
        <p:pic>
          <p:nvPicPr>
            <p:cNvPr id="53" name="Picture 18" descr="Detener el concepto de violencia de género | Vector Grati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10" y="4026566"/>
              <a:ext cx="477036" cy="47703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upo 121"/>
          <p:cNvGrpSpPr/>
          <p:nvPr/>
        </p:nvGrpSpPr>
        <p:grpSpPr>
          <a:xfrm>
            <a:off x="196154" y="1142333"/>
            <a:ext cx="648000" cy="629810"/>
            <a:chOff x="439388" y="1227513"/>
            <a:chExt cx="739010" cy="685531"/>
          </a:xfrm>
        </p:grpSpPr>
        <p:sp>
          <p:nvSpPr>
            <p:cNvPr id="55" name="Rectangle 28"/>
            <p:cNvSpPr/>
            <p:nvPr/>
          </p:nvSpPr>
          <p:spPr bwMode="auto">
            <a:xfrm>
              <a:off x="439388" y="1227513"/>
              <a:ext cx="739010" cy="685531"/>
            </a:xfrm>
            <a:prstGeom prst="rect">
              <a:avLst/>
            </a:prstGeom>
            <a:solidFill>
              <a:srgbClr val="43F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4217"/>
              <a:endParaRPr lang="id-ID" sz="900">
                <a:latin typeface="Calibri Light"/>
              </a:endParaRPr>
            </a:p>
          </p:txBody>
        </p:sp>
        <p:pic>
          <p:nvPicPr>
            <p:cNvPr id="56" name="Imagen 120"/>
            <p:cNvPicPr>
              <a:picLocks noChangeAspect="1"/>
            </p:cNvPicPr>
            <p:nvPr/>
          </p:nvPicPr>
          <p:blipFill rotWithShape="1">
            <a:blip r:embed="rId12" cstate="print"/>
            <a:srcRect r="39113"/>
            <a:stretch/>
          </p:blipFill>
          <p:spPr>
            <a:xfrm>
              <a:off x="490338" y="1281435"/>
              <a:ext cx="623843" cy="582960"/>
            </a:xfrm>
            <a:prstGeom prst="rect">
              <a:avLst/>
            </a:prstGeom>
          </p:spPr>
        </p:pic>
      </p:grpSp>
      <p:grpSp>
        <p:nvGrpSpPr>
          <p:cNvPr id="57" name="Grupo 122"/>
          <p:cNvGrpSpPr/>
          <p:nvPr/>
        </p:nvGrpSpPr>
        <p:grpSpPr>
          <a:xfrm>
            <a:off x="198107" y="1810218"/>
            <a:ext cx="648000" cy="629810"/>
            <a:chOff x="640269" y="1958840"/>
            <a:chExt cx="545690" cy="542048"/>
          </a:xfrm>
        </p:grpSpPr>
        <p:sp>
          <p:nvSpPr>
            <p:cNvPr id="58" name="Rectangle 28"/>
            <p:cNvSpPr/>
            <p:nvPr/>
          </p:nvSpPr>
          <p:spPr bwMode="auto">
            <a:xfrm>
              <a:off x="645959" y="1958840"/>
              <a:ext cx="540000" cy="540000"/>
            </a:xfrm>
            <a:prstGeom prst="rect">
              <a:avLst/>
            </a:prstGeom>
            <a:solidFill>
              <a:srgbClr val="43F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4217">
                <a:defRPr/>
              </a:pPr>
              <a:endParaRPr lang="id-ID" sz="900">
                <a:latin typeface="Calibri Light"/>
              </a:endParaRPr>
            </a:p>
          </p:txBody>
        </p:sp>
        <p:pic>
          <p:nvPicPr>
            <p:cNvPr id="59" name="Picture 4" descr="Hombre Con El Personaje De Dibujos Animados Del Avatar De La Barba  Ilustración del Vector - Ilustración de corporativo, hermoso: 149734740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2" b="97333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892" t="404" r="29424" b="-2510"/>
            <a:stretch/>
          </p:blipFill>
          <p:spPr bwMode="auto">
            <a:xfrm>
              <a:off x="899769" y="1966756"/>
              <a:ext cx="265211" cy="41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Joven Mujer De Dibujos Animados Iconos Ilustración Vectorial Diseño Gráfico  Ilustraciones Vectoriales, Clip Art Vectorizado Libre De Derechos. Image  85568994.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231" b="9684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5" t="-1769" b="-1"/>
            <a:stretch/>
          </p:blipFill>
          <p:spPr bwMode="auto">
            <a:xfrm>
              <a:off x="640269" y="2064388"/>
              <a:ext cx="296662" cy="427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Conector recto 7"/>
            <p:cNvCxnSpPr/>
            <p:nvPr/>
          </p:nvCxnSpPr>
          <p:spPr>
            <a:xfrm>
              <a:off x="645959" y="1964423"/>
              <a:ext cx="540000" cy="53646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o 123"/>
          <p:cNvGrpSpPr/>
          <p:nvPr/>
        </p:nvGrpSpPr>
        <p:grpSpPr>
          <a:xfrm>
            <a:off x="193779" y="2462706"/>
            <a:ext cx="648000" cy="629810"/>
            <a:chOff x="629866" y="2552940"/>
            <a:chExt cx="548532" cy="540000"/>
          </a:xfrm>
        </p:grpSpPr>
        <p:sp>
          <p:nvSpPr>
            <p:cNvPr id="63" name="Rectangle 28"/>
            <p:cNvSpPr/>
            <p:nvPr/>
          </p:nvSpPr>
          <p:spPr bwMode="auto">
            <a:xfrm>
              <a:off x="638398" y="2552940"/>
              <a:ext cx="540000" cy="540000"/>
            </a:xfrm>
            <a:prstGeom prst="rect">
              <a:avLst/>
            </a:prstGeom>
            <a:solidFill>
              <a:srgbClr val="43F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anchor="ctr"/>
            <a:lstStyle/>
            <a:p>
              <a:pPr algn="ctr" defTabSz="914217"/>
              <a:endParaRPr lang="id-ID" sz="900">
                <a:latin typeface="Calibri Light"/>
              </a:endParaRPr>
            </a:p>
          </p:txBody>
        </p:sp>
        <p:pic>
          <p:nvPicPr>
            <p:cNvPr id="64" name="Picture 8" descr="Pareja De Personas Mayores. Abuela Y Abuelo Aislados Sobre Fondo Blanco.  Ilustración De Vector De Dibujos Animados Ilustraciones Vectoriales, Clip  Art Vectorizado Libre De Derechos. Image 86999829.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385" b="9646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27" r="7640" b="-1"/>
            <a:stretch/>
          </p:blipFill>
          <p:spPr bwMode="auto">
            <a:xfrm>
              <a:off x="629866" y="2563861"/>
              <a:ext cx="534432" cy="515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5" name="Tabla 63">
            <a:extLst>
              <a:ext uri="{FF2B5EF4-FFF2-40B4-BE49-F238E27FC236}">
                <a16:creationId xmlns:a16="http://schemas.microsoft.com/office/drawing/2014/main" id="{F2F26B78-D6C9-4F44-BBE9-58A157944DE8}"/>
              </a:ext>
            </a:extLst>
          </p:cNvPr>
          <p:cNvGraphicFramePr>
            <a:graphicFrameLocks noGrp="1"/>
          </p:cNvGraphicFramePr>
          <p:nvPr/>
        </p:nvGraphicFramePr>
        <p:xfrm>
          <a:off x="8105712" y="1042669"/>
          <a:ext cx="3855473" cy="5625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6553">
                  <a:extLst>
                    <a:ext uri="{9D8B030D-6E8A-4147-A177-3AD203B41FA5}">
                      <a16:colId xmlns:a16="http://schemas.microsoft.com/office/drawing/2014/main" val="1717633991"/>
                    </a:ext>
                  </a:extLst>
                </a:gridCol>
                <a:gridCol w="1358920">
                  <a:extLst>
                    <a:ext uri="{9D8B030D-6E8A-4147-A177-3AD203B41FA5}">
                      <a16:colId xmlns:a16="http://schemas.microsoft.com/office/drawing/2014/main" val="4171515497"/>
                    </a:ext>
                  </a:extLst>
                </a:gridCol>
              </a:tblGrid>
              <a:tr h="217099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Centro Emergencia Mujer</a:t>
                      </a:r>
                      <a:endParaRPr lang="es-PE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424 CEMs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67228"/>
                  </a:ext>
                </a:extLst>
              </a:tr>
              <a:tr h="526814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Estrategia Rural</a:t>
                      </a:r>
                      <a:endParaRPr lang="es-PE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En 67 Distritos Rurales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89994"/>
                  </a:ext>
                </a:extLst>
              </a:tr>
              <a:tr h="424920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Educadores de Calle</a:t>
                      </a:r>
                      <a:endParaRPr lang="es-PE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54 Centros de Referencia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222310"/>
                  </a:ext>
                </a:extLst>
              </a:tr>
              <a:tr h="596376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Centro de Acogida Residencial de Niñas, Niños y Adolescentes - CARNNA</a:t>
                      </a:r>
                      <a:endParaRPr lang="es-MX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56 CAR - NNA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638816"/>
                  </a:ext>
                </a:extLst>
              </a:tr>
              <a:tr h="272496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Unidad de Protección Especial</a:t>
                      </a:r>
                      <a:endParaRPr lang="es-PE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25 UPEs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94201"/>
                  </a:ext>
                </a:extLst>
              </a:tr>
              <a:tr h="395232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Centro de Coordinación Regional de CONADIS</a:t>
                      </a:r>
                      <a:endParaRPr lang="es-MX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24 Unidades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52129"/>
                  </a:ext>
                </a:extLst>
              </a:tr>
              <a:tr h="395232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Centro de Desarrollo Integral de La Familia</a:t>
                      </a:r>
                      <a:endParaRPr lang="es-MX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24 CEDIFs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554971"/>
                  </a:ext>
                </a:extLst>
              </a:tr>
              <a:tr h="318688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Hogares de Refugio Temporal</a:t>
                      </a:r>
                      <a:endParaRPr lang="es-PE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22 Hogares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466671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Adopciones</a:t>
                      </a:r>
                      <a:endParaRPr lang="es-PE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 Oficinas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74230"/>
                  </a:ext>
                </a:extLst>
              </a:tr>
              <a:tr h="318688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Servicio de Atención Urgente </a:t>
                      </a:r>
                      <a:endParaRPr lang="es-PE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 Equipos SAU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43285"/>
                  </a:ext>
                </a:extLst>
              </a:tr>
              <a:tr h="588209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Centro de Acogida Residencial para Personas Con Discapacidad - CARPCD</a:t>
                      </a:r>
                      <a:endParaRPr lang="es-MX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 CAR - PCD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83097"/>
                  </a:ext>
                </a:extLst>
              </a:tr>
              <a:tr h="395232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Centro de Acogida Residencial de Urgencia</a:t>
                      </a:r>
                      <a:endParaRPr lang="es-PE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 CAR - U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88994"/>
                  </a:ext>
                </a:extLst>
              </a:tr>
              <a:tr h="272496"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Centro de ATENCION Institucional</a:t>
                      </a:r>
                      <a:endParaRPr lang="es-PE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 CAIs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383019"/>
                  </a:ext>
                </a:extLst>
              </a:tr>
              <a:tr h="580495">
                <a:tc>
                  <a:txBody>
                    <a:bodyPr/>
                    <a:lstStyle/>
                    <a:p>
                      <a:pPr algn="l" fontAlgn="b"/>
                      <a:r>
                        <a:rPr lang="es-MX" sz="13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Centro de Atención Residencial para Personas Adultas Mayores - CARPAM</a:t>
                      </a:r>
                      <a:endParaRPr lang="es-MX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PE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 CAR - PAM</a:t>
                      </a:r>
                      <a:endParaRPr lang="es-PE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ABC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418829"/>
                  </a:ext>
                </a:extLst>
              </a:tr>
            </a:tbl>
          </a:graphicData>
        </a:graphic>
      </p:graphicFrame>
      <p:sp>
        <p:nvSpPr>
          <p:cNvPr id="66" name="CuadroTexto 1">
            <a:extLst>
              <a:ext uri="{FF2B5EF4-FFF2-40B4-BE49-F238E27FC236}">
                <a16:creationId xmlns:a16="http://schemas.microsoft.com/office/drawing/2014/main" id="{B9F4170D-1FD4-47DF-9F36-7B451573FFB1}"/>
              </a:ext>
            </a:extLst>
          </p:cNvPr>
          <p:cNvSpPr txBox="1"/>
          <p:nvPr/>
        </p:nvSpPr>
        <p:spPr>
          <a:xfrm>
            <a:off x="4540392" y="5395578"/>
            <a:ext cx="2006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MÁS DE 700</a:t>
            </a:r>
          </a:p>
          <a:p>
            <a:r>
              <a:rPr lang="es-MX" b="1" dirty="0">
                <a:solidFill>
                  <a:srgbClr val="C00000"/>
                </a:solidFill>
              </a:rPr>
              <a:t>UNIDADES DE </a:t>
            </a:r>
          </a:p>
          <a:p>
            <a:r>
              <a:rPr lang="es-MX" b="1" dirty="0">
                <a:solidFill>
                  <a:srgbClr val="C00000"/>
                </a:solidFill>
              </a:rPr>
              <a:t>INTERVENCION </a:t>
            </a:r>
          </a:p>
          <a:p>
            <a:r>
              <a:rPr lang="es-MX" b="1" dirty="0">
                <a:solidFill>
                  <a:srgbClr val="C00000"/>
                </a:solidFill>
              </a:rPr>
              <a:t>A NIVEL NACIONAL</a:t>
            </a:r>
            <a:endParaRPr lang="es-P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5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2A3087D2-F415-45B3-8B1E-8071E0977F3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33766" y="3405343"/>
            <a:ext cx="1844560" cy="930189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12700">
            <a:solidFill>
              <a:srgbClr val="40404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64E517E9-8893-4425-9E51-5CD9B7A7E7AC}"/>
              </a:ext>
            </a:extLst>
          </p:cNvPr>
          <p:cNvCxnSpPr>
            <a:cxnSpLocks/>
          </p:cNvCxnSpPr>
          <p:nvPr/>
        </p:nvCxnSpPr>
        <p:spPr>
          <a:xfrm flipV="1">
            <a:off x="5877402" y="2286000"/>
            <a:ext cx="2588681" cy="3750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12700">
            <a:solidFill>
              <a:srgbClr val="40404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0" name="Group 29"/>
          <p:cNvGrpSpPr/>
          <p:nvPr/>
        </p:nvGrpSpPr>
        <p:grpSpPr>
          <a:xfrm>
            <a:off x="340745" y="4903435"/>
            <a:ext cx="4710314" cy="1780793"/>
            <a:chOff x="4375584" y="1386156"/>
            <a:chExt cx="4710314" cy="1780793"/>
          </a:xfrm>
        </p:grpSpPr>
        <p:pic>
          <p:nvPicPr>
            <p:cNvPr id="2052" name="Picture 4" descr="RED DE SERVICIOS – Observatorio Nacional de la Violencia contra las Mujeres  y los Integrantes del Grupo Familiar">
              <a:extLst>
                <a:ext uri="{FF2B5EF4-FFF2-40B4-BE49-F238E27FC236}">
                  <a16:creationId xmlns:a16="http://schemas.microsoft.com/office/drawing/2014/main" id="{07C62DC8-9FC3-454B-8852-BF0C6E000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355" y="1386156"/>
              <a:ext cx="2907543" cy="10658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" name="Picture 2" descr="Impacto y consecuencia de la violencia contra las mujeres – Observatorio  Nacional de la Violencia contra las Mujeres y los Integrantes del Grupo  Familia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6" t="3219" r="11182" b="-3219"/>
            <a:stretch/>
          </p:blipFill>
          <p:spPr bwMode="auto">
            <a:xfrm>
              <a:off x="4375584" y="1681018"/>
              <a:ext cx="1492509" cy="148593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/>
          <a:srcRect l="21438" t="589" r="8154" b="-589"/>
          <a:stretch/>
        </p:blipFill>
        <p:spPr>
          <a:xfrm>
            <a:off x="10158104" y="2835864"/>
            <a:ext cx="1462129" cy="1513513"/>
          </a:xfrm>
          <a:prstGeom prst="ellipse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F326C4C1-8926-4A26-B3C8-3091B29FF5B0}"/>
              </a:ext>
            </a:extLst>
          </p:cNvPr>
          <p:cNvGrpSpPr/>
          <p:nvPr/>
        </p:nvGrpSpPr>
        <p:grpSpPr>
          <a:xfrm>
            <a:off x="7671239" y="1351554"/>
            <a:ext cx="3011548" cy="1420120"/>
            <a:chOff x="1070743" y="4599956"/>
            <a:chExt cx="3011548" cy="1420120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4EAEDA13-5288-439A-9E5E-353A18F53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086" y="5186516"/>
              <a:ext cx="2958862" cy="8335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ADB2DDE7-C67D-4FF3-A502-38613C169625}"/>
                </a:ext>
              </a:extLst>
            </p:cNvPr>
            <p:cNvSpPr/>
            <p:nvPr/>
          </p:nvSpPr>
          <p:spPr>
            <a:xfrm>
              <a:off x="1070743" y="4599956"/>
              <a:ext cx="30115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>
                  <a:solidFill>
                    <a:srgbClr val="D7080C"/>
                  </a:solidFill>
                  <a:latin typeface="Candara" panose="020E0502030303020204" pitchFamily="34" charset="0"/>
                </a:rPr>
                <a:t>Consejo Nacional para la Integración de la Persona con Discapacidad</a:t>
              </a:r>
              <a:endParaRPr lang="es-PE" sz="1400" b="1" dirty="0">
                <a:solidFill>
                  <a:srgbClr val="D7080C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5ACB8A0-8634-4843-91B4-3A7B0B882281}"/>
              </a:ext>
            </a:extLst>
          </p:cNvPr>
          <p:cNvSpPr/>
          <p:nvPr/>
        </p:nvSpPr>
        <p:spPr>
          <a:xfrm>
            <a:off x="8126574" y="2850465"/>
            <a:ext cx="1918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(Organismo Público) </a:t>
            </a:r>
            <a:endParaRPr lang="es-PE" sz="1400" dirty="0"/>
          </a:p>
        </p:txBody>
      </p:sp>
      <p:pic>
        <p:nvPicPr>
          <p:cNvPr id="2054" name="Picture 6" descr="Reporte Anual de Actividades ejecutadas por el Programa INABIF para la  Lucha contra la Anemia">
            <a:extLst>
              <a:ext uri="{FF2B5EF4-FFF2-40B4-BE49-F238E27FC236}">
                <a16:creationId xmlns:a16="http://schemas.microsoft.com/office/drawing/2014/main" id="{F5DDEE2C-C0CF-4125-9AF1-3FE795450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27" y="4858174"/>
            <a:ext cx="2541198" cy="1089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/>
          <a:srcRect l="24240" t="129" r="17494" b="-129"/>
          <a:stretch/>
        </p:blipFill>
        <p:spPr>
          <a:xfrm>
            <a:off x="8278514" y="5076847"/>
            <a:ext cx="1501015" cy="1507260"/>
          </a:xfrm>
          <a:prstGeom prst="ellipse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80BAFC5D-4DC0-4861-AD5E-4A1BF8ED7829}"/>
              </a:ext>
            </a:extLst>
          </p:cNvPr>
          <p:cNvSpPr txBox="1"/>
          <p:nvPr/>
        </p:nvSpPr>
        <p:spPr>
          <a:xfrm>
            <a:off x="5766075" y="4866516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rgbClr val="D7080C"/>
                </a:solidFill>
                <a:latin typeface="Candara" panose="020E0502030303020204" pitchFamily="34" charset="0"/>
              </a:rPr>
              <a:t>Programa Integral Nacional </a:t>
            </a:r>
            <a:endParaRPr lang="es-PE" sz="1400" b="1" dirty="0">
              <a:solidFill>
                <a:srgbClr val="D7080C"/>
              </a:solidFill>
              <a:latin typeface="Candara" panose="020E0502030303020204" pitchFamily="34" charset="0"/>
            </a:endParaRPr>
          </a:p>
        </p:txBody>
      </p:sp>
      <p:pic>
        <p:nvPicPr>
          <p:cNvPr id="29" name="Picture 2" descr="See the source image">
            <a:extLst>
              <a:ext uri="{FF2B5EF4-FFF2-40B4-BE49-F238E27FC236}">
                <a16:creationId xmlns:a16="http://schemas.microsoft.com/office/drawing/2014/main" id="{1A3D403F-BDEF-485D-92E3-8070A803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7" y="1726904"/>
            <a:ext cx="5919160" cy="11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Conector: angular 18">
            <a:extLst>
              <a:ext uri="{FF2B5EF4-FFF2-40B4-BE49-F238E27FC236}">
                <a16:creationId xmlns:a16="http://schemas.microsoft.com/office/drawing/2014/main" id="{2A3087D2-F415-45B3-8B1E-8071E0977F3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55819" y="3200415"/>
            <a:ext cx="1797267" cy="1324276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12700">
            <a:solidFill>
              <a:srgbClr val="40404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6B6B5B5-E8E4-46B8-AF2A-33AE7B66DA1E}"/>
              </a:ext>
            </a:extLst>
          </p:cNvPr>
          <p:cNvSpPr txBox="1"/>
          <p:nvPr/>
        </p:nvSpPr>
        <p:spPr>
          <a:xfrm>
            <a:off x="3357202" y="186973"/>
            <a:ext cx="547759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solidFill>
                  <a:srgbClr val="FF0000"/>
                </a:solidFill>
              </a:rPr>
              <a:t>ORGANIZACIÓN SECTORIAL</a:t>
            </a:r>
            <a:endParaRPr lang="es-P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46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7826121" y="795619"/>
            <a:ext cx="4194349" cy="3286900"/>
          </a:xfrm>
          <a:prstGeom prst="rect">
            <a:avLst/>
          </a:prstGeom>
          <a:solidFill>
            <a:srgbClr val="FFE699"/>
          </a:solidFill>
          <a:ln w="28575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ángulo 131"/>
          <p:cNvSpPr/>
          <p:nvPr/>
        </p:nvSpPr>
        <p:spPr>
          <a:xfrm>
            <a:off x="7567244" y="4213424"/>
            <a:ext cx="4390842" cy="2420766"/>
          </a:xfrm>
          <a:prstGeom prst="rect">
            <a:avLst/>
          </a:prstGeom>
          <a:solidFill>
            <a:srgbClr val="DAE3F3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ángulo 135"/>
          <p:cNvSpPr/>
          <p:nvPr/>
        </p:nvSpPr>
        <p:spPr>
          <a:xfrm>
            <a:off x="238819" y="1261818"/>
            <a:ext cx="3236062" cy="2534530"/>
          </a:xfrm>
          <a:prstGeom prst="rect">
            <a:avLst/>
          </a:prstGeom>
          <a:solidFill>
            <a:srgbClr val="FFCCCC"/>
          </a:solidFill>
          <a:ln w="28575">
            <a:solidFill>
              <a:srgbClr val="F7ABCC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Conector angular 122"/>
          <p:cNvCxnSpPr>
            <a:stCxn id="136" idx="2"/>
            <a:endCxn id="94" idx="1"/>
          </p:cNvCxnSpPr>
          <p:nvPr/>
        </p:nvCxnSpPr>
        <p:spPr>
          <a:xfrm rot="16200000" flipH="1">
            <a:off x="2354475" y="3298722"/>
            <a:ext cx="555643" cy="155089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7ABCC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文本框 26"/>
          <p:cNvSpPr txBox="1"/>
          <p:nvPr/>
        </p:nvSpPr>
        <p:spPr>
          <a:xfrm>
            <a:off x="160971" y="136189"/>
            <a:ext cx="4194348" cy="8374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s-ES" altLang="zh-CN" sz="3600" b="1" dirty="0">
                <a:solidFill>
                  <a:srgbClr val="FF0000"/>
                </a:solidFill>
              </a:rPr>
              <a:t>Servicios del MIMP</a:t>
            </a:r>
          </a:p>
        </p:txBody>
      </p:sp>
      <p:pic>
        <p:nvPicPr>
          <p:cNvPr id="63" name="Picture 2" descr="See the source image">
            <a:extLst>
              <a:ext uri="{FF2B5EF4-FFF2-40B4-BE49-F238E27FC236}">
                <a16:creationId xmlns:a16="http://schemas.microsoft.com/office/drawing/2014/main" id="{1A3D403F-BDEF-485D-92E3-8070A803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468" y="250626"/>
            <a:ext cx="2281210" cy="43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YO SÉ CUIDAR MI CUERPO | Minedu">
            <a:extLst>
              <a:ext uri="{FF2B5EF4-FFF2-40B4-BE49-F238E27FC236}">
                <a16:creationId xmlns:a16="http://schemas.microsoft.com/office/drawing/2014/main" id="{DCA7883B-77D8-4BC3-90BF-B79A73682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9" y="1872311"/>
            <a:ext cx="904168" cy="8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MIMP RPU Documentos de trabajo – logos institucionales – Observatorio  Nacional de la Violencia contra las Mujeres y los Integrantes del Grupo  Familiar">
            <a:extLst>
              <a:ext uri="{FF2B5EF4-FFF2-40B4-BE49-F238E27FC236}">
                <a16:creationId xmlns:a16="http://schemas.microsoft.com/office/drawing/2014/main" id="{63748321-F0E4-43E9-AEDC-E2E006775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15523" r="8945" b="14666"/>
          <a:stretch/>
        </p:blipFill>
        <p:spPr bwMode="auto">
          <a:xfrm>
            <a:off x="1302846" y="1830996"/>
            <a:ext cx="972610" cy="34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>
            <a:extLst>
              <a:ext uri="{FF2B5EF4-FFF2-40B4-BE49-F238E27FC236}">
                <a16:creationId xmlns:a16="http://schemas.microsoft.com/office/drawing/2014/main" id="{B1B6B6A4-1B6A-4616-8771-958005C47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7760" r="6763" b="30800"/>
          <a:stretch/>
        </p:blipFill>
        <p:spPr bwMode="auto">
          <a:xfrm>
            <a:off x="2368978" y="2700464"/>
            <a:ext cx="990986" cy="7309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Red de servicios – Observatorio Regional">
            <a:extLst>
              <a:ext uri="{FF2B5EF4-FFF2-40B4-BE49-F238E27FC236}">
                <a16:creationId xmlns:a16="http://schemas.microsoft.com/office/drawing/2014/main" id="{125F3849-F86E-41EA-A605-F1337E99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2" y="1361251"/>
            <a:ext cx="1341979" cy="4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upo 53">
            <a:extLst>
              <a:ext uri="{FF2B5EF4-FFF2-40B4-BE49-F238E27FC236}">
                <a16:creationId xmlns:a16="http://schemas.microsoft.com/office/drawing/2014/main" id="{59D01042-7120-4DE2-9854-DC5C72C3BF4F}"/>
              </a:ext>
            </a:extLst>
          </p:cNvPr>
          <p:cNvGrpSpPr/>
          <p:nvPr/>
        </p:nvGrpSpPr>
        <p:grpSpPr>
          <a:xfrm>
            <a:off x="2337268" y="1363646"/>
            <a:ext cx="1054408" cy="1215122"/>
            <a:chOff x="7025454" y="4888421"/>
            <a:chExt cx="1316737" cy="1521843"/>
          </a:xfrm>
        </p:grpSpPr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C5283C55-14F4-4CA5-B242-0DCDDE85CC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/>
            <a:srcRect l="26775" t="21600" r="29650" b="17201"/>
            <a:stretch/>
          </p:blipFill>
          <p:spPr>
            <a:xfrm>
              <a:off x="7025454" y="4888421"/>
              <a:ext cx="1316736" cy="1040244"/>
            </a:xfrm>
            <a:prstGeom prst="rect">
              <a:avLst/>
            </a:prstGeom>
          </p:spPr>
        </p:pic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98D66812-17DE-4983-971A-55C9873FAD63}"/>
                </a:ext>
              </a:extLst>
            </p:cNvPr>
            <p:cNvSpPr txBox="1"/>
            <p:nvPr/>
          </p:nvSpPr>
          <p:spPr>
            <a:xfrm>
              <a:off x="7025455" y="5926927"/>
              <a:ext cx="1316736" cy="483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80000"/>
                </a:lnSpc>
              </a:pPr>
              <a:r>
                <a:rPr lang="es-MX" sz="1050" b="1" dirty="0"/>
                <a:t>HOGARES </a:t>
              </a:r>
            </a:p>
            <a:p>
              <a:pPr algn="dist">
                <a:lnSpc>
                  <a:spcPct val="80000"/>
                </a:lnSpc>
              </a:pPr>
              <a:r>
                <a:rPr lang="es-MX" sz="1050" b="1" dirty="0"/>
                <a:t>DE  REFUGIO</a:t>
              </a:r>
            </a:p>
            <a:p>
              <a:pPr algn="dist">
                <a:lnSpc>
                  <a:spcPct val="80000"/>
                </a:lnSpc>
              </a:pPr>
              <a:r>
                <a:rPr lang="es-MX" sz="1050" b="1" dirty="0"/>
                <a:t>TEMPORAL</a:t>
              </a:r>
              <a:endParaRPr lang="es-PE" sz="1050" b="1" dirty="0"/>
            </a:p>
          </p:txBody>
        </p:sp>
      </p:grpSp>
      <p:pic>
        <p:nvPicPr>
          <p:cNvPr id="57" name="Picture 12" descr="SonRIE “Te protejo mientras juegas” | The Communication Initiative Network">
            <a:extLst>
              <a:ext uri="{FF2B5EF4-FFF2-40B4-BE49-F238E27FC236}">
                <a16:creationId xmlns:a16="http://schemas.microsoft.com/office/drawing/2014/main" id="{1F04FCD8-412F-465A-A778-FA74254B7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b="12824"/>
          <a:stretch/>
        </p:blipFill>
        <p:spPr bwMode="auto">
          <a:xfrm>
            <a:off x="8074930" y="816235"/>
            <a:ext cx="1496812" cy="54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MUNICIPALIDAD DE INDEPENDENCIA | Servicios">
            <a:extLst>
              <a:ext uri="{FF2B5EF4-FFF2-40B4-BE49-F238E27FC236}">
                <a16:creationId xmlns:a16="http://schemas.microsoft.com/office/drawing/2014/main" id="{88BCB843-2FA5-4E19-AC61-0AAD65106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r="15285"/>
          <a:stretch/>
        </p:blipFill>
        <p:spPr bwMode="auto">
          <a:xfrm>
            <a:off x="9373154" y="1600757"/>
            <a:ext cx="1323796" cy="7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13FF8D0E-32A7-4273-A0BD-C97EEADFA71A}"/>
              </a:ext>
            </a:extLst>
          </p:cNvPr>
          <p:cNvSpPr txBox="1"/>
          <p:nvPr/>
        </p:nvSpPr>
        <p:spPr>
          <a:xfrm>
            <a:off x="7938281" y="1440475"/>
            <a:ext cx="1214243" cy="738664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UNIDADES DE</a:t>
            </a:r>
          </a:p>
          <a:p>
            <a:pPr algn="ctr"/>
            <a:r>
              <a:rPr lang="es-MX" sz="1400" b="1" dirty="0">
                <a:solidFill>
                  <a:schemeClr val="bg1"/>
                </a:solidFill>
              </a:rPr>
              <a:t>PROTECCION </a:t>
            </a:r>
          </a:p>
          <a:p>
            <a:pPr algn="ctr"/>
            <a:r>
              <a:rPr lang="es-MX" sz="1400" b="1" dirty="0">
                <a:solidFill>
                  <a:schemeClr val="bg1"/>
                </a:solidFill>
              </a:rPr>
              <a:t>ESPECIAL</a:t>
            </a:r>
            <a:endParaRPr lang="es-PE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60" name="Tabla 13">
            <a:extLst>
              <a:ext uri="{FF2B5EF4-FFF2-40B4-BE49-F238E27FC236}">
                <a16:creationId xmlns:a16="http://schemas.microsoft.com/office/drawing/2014/main" id="{0CE85D4F-4B7E-43EA-A8B6-AE8683E7DBC0}"/>
              </a:ext>
            </a:extLst>
          </p:cNvPr>
          <p:cNvGraphicFramePr>
            <a:graphicFrameLocks noGrp="1"/>
          </p:cNvGraphicFramePr>
          <p:nvPr/>
        </p:nvGraphicFramePr>
        <p:xfrm>
          <a:off x="10398640" y="3077016"/>
          <a:ext cx="144200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004">
                  <a:extLst>
                    <a:ext uri="{9D8B030D-6E8A-4147-A177-3AD203B41FA5}">
                      <a16:colId xmlns:a16="http://schemas.microsoft.com/office/drawing/2014/main" val="2615303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CEDIF</a:t>
                      </a:r>
                      <a:endParaRPr lang="es-PE" sz="105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84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b="0" i="0" dirty="0">
                          <a:solidFill>
                            <a:srgbClr val="4D5156"/>
                          </a:solidFill>
                          <a:effectLst/>
                          <a:latin typeface="arial" panose="020B0604020202020204" pitchFamily="34" charset="0"/>
                        </a:rPr>
                        <a:t>Centros de Desarrollo </a:t>
                      </a:r>
                    </a:p>
                    <a:p>
                      <a:pPr algn="ctr"/>
                      <a:r>
                        <a:rPr lang="es-MX" sz="1000" b="0" i="0" dirty="0">
                          <a:solidFill>
                            <a:srgbClr val="4D5156"/>
                          </a:solidFill>
                          <a:effectLst/>
                          <a:latin typeface="arial" panose="020B0604020202020204" pitchFamily="34" charset="0"/>
                        </a:rPr>
                        <a:t>Integral Familiar</a:t>
                      </a:r>
                      <a:endParaRPr lang="es-P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421234"/>
                  </a:ext>
                </a:extLst>
              </a:tr>
            </a:tbl>
          </a:graphicData>
        </a:graphic>
      </p:graphicFrame>
      <p:graphicFrame>
        <p:nvGraphicFramePr>
          <p:cNvPr id="61" name="Tabla 13">
            <a:extLst>
              <a:ext uri="{FF2B5EF4-FFF2-40B4-BE49-F238E27FC236}">
                <a16:creationId xmlns:a16="http://schemas.microsoft.com/office/drawing/2014/main" id="{AF253676-7EB0-4D9C-A365-5472CA9D0D28}"/>
              </a:ext>
            </a:extLst>
          </p:cNvPr>
          <p:cNvGraphicFramePr>
            <a:graphicFrameLocks noGrp="1"/>
          </p:cNvGraphicFramePr>
          <p:nvPr/>
        </p:nvGraphicFramePr>
        <p:xfrm>
          <a:off x="8024332" y="2328662"/>
          <a:ext cx="1492897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897">
                  <a:extLst>
                    <a:ext uri="{9D8B030D-6E8A-4147-A177-3AD203B41FA5}">
                      <a16:colId xmlns:a16="http://schemas.microsoft.com/office/drawing/2014/main" val="2615303431"/>
                    </a:ext>
                  </a:extLst>
                </a:gridCol>
              </a:tblGrid>
              <a:tr h="431988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FF0000"/>
                          </a:solidFill>
                        </a:rPr>
                        <a:t>CAR</a:t>
                      </a:r>
                      <a:endParaRPr lang="es-PE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840735"/>
                  </a:ext>
                </a:extLst>
              </a:tr>
              <a:tr h="343049">
                <a:tc>
                  <a:txBody>
                    <a:bodyPr/>
                    <a:lstStyle/>
                    <a:p>
                      <a:pPr algn="ctr"/>
                      <a:r>
                        <a:rPr lang="es-MX" sz="105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Centros de Acogida Residencial </a:t>
                      </a:r>
                      <a:endParaRPr lang="es-PE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21234"/>
                  </a:ext>
                </a:extLst>
              </a:tr>
            </a:tbl>
          </a:graphicData>
        </a:graphic>
      </p:graphicFrame>
      <p:graphicFrame>
        <p:nvGraphicFramePr>
          <p:cNvPr id="62" name="Tabla 13">
            <a:extLst>
              <a:ext uri="{FF2B5EF4-FFF2-40B4-BE49-F238E27FC236}">
                <a16:creationId xmlns:a16="http://schemas.microsoft.com/office/drawing/2014/main" id="{4A95947A-A39B-4C92-8257-5C1A5594EB37}"/>
              </a:ext>
            </a:extLst>
          </p:cNvPr>
          <p:cNvGraphicFramePr>
            <a:graphicFrameLocks noGrp="1"/>
          </p:cNvGraphicFramePr>
          <p:nvPr/>
        </p:nvGraphicFramePr>
        <p:xfrm>
          <a:off x="8745317" y="3326542"/>
          <a:ext cx="1352742" cy="68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742">
                  <a:extLst>
                    <a:ext uri="{9D8B030D-6E8A-4147-A177-3AD203B41FA5}">
                      <a16:colId xmlns:a16="http://schemas.microsoft.com/office/drawing/2014/main" val="2615303431"/>
                    </a:ext>
                  </a:extLst>
                </a:gridCol>
              </a:tblGrid>
              <a:tr h="687737">
                <a:tc>
                  <a:txBody>
                    <a:bodyPr/>
                    <a:lstStyle/>
                    <a:p>
                      <a:pPr algn="ctr"/>
                      <a:r>
                        <a:rPr lang="es-MX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SERVICIO DE EDUCADORES </a:t>
                      </a:r>
                    </a:p>
                    <a:p>
                      <a:pPr algn="ctr"/>
                      <a:r>
                        <a:rPr lang="es-MX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 CALLE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E12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21234"/>
                  </a:ext>
                </a:extLst>
              </a:tr>
            </a:tbl>
          </a:graphicData>
        </a:graphic>
      </p:graphicFrame>
      <p:pic>
        <p:nvPicPr>
          <p:cNvPr id="64" name="Picture 16" descr="CIAM 1 fondo - Municipalidad Distrital de Paramonga">
            <a:extLst>
              <a:ext uri="{FF2B5EF4-FFF2-40B4-BE49-F238E27FC236}">
                <a16:creationId xmlns:a16="http://schemas.microsoft.com/office/drawing/2014/main" id="{39ECE256-A3D9-4E4F-A46B-8A49E3318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2752"/>
          <a:stretch/>
        </p:blipFill>
        <p:spPr bwMode="auto">
          <a:xfrm>
            <a:off x="10829701" y="4326732"/>
            <a:ext cx="1009210" cy="11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0" descr="Hombres Por la Igualdad-Chilca - Home | Facebook">
            <a:extLst>
              <a:ext uri="{FF2B5EF4-FFF2-40B4-BE49-F238E27FC236}">
                <a16:creationId xmlns:a16="http://schemas.microsoft.com/office/drawing/2014/main" id="{37C0A82A-93BE-4D39-9A45-742295CAC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1"/>
          <a:stretch/>
        </p:blipFill>
        <p:spPr bwMode="auto">
          <a:xfrm>
            <a:off x="1337563" y="2259638"/>
            <a:ext cx="953037" cy="5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8" descr="PLAN TRABAJO 2021">
            <a:extLst>
              <a:ext uri="{FF2B5EF4-FFF2-40B4-BE49-F238E27FC236}">
                <a16:creationId xmlns:a16="http://schemas.microsoft.com/office/drawing/2014/main" id="{7BCED910-C809-400F-B831-525A322E3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43" y="5792886"/>
            <a:ext cx="1990735" cy="7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Tabla 13">
            <a:extLst>
              <a:ext uri="{FF2B5EF4-FFF2-40B4-BE49-F238E27FC236}">
                <a16:creationId xmlns:a16="http://schemas.microsoft.com/office/drawing/2014/main" id="{614E51CB-EB83-4ABE-9CD6-44879EB600CB}"/>
              </a:ext>
            </a:extLst>
          </p:cNvPr>
          <p:cNvGraphicFramePr>
            <a:graphicFrameLocks noGrp="1"/>
          </p:cNvGraphicFramePr>
          <p:nvPr/>
        </p:nvGraphicFramePr>
        <p:xfrm>
          <a:off x="10347805" y="872354"/>
          <a:ext cx="1543673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673">
                  <a:extLst>
                    <a:ext uri="{9D8B030D-6E8A-4147-A177-3AD203B41FA5}">
                      <a16:colId xmlns:a16="http://schemas.microsoft.com/office/drawing/2014/main" val="2615303431"/>
                    </a:ext>
                  </a:extLst>
                </a:gridCol>
              </a:tblGrid>
              <a:tr h="338621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tx2"/>
                          </a:solidFill>
                        </a:rPr>
                        <a:t>ORFANDAD</a:t>
                      </a:r>
                    </a:p>
                    <a:p>
                      <a:pPr algn="ctr"/>
                      <a:r>
                        <a:rPr lang="es-MX" sz="1200" dirty="0">
                          <a:solidFill>
                            <a:schemeClr val="tx2"/>
                          </a:solidFill>
                        </a:rPr>
                        <a:t>COVID 19</a:t>
                      </a:r>
                      <a:endParaRPr lang="es-PE" sz="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840735"/>
                  </a:ext>
                </a:extLst>
              </a:tr>
              <a:tr h="179126">
                <a:tc>
                  <a:txBody>
                    <a:bodyPr/>
                    <a:lstStyle/>
                    <a:p>
                      <a:pPr algn="ctr"/>
                      <a:r>
                        <a:rPr lang="es-MX" sz="105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Asistencia Económica</a:t>
                      </a:r>
                      <a:endParaRPr lang="es-PE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21234"/>
                  </a:ext>
                </a:extLst>
              </a:tr>
            </a:tbl>
          </a:graphicData>
        </a:graphic>
      </p:graphicFrame>
      <p:graphicFrame>
        <p:nvGraphicFramePr>
          <p:cNvPr id="68" name="Tabla 13">
            <a:extLst>
              <a:ext uri="{FF2B5EF4-FFF2-40B4-BE49-F238E27FC236}">
                <a16:creationId xmlns:a16="http://schemas.microsoft.com/office/drawing/2014/main" id="{FE10D3FB-9529-46D8-BE54-0A15B178AC95}"/>
              </a:ext>
            </a:extLst>
          </p:cNvPr>
          <p:cNvGraphicFramePr>
            <a:graphicFrameLocks noGrp="1"/>
          </p:cNvGraphicFramePr>
          <p:nvPr/>
        </p:nvGraphicFramePr>
        <p:xfrm>
          <a:off x="431349" y="2878681"/>
          <a:ext cx="1267083" cy="80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083">
                  <a:extLst>
                    <a:ext uri="{9D8B030D-6E8A-4147-A177-3AD203B41FA5}">
                      <a16:colId xmlns:a16="http://schemas.microsoft.com/office/drawing/2014/main" val="2615303431"/>
                    </a:ext>
                  </a:extLst>
                </a:gridCol>
              </a:tblGrid>
              <a:tr h="542108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rgbClr val="00B050"/>
                          </a:solidFill>
                        </a:rPr>
                        <a:t>VICTIMAS INDIRECTAS</a:t>
                      </a:r>
                    </a:p>
                    <a:p>
                      <a:pPr algn="ctr">
                        <a:tabLst/>
                      </a:pPr>
                      <a:r>
                        <a:rPr lang="es-MX" sz="1100" dirty="0">
                          <a:solidFill>
                            <a:srgbClr val="00B050"/>
                          </a:solidFill>
                        </a:rPr>
                        <a:t>FEMINICIDIO</a:t>
                      </a:r>
                      <a:endParaRPr lang="es-PE" sz="3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840735"/>
                  </a:ext>
                </a:extLst>
              </a:tr>
              <a:tr h="167062">
                <a:tc>
                  <a:txBody>
                    <a:bodyPr/>
                    <a:lstStyle/>
                    <a:p>
                      <a:pPr algn="ctr"/>
                      <a:r>
                        <a:rPr lang="es-MX" sz="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Asistencia Económica</a:t>
                      </a:r>
                      <a:endParaRPr lang="es-PE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21234"/>
                  </a:ext>
                </a:extLst>
              </a:tr>
            </a:tbl>
          </a:graphicData>
        </a:graphic>
      </p:graphicFrame>
      <p:pic>
        <p:nvPicPr>
          <p:cNvPr id="69" name="Picture 2" descr="Ministerio de la Mujer y Poblaciones Vulnerables в Twitter: &amp;quot;☝️Si conoces a  una niña, niño o adolescente que no recibe los cuidados y protección de su  mamá, papá, tutor o tutora, ¡llámanos">
            <a:extLst>
              <a:ext uri="{FF2B5EF4-FFF2-40B4-BE49-F238E27FC236}">
                <a16:creationId xmlns:a16="http://schemas.microsoft.com/office/drawing/2014/main" id="{9A19A496-22CC-4C99-B8D2-381B5060E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5" b="18353"/>
          <a:stretch/>
        </p:blipFill>
        <p:spPr bwMode="auto">
          <a:xfrm>
            <a:off x="10255186" y="2224200"/>
            <a:ext cx="1542970" cy="72333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2" name="Tabla 13">
            <a:extLst>
              <a:ext uri="{FF2B5EF4-FFF2-40B4-BE49-F238E27FC236}">
                <a16:creationId xmlns:a16="http://schemas.microsoft.com/office/drawing/2014/main" id="{9147324F-5C74-4109-BE2A-6D3E5824F935}"/>
              </a:ext>
            </a:extLst>
          </p:cNvPr>
          <p:cNvGraphicFramePr>
            <a:graphicFrameLocks noGrp="1"/>
          </p:cNvGraphicFramePr>
          <p:nvPr/>
        </p:nvGraphicFramePr>
        <p:xfrm>
          <a:off x="7654459" y="4776932"/>
          <a:ext cx="1403478" cy="976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478">
                  <a:extLst>
                    <a:ext uri="{9D8B030D-6E8A-4147-A177-3AD203B41FA5}">
                      <a16:colId xmlns:a16="http://schemas.microsoft.com/office/drawing/2014/main" val="2615303431"/>
                    </a:ext>
                  </a:extLst>
                </a:gridCol>
              </a:tblGrid>
              <a:tr h="326558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s-MX" sz="2400" dirty="0">
                          <a:solidFill>
                            <a:srgbClr val="0070C0"/>
                          </a:solidFill>
                        </a:rPr>
                        <a:t>CARPAM</a:t>
                      </a:r>
                      <a:endParaRPr lang="es-PE" sz="9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840735"/>
                  </a:ext>
                </a:extLst>
              </a:tr>
              <a:tr h="298161">
                <a:tc>
                  <a:txBody>
                    <a:bodyPr/>
                    <a:lstStyle/>
                    <a:p>
                      <a:pPr algn="ctr"/>
                      <a:r>
                        <a:rPr lang="es-MX" sz="9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Centros de Atención Residencial para Personas Adultas Mayores</a:t>
                      </a:r>
                      <a:endParaRPr lang="es-PE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21234"/>
                  </a:ext>
                </a:extLst>
              </a:tr>
            </a:tbl>
          </a:graphicData>
        </a:graphic>
      </p:graphicFrame>
      <p:grpSp>
        <p:nvGrpSpPr>
          <p:cNvPr id="21" name="Grupo 20"/>
          <p:cNvGrpSpPr/>
          <p:nvPr/>
        </p:nvGrpSpPr>
        <p:grpSpPr>
          <a:xfrm>
            <a:off x="9112541" y="4370242"/>
            <a:ext cx="1501360" cy="1028951"/>
            <a:chOff x="10745187" y="4401293"/>
            <a:chExt cx="1501360" cy="1028951"/>
          </a:xfrm>
        </p:grpSpPr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58D9F41A-6C68-462D-AE44-C5C7AC91AE8A}"/>
                </a:ext>
              </a:extLst>
            </p:cNvPr>
            <p:cNvSpPr txBox="1"/>
            <p:nvPr/>
          </p:nvSpPr>
          <p:spPr>
            <a:xfrm>
              <a:off x="10745188" y="4783913"/>
              <a:ext cx="1501359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accent1">
                      <a:lumMod val="50000"/>
                    </a:schemeClr>
                  </a:solidFill>
                </a:rPr>
                <a:t>Centros de Atención Diurno para Adultos Mayores</a:t>
              </a:r>
              <a:endParaRPr lang="es-PE" sz="1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0745187" y="4401293"/>
              <a:ext cx="1501359" cy="3511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CAR DÍA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rupo 125"/>
          <p:cNvGrpSpPr/>
          <p:nvPr/>
        </p:nvGrpSpPr>
        <p:grpSpPr>
          <a:xfrm>
            <a:off x="10428272" y="5537577"/>
            <a:ext cx="1501360" cy="1028951"/>
            <a:chOff x="10745187" y="4401293"/>
            <a:chExt cx="1501360" cy="1028951"/>
          </a:xfrm>
        </p:grpSpPr>
        <p:sp>
          <p:nvSpPr>
            <p:cNvPr id="127" name="CuadroTexto 126">
              <a:extLst>
                <a:ext uri="{FF2B5EF4-FFF2-40B4-BE49-F238E27FC236}">
                  <a16:creationId xmlns:a16="http://schemas.microsoft.com/office/drawing/2014/main" id="{58D9F41A-6C68-462D-AE44-C5C7AC91AE8A}"/>
                </a:ext>
              </a:extLst>
            </p:cNvPr>
            <p:cNvSpPr txBox="1"/>
            <p:nvPr/>
          </p:nvSpPr>
          <p:spPr>
            <a:xfrm>
              <a:off x="10745188" y="4783913"/>
              <a:ext cx="1501359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accent1">
                      <a:lumMod val="50000"/>
                    </a:schemeClr>
                  </a:solidFill>
                </a:rPr>
                <a:t>Centros de Atención Nocturno para Adultos Mayores</a:t>
              </a:r>
            </a:p>
          </p:txBody>
        </p:sp>
        <p:sp>
          <p:nvSpPr>
            <p:cNvPr id="128" name="Rectángulo 127"/>
            <p:cNvSpPr/>
            <p:nvPr/>
          </p:nvSpPr>
          <p:spPr>
            <a:xfrm>
              <a:off x="10745187" y="4401293"/>
              <a:ext cx="1501359" cy="3511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CAR NOCHE</a:t>
              </a:r>
            </a:p>
          </p:txBody>
        </p:sp>
      </p:grpSp>
      <p:cxnSp>
        <p:nvCxnSpPr>
          <p:cNvPr id="33" name="Conector angular 32"/>
          <p:cNvCxnSpPr>
            <a:stCxn id="25" idx="1"/>
            <a:endCxn id="78" idx="2"/>
          </p:cNvCxnSpPr>
          <p:nvPr/>
        </p:nvCxnSpPr>
        <p:spPr>
          <a:xfrm rot="10800000">
            <a:off x="5808751" y="2203187"/>
            <a:ext cx="2017371" cy="235882"/>
          </a:xfrm>
          <a:prstGeom prst="bentConnector2">
            <a:avLst/>
          </a:prstGeom>
          <a:noFill/>
          <a:ln w="28575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Conector angular 119"/>
          <p:cNvCxnSpPr>
            <a:endCxn id="83" idx="3"/>
          </p:cNvCxnSpPr>
          <p:nvPr/>
        </p:nvCxnSpPr>
        <p:spPr>
          <a:xfrm rot="16200000" flipV="1">
            <a:off x="6918432" y="3591690"/>
            <a:ext cx="950452" cy="347173"/>
          </a:xfrm>
          <a:prstGeom prst="bentConnector2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" name="Grupo 6"/>
          <p:cNvGrpSpPr/>
          <p:nvPr/>
        </p:nvGrpSpPr>
        <p:grpSpPr>
          <a:xfrm>
            <a:off x="3160765" y="4205939"/>
            <a:ext cx="3545913" cy="914991"/>
            <a:chOff x="-3643528" y="3306922"/>
            <a:chExt cx="3545913" cy="914991"/>
          </a:xfrm>
        </p:grpSpPr>
        <p:sp>
          <p:nvSpPr>
            <p:cNvPr id="90" name="圆角矩形 44"/>
            <p:cNvSpPr/>
            <p:nvPr/>
          </p:nvSpPr>
          <p:spPr>
            <a:xfrm>
              <a:off x="-3643528" y="3306922"/>
              <a:ext cx="3545913" cy="914991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 w="38100">
              <a:solidFill>
                <a:srgbClr val="FF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s-ES" sz="2000" b="1" dirty="0">
                <a:solidFill>
                  <a:srgbClr val="C00000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s-ES" sz="2000" b="1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       </a:t>
              </a:r>
              <a:r>
                <a:rPr lang="es-ES" sz="1600" b="1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MUJER  </a:t>
              </a:r>
            </a:p>
            <a:p>
              <a:pPr algn="ctr"/>
              <a:r>
                <a:rPr lang="es-ES" sz="1600" b="1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       GRUPO FAMILIAR</a:t>
              </a:r>
              <a:endParaRPr lang="es-PE" sz="1600" b="1" dirty="0"/>
            </a:p>
            <a:p>
              <a:pPr algn="ctr"/>
              <a:r>
                <a:rPr lang="es-ES" sz="1100" b="1" i="1" dirty="0">
                  <a:solidFill>
                    <a:srgbClr val="002060"/>
                  </a:solidFill>
                </a:rPr>
                <a:t>                     </a:t>
              </a:r>
            </a:p>
            <a:p>
              <a:pPr algn="ctr"/>
              <a:r>
                <a:rPr lang="es-ES" sz="1100" b="1" i="1" dirty="0">
                  <a:solidFill>
                    <a:srgbClr val="002060"/>
                  </a:solidFill>
                </a:rPr>
                <a:t>                   Servicios de protección contra la violencia</a:t>
              </a:r>
            </a:p>
            <a:p>
              <a:pPr algn="ctr"/>
              <a:endParaRPr lang="zh-CN" altLang="en-US" sz="2000" dirty="0">
                <a:solidFill>
                  <a:srgbClr val="E77817"/>
                </a:solidFill>
                <a:latin typeface="+mj-lt"/>
              </a:endParaRPr>
            </a:p>
          </p:txBody>
        </p:sp>
        <p:sp>
          <p:nvSpPr>
            <p:cNvPr id="91" name="椭圆 25"/>
            <p:cNvSpPr/>
            <p:nvPr/>
          </p:nvSpPr>
          <p:spPr>
            <a:xfrm rot="21343277" flipH="1">
              <a:off x="-3501575" y="3368357"/>
              <a:ext cx="746711" cy="7075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zh-CN" altLang="en-US" sz="2000">
                <a:solidFill>
                  <a:srgbClr val="E77817"/>
                </a:solidFill>
                <a:latin typeface="+mj-lt"/>
              </a:endParaRPr>
            </a:p>
          </p:txBody>
        </p:sp>
        <p:sp>
          <p:nvSpPr>
            <p:cNvPr id="94" name="Elipse 93"/>
            <p:cNvSpPr/>
            <p:nvPr/>
          </p:nvSpPr>
          <p:spPr>
            <a:xfrm>
              <a:off x="-3506129" y="3341486"/>
              <a:ext cx="748254" cy="761291"/>
            </a:xfrm>
            <a:prstGeom prst="ellipse">
              <a:avLst/>
            </a:prstGeom>
            <a:blipFill rotWithShape="1"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756" b="10756"/>
              </a:stretch>
            </a:blipFill>
            <a:ln>
              <a:solidFill>
                <a:srgbClr val="FFCCCC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Grupo 1"/>
          <p:cNvGrpSpPr/>
          <p:nvPr/>
        </p:nvGrpSpPr>
        <p:grpSpPr>
          <a:xfrm>
            <a:off x="4035793" y="1288196"/>
            <a:ext cx="3545913" cy="914991"/>
            <a:chOff x="4035793" y="922432"/>
            <a:chExt cx="3545913" cy="914991"/>
          </a:xfrm>
        </p:grpSpPr>
        <p:grpSp>
          <p:nvGrpSpPr>
            <p:cNvPr id="16" name="Grupo 15"/>
            <p:cNvGrpSpPr/>
            <p:nvPr/>
          </p:nvGrpSpPr>
          <p:grpSpPr>
            <a:xfrm>
              <a:off x="4035793" y="922432"/>
              <a:ext cx="3545913" cy="914991"/>
              <a:chOff x="-3619396" y="1095832"/>
              <a:chExt cx="3545913" cy="914991"/>
            </a:xfrm>
          </p:grpSpPr>
          <p:sp>
            <p:nvSpPr>
              <p:cNvPr id="78" name="圆角矩形 44"/>
              <p:cNvSpPr/>
              <p:nvPr/>
            </p:nvSpPr>
            <p:spPr>
              <a:xfrm>
                <a:off x="-3619396" y="1095832"/>
                <a:ext cx="3545913" cy="914991"/>
              </a:xfrm>
              <a:prstGeom prst="roundRect">
                <a:avLst>
                  <a:gd name="adj" fmla="val 50000"/>
                </a:avLst>
              </a:prstGeom>
              <a:solidFill>
                <a:srgbClr val="FFE699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zh-CN" altLang="en-US" sz="2000" dirty="0">
                  <a:solidFill>
                    <a:srgbClr val="E77817"/>
                  </a:solidFill>
                  <a:latin typeface="+mj-lt"/>
                </a:endParaRPr>
              </a:p>
            </p:txBody>
          </p:sp>
          <p:sp>
            <p:nvSpPr>
              <p:cNvPr id="79" name="椭圆 25"/>
              <p:cNvSpPr/>
              <p:nvPr/>
            </p:nvSpPr>
            <p:spPr>
              <a:xfrm rot="21343277" flipH="1">
                <a:off x="-3477443" y="1178533"/>
                <a:ext cx="746711" cy="707551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zh-CN" altLang="en-US" sz="2000">
                  <a:solidFill>
                    <a:srgbClr val="E77817"/>
                  </a:solidFill>
                  <a:latin typeface="+mj-lt"/>
                </a:endParaRPr>
              </a:p>
            </p:txBody>
          </p:sp>
          <p:sp>
            <p:nvSpPr>
              <p:cNvPr id="4" name="Rectángulo 3"/>
              <p:cNvSpPr/>
              <p:nvPr/>
            </p:nvSpPr>
            <p:spPr>
              <a:xfrm>
                <a:off x="-2662622" y="1147895"/>
                <a:ext cx="23991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ES" sz="1400" b="1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NIÑEZ Y ADOLESCENCIA EN ABANDONO</a:t>
                </a:r>
                <a:endParaRPr lang="es-PE" sz="1400" b="1" dirty="0"/>
              </a:p>
            </p:txBody>
          </p:sp>
          <p:sp>
            <p:nvSpPr>
              <p:cNvPr id="89" name="Elipse 88"/>
              <p:cNvSpPr/>
              <p:nvPr/>
            </p:nvSpPr>
            <p:spPr>
              <a:xfrm>
                <a:off x="-3540694" y="1096632"/>
                <a:ext cx="878072" cy="792208"/>
              </a:xfrm>
              <a:prstGeom prst="ellipse">
                <a:avLst/>
              </a:prstGeom>
              <a:blipFill dpi="0" rotWithShape="1">
                <a:blip r:embed="rId16" cstate="print">
                  <a:clrChange>
                    <a:clrFrom>
                      <a:srgbClr val="F2F2F2"/>
                    </a:clrFrom>
                    <a:clrTo>
                      <a:srgbClr val="F2F2F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59422" t="2789" r="-14578" b="-2789"/>
                </a:stretch>
              </a:blip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3">
                <a:schemeClr val="accent4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7A5058F6-2A36-4C5C-BE15-52DF036A96FA}"/>
                </a:ext>
              </a:extLst>
            </p:cNvPr>
            <p:cNvSpPr txBox="1"/>
            <p:nvPr/>
          </p:nvSpPr>
          <p:spPr>
            <a:xfrm>
              <a:off x="4818117" y="1390982"/>
              <a:ext cx="264964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i="1" dirty="0">
                  <a:solidFill>
                    <a:srgbClr val="002060"/>
                  </a:solidFill>
                </a:rPr>
                <a:t>Protección y cuidado a la niñez y adolescencia en desamparo y desprotección. </a:t>
              </a:r>
              <a:endParaRPr lang="es-PE" sz="1050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674158" y="2832555"/>
            <a:ext cx="3545913" cy="923758"/>
            <a:chOff x="3674158" y="2427602"/>
            <a:chExt cx="3545913" cy="923758"/>
          </a:xfrm>
        </p:grpSpPr>
        <p:grpSp>
          <p:nvGrpSpPr>
            <p:cNvPr id="12" name="Grupo 11"/>
            <p:cNvGrpSpPr/>
            <p:nvPr/>
          </p:nvGrpSpPr>
          <p:grpSpPr>
            <a:xfrm>
              <a:off x="3674158" y="2427602"/>
              <a:ext cx="3545913" cy="914991"/>
              <a:chOff x="-3595111" y="2203544"/>
              <a:chExt cx="3545913" cy="914991"/>
            </a:xfrm>
          </p:grpSpPr>
          <p:sp>
            <p:nvSpPr>
              <p:cNvPr id="83" name="圆角矩形 44"/>
              <p:cNvSpPr/>
              <p:nvPr/>
            </p:nvSpPr>
            <p:spPr>
              <a:xfrm>
                <a:off x="-3595111" y="2203544"/>
                <a:ext cx="3545913" cy="914991"/>
              </a:xfrm>
              <a:prstGeom prst="roundRect">
                <a:avLst>
                  <a:gd name="adj" fmla="val 50000"/>
                </a:avLst>
              </a:prstGeom>
              <a:solidFill>
                <a:srgbClr val="DAE3F3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zh-CN" altLang="en-US" sz="2000" dirty="0">
                  <a:solidFill>
                    <a:srgbClr val="E77817"/>
                  </a:solidFill>
                  <a:latin typeface="+mj-lt"/>
                </a:endParaRPr>
              </a:p>
            </p:txBody>
          </p:sp>
          <p:sp>
            <p:nvSpPr>
              <p:cNvPr id="85" name="椭圆 25"/>
              <p:cNvSpPr/>
              <p:nvPr/>
            </p:nvSpPr>
            <p:spPr>
              <a:xfrm rot="21343277" flipH="1">
                <a:off x="-3453158" y="2286245"/>
                <a:ext cx="746711" cy="707551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zh-CN" altLang="en-US" sz="2000">
                  <a:solidFill>
                    <a:srgbClr val="E77817"/>
                  </a:solidFill>
                  <a:latin typeface="+mj-lt"/>
                </a:endParaRPr>
              </a:p>
            </p:txBody>
          </p:sp>
          <p:sp>
            <p:nvSpPr>
              <p:cNvPr id="87" name="Rectángulo 86"/>
              <p:cNvSpPr/>
              <p:nvPr/>
            </p:nvSpPr>
            <p:spPr>
              <a:xfrm>
                <a:off x="-2606243" y="2203544"/>
                <a:ext cx="224023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ES" sz="1600" b="1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ADULTO MAYOR EN DESPROTECCIÓN </a:t>
                </a:r>
                <a:endParaRPr lang="es-PE" sz="1600" b="1" dirty="0"/>
              </a:p>
            </p:txBody>
          </p:sp>
          <p:sp>
            <p:nvSpPr>
              <p:cNvPr id="88" name="Elipse 87"/>
              <p:cNvSpPr/>
              <p:nvPr/>
            </p:nvSpPr>
            <p:spPr>
              <a:xfrm>
                <a:off x="-3495543" y="2237747"/>
                <a:ext cx="834320" cy="850003"/>
              </a:xfrm>
              <a:prstGeom prst="ellipse">
                <a:avLst/>
              </a:prstGeom>
              <a:blipFill rotWithShape="1"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7000" r="-7000"/>
                </a:stretch>
              </a:blip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3">
                <a:schemeClr val="accent3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E2C4CC1C-77A6-4407-8C99-7EFA153F2EA8}"/>
                </a:ext>
              </a:extLst>
            </p:cNvPr>
            <p:cNvSpPr txBox="1"/>
            <p:nvPr/>
          </p:nvSpPr>
          <p:spPr>
            <a:xfrm>
              <a:off x="4663026" y="2920473"/>
              <a:ext cx="23907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i="1" dirty="0">
                  <a:solidFill>
                    <a:srgbClr val="002060"/>
                  </a:solidFill>
                </a:rPr>
                <a:t>Protección al adulto mayor en estado de abandono y servicios de cuidados</a:t>
              </a: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2678032" y="5528023"/>
            <a:ext cx="3545913" cy="923852"/>
            <a:chOff x="3150507" y="3918067"/>
            <a:chExt cx="3545913" cy="923852"/>
          </a:xfrm>
        </p:grpSpPr>
        <p:grpSp>
          <p:nvGrpSpPr>
            <p:cNvPr id="81" name="Grupo 80"/>
            <p:cNvGrpSpPr/>
            <p:nvPr/>
          </p:nvGrpSpPr>
          <p:grpSpPr>
            <a:xfrm>
              <a:off x="3150507" y="3918067"/>
              <a:ext cx="3545913" cy="914992"/>
              <a:chOff x="-3643528" y="3285655"/>
              <a:chExt cx="3545913" cy="914992"/>
            </a:xfrm>
          </p:grpSpPr>
          <p:sp>
            <p:nvSpPr>
              <p:cNvPr id="84" name="圆角矩形 44"/>
              <p:cNvSpPr/>
              <p:nvPr/>
            </p:nvSpPr>
            <p:spPr>
              <a:xfrm>
                <a:off x="-3643528" y="3285656"/>
                <a:ext cx="3545913" cy="914991"/>
              </a:xfrm>
              <a:prstGeom prst="roundRect">
                <a:avLst>
                  <a:gd name="adj" fmla="val 50000"/>
                </a:avLst>
              </a:prstGeom>
              <a:solidFill>
                <a:srgbClr val="A6A6A6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zh-CN" altLang="en-US" sz="2000" dirty="0">
                  <a:solidFill>
                    <a:srgbClr val="E77817"/>
                  </a:solidFill>
                  <a:latin typeface="+mj-lt"/>
                </a:endParaRPr>
              </a:p>
            </p:txBody>
          </p:sp>
          <p:sp>
            <p:nvSpPr>
              <p:cNvPr id="86" name="Rectángulo 85"/>
              <p:cNvSpPr/>
              <p:nvPr/>
            </p:nvSpPr>
            <p:spPr>
              <a:xfrm>
                <a:off x="-2823082" y="3285655"/>
                <a:ext cx="27125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PERSONAS CON DISCAPACIDAD</a:t>
                </a:r>
                <a:endParaRPr lang="es-PE" sz="1600" b="1" dirty="0">
                  <a:solidFill>
                    <a:srgbClr val="C0000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3" name="椭圆 25"/>
              <p:cNvSpPr/>
              <p:nvPr/>
            </p:nvSpPr>
            <p:spPr>
              <a:xfrm rot="21343277" flipH="1">
                <a:off x="-3501575" y="3368357"/>
                <a:ext cx="746711" cy="707551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zh-CN" altLang="en-US" sz="2000">
                  <a:solidFill>
                    <a:srgbClr val="E77817"/>
                  </a:solidFill>
                  <a:latin typeface="+mj-lt"/>
                </a:endParaRPr>
              </a:p>
            </p:txBody>
          </p:sp>
        </p:grp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7249F7DA-0F26-458A-9F88-64E2D5E42687}"/>
                </a:ext>
              </a:extLst>
            </p:cNvPr>
            <p:cNvSpPr txBox="1"/>
            <p:nvPr/>
          </p:nvSpPr>
          <p:spPr>
            <a:xfrm>
              <a:off x="4156768" y="4411032"/>
              <a:ext cx="2237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i="1" dirty="0">
                  <a:solidFill>
                    <a:srgbClr val="002060"/>
                  </a:solidFill>
                </a:rPr>
                <a:t>Servicios de protección y cuidado a personas con discapacidad</a:t>
              </a:r>
            </a:p>
          </p:txBody>
        </p:sp>
      </p:grpSp>
      <p:sp>
        <p:nvSpPr>
          <p:cNvPr id="104" name="Elipse 103"/>
          <p:cNvSpPr/>
          <p:nvPr/>
        </p:nvSpPr>
        <p:spPr>
          <a:xfrm>
            <a:off x="4449146" y="1687278"/>
            <a:ext cx="122042" cy="122042"/>
          </a:xfrm>
          <a:prstGeom prst="ellipse">
            <a:avLst/>
          </a:prstGeom>
          <a:solidFill>
            <a:srgbClr val="006256"/>
          </a:solidFill>
          <a:ln>
            <a:noFill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upo 22"/>
          <p:cNvGrpSpPr/>
          <p:nvPr/>
        </p:nvGrpSpPr>
        <p:grpSpPr>
          <a:xfrm>
            <a:off x="3712705" y="2331427"/>
            <a:ext cx="1151495" cy="3128787"/>
            <a:chOff x="3712705" y="2331427"/>
            <a:chExt cx="1151495" cy="3128787"/>
          </a:xfrm>
        </p:grpSpPr>
        <p:sp>
          <p:nvSpPr>
            <p:cNvPr id="98" name="Elipse 97"/>
            <p:cNvSpPr/>
            <p:nvPr/>
          </p:nvSpPr>
          <p:spPr>
            <a:xfrm>
              <a:off x="3835572" y="5155494"/>
              <a:ext cx="122042" cy="122042"/>
            </a:xfrm>
            <a:prstGeom prst="ellipse">
              <a:avLst/>
            </a:prstGeom>
            <a:solidFill>
              <a:srgbClr val="006256"/>
            </a:solidFill>
            <a:ln>
              <a:noFill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Elipse 98"/>
            <p:cNvSpPr/>
            <p:nvPr/>
          </p:nvSpPr>
          <p:spPr>
            <a:xfrm>
              <a:off x="3712705" y="5338172"/>
              <a:ext cx="122042" cy="122042"/>
            </a:xfrm>
            <a:prstGeom prst="ellipse">
              <a:avLst/>
            </a:prstGeom>
            <a:solidFill>
              <a:srgbClr val="006256"/>
            </a:solidFill>
            <a:ln>
              <a:noFill/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Elipse 100"/>
            <p:cNvSpPr/>
            <p:nvPr/>
          </p:nvSpPr>
          <p:spPr>
            <a:xfrm>
              <a:off x="4416945" y="3743041"/>
              <a:ext cx="122042" cy="122042"/>
            </a:xfrm>
            <a:prstGeom prst="ellipse">
              <a:avLst/>
            </a:prstGeom>
            <a:solidFill>
              <a:srgbClr val="006256"/>
            </a:solidFill>
            <a:ln>
              <a:noFill/>
            </a:ln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Elipse 101"/>
            <p:cNvSpPr/>
            <p:nvPr/>
          </p:nvSpPr>
          <p:spPr>
            <a:xfrm>
              <a:off x="4290810" y="4032102"/>
              <a:ext cx="122042" cy="122042"/>
            </a:xfrm>
            <a:prstGeom prst="ellipse">
              <a:avLst/>
            </a:prstGeom>
            <a:solidFill>
              <a:srgbClr val="006256"/>
            </a:solidFill>
            <a:ln>
              <a:noFill/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Elipse 102"/>
            <p:cNvSpPr/>
            <p:nvPr/>
          </p:nvSpPr>
          <p:spPr>
            <a:xfrm>
              <a:off x="4702215" y="2599097"/>
              <a:ext cx="122042" cy="122042"/>
            </a:xfrm>
            <a:prstGeom prst="ellipse">
              <a:avLst/>
            </a:prstGeom>
            <a:solidFill>
              <a:srgbClr val="006256"/>
            </a:solidFill>
            <a:ln>
              <a:noFill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Elipse 108"/>
            <p:cNvSpPr/>
            <p:nvPr/>
          </p:nvSpPr>
          <p:spPr>
            <a:xfrm>
              <a:off x="4742158" y="2331427"/>
              <a:ext cx="122042" cy="122042"/>
            </a:xfrm>
            <a:prstGeom prst="ellipse">
              <a:avLst/>
            </a:prstGeom>
            <a:solidFill>
              <a:srgbClr val="006256"/>
            </a:solidFill>
            <a:ln>
              <a:noFill/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1" name="Oval 60"/>
          <p:cNvSpPr/>
          <p:nvPr/>
        </p:nvSpPr>
        <p:spPr bwMode="auto">
          <a:xfrm>
            <a:off x="388033" y="-2665092"/>
            <a:ext cx="2358767" cy="2413592"/>
          </a:xfrm>
          <a:prstGeom prst="ellipse">
            <a:avLst/>
          </a:prstGeom>
          <a:solidFill>
            <a:srgbClr val="00C4A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2" name="Pie 3"/>
          <p:cNvSpPr/>
          <p:nvPr/>
        </p:nvSpPr>
        <p:spPr bwMode="auto">
          <a:xfrm>
            <a:off x="1338092" y="-2096372"/>
            <a:ext cx="1408708" cy="1628134"/>
          </a:xfrm>
          <a:custGeom>
            <a:avLst/>
            <a:gdLst>
              <a:gd name="connsiteX0" fmla="*/ 2692275 w 2743200"/>
              <a:gd name="connsiteY0" fmla="*/ 1001324 h 2743200"/>
              <a:gd name="connsiteX1" fmla="*/ 2155489 w 2743200"/>
              <a:gd name="connsiteY1" fmla="*/ 2497124 h 2743200"/>
              <a:gd name="connsiteX2" fmla="*/ 1371600 w 2743200"/>
              <a:gd name="connsiteY2" fmla="*/ 1371600 h 2743200"/>
              <a:gd name="connsiteX3" fmla="*/ 2692275 w 2743200"/>
              <a:gd name="connsiteY3" fmla="*/ 1001324 h 2743200"/>
              <a:gd name="connsiteX0" fmla="*/ 1320675 w 1371688"/>
              <a:gd name="connsiteY0" fmla="*/ 0 h 1495800"/>
              <a:gd name="connsiteX1" fmla="*/ 783889 w 1371688"/>
              <a:gd name="connsiteY1" fmla="*/ 1495800 h 1495800"/>
              <a:gd name="connsiteX2" fmla="*/ 0 w 1371688"/>
              <a:gd name="connsiteY2" fmla="*/ 370276 h 1495800"/>
              <a:gd name="connsiteX3" fmla="*/ 457891 w 1371688"/>
              <a:gd name="connsiteY3" fmla="*/ 206990 h 1495800"/>
              <a:gd name="connsiteX4" fmla="*/ 1320675 w 1371688"/>
              <a:gd name="connsiteY4" fmla="*/ 0 h 1495800"/>
              <a:gd name="connsiteX0" fmla="*/ 1320675 w 1371688"/>
              <a:gd name="connsiteY0" fmla="*/ 354985 h 1850785"/>
              <a:gd name="connsiteX1" fmla="*/ 783889 w 1371688"/>
              <a:gd name="connsiteY1" fmla="*/ 1850785 h 1850785"/>
              <a:gd name="connsiteX2" fmla="*/ 0 w 1371688"/>
              <a:gd name="connsiteY2" fmla="*/ 725261 h 1850785"/>
              <a:gd name="connsiteX3" fmla="*/ 667441 w 1371688"/>
              <a:gd name="connsiteY3" fmla="*/ 0 h 1850785"/>
              <a:gd name="connsiteX4" fmla="*/ 1320675 w 1371688"/>
              <a:gd name="connsiteY4" fmla="*/ 354985 h 1850785"/>
              <a:gd name="connsiteX0" fmla="*/ 1587375 w 1638388"/>
              <a:gd name="connsiteY0" fmla="*/ 354985 h 1850785"/>
              <a:gd name="connsiteX1" fmla="*/ 1050589 w 1638388"/>
              <a:gd name="connsiteY1" fmla="*/ 1850785 h 1850785"/>
              <a:gd name="connsiteX2" fmla="*/ 0 w 1638388"/>
              <a:gd name="connsiteY2" fmla="*/ 953861 h 1850785"/>
              <a:gd name="connsiteX3" fmla="*/ 934141 w 1638388"/>
              <a:gd name="connsiteY3" fmla="*/ 0 h 1850785"/>
              <a:gd name="connsiteX4" fmla="*/ 1587375 w 1638388"/>
              <a:gd name="connsiteY4" fmla="*/ 354985 h 185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88" h="1850785">
                <a:moveTo>
                  <a:pt x="1587375" y="354985"/>
                </a:moveTo>
                <a:cubicBezTo>
                  <a:pt x="1744949" y="917010"/>
                  <a:pt x="1529566" y="1517194"/>
                  <a:pt x="1050589" y="1850785"/>
                </a:cubicBezTo>
                <a:lnTo>
                  <a:pt x="0" y="953861"/>
                </a:lnTo>
                <a:lnTo>
                  <a:pt x="934141" y="0"/>
                </a:lnTo>
                <a:lnTo>
                  <a:pt x="1587375" y="354985"/>
                </a:lnTo>
                <a:close/>
              </a:path>
            </a:pathLst>
          </a:custGeom>
          <a:solidFill>
            <a:srgbClr val="00C4AC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3" name="Oval 62"/>
          <p:cNvSpPr/>
          <p:nvPr/>
        </p:nvSpPr>
        <p:spPr bwMode="auto">
          <a:xfrm>
            <a:off x="702648" y="-2343164"/>
            <a:ext cx="1729536" cy="17697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4" name="Oval 68"/>
          <p:cNvSpPr/>
          <p:nvPr/>
        </p:nvSpPr>
        <p:spPr bwMode="auto">
          <a:xfrm>
            <a:off x="2937943" y="-2277521"/>
            <a:ext cx="1923841" cy="1968557"/>
          </a:xfrm>
          <a:prstGeom prst="ellipse">
            <a:avLst/>
          </a:prstGeom>
          <a:solidFill>
            <a:srgbClr val="00C4A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5" name="Pie 3"/>
          <p:cNvSpPr/>
          <p:nvPr/>
        </p:nvSpPr>
        <p:spPr bwMode="auto">
          <a:xfrm>
            <a:off x="3712902" y="-1813413"/>
            <a:ext cx="1148882" cy="1327591"/>
          </a:xfrm>
          <a:custGeom>
            <a:avLst/>
            <a:gdLst>
              <a:gd name="connsiteX0" fmla="*/ 2692275 w 2743200"/>
              <a:gd name="connsiteY0" fmla="*/ 1001324 h 2743200"/>
              <a:gd name="connsiteX1" fmla="*/ 2155489 w 2743200"/>
              <a:gd name="connsiteY1" fmla="*/ 2497124 h 2743200"/>
              <a:gd name="connsiteX2" fmla="*/ 1371600 w 2743200"/>
              <a:gd name="connsiteY2" fmla="*/ 1371600 h 2743200"/>
              <a:gd name="connsiteX3" fmla="*/ 2692275 w 2743200"/>
              <a:gd name="connsiteY3" fmla="*/ 1001324 h 2743200"/>
              <a:gd name="connsiteX0" fmla="*/ 1320675 w 1371688"/>
              <a:gd name="connsiteY0" fmla="*/ 0 h 1495800"/>
              <a:gd name="connsiteX1" fmla="*/ 783889 w 1371688"/>
              <a:gd name="connsiteY1" fmla="*/ 1495800 h 1495800"/>
              <a:gd name="connsiteX2" fmla="*/ 0 w 1371688"/>
              <a:gd name="connsiteY2" fmla="*/ 370276 h 1495800"/>
              <a:gd name="connsiteX3" fmla="*/ 457891 w 1371688"/>
              <a:gd name="connsiteY3" fmla="*/ 206990 h 1495800"/>
              <a:gd name="connsiteX4" fmla="*/ 1320675 w 1371688"/>
              <a:gd name="connsiteY4" fmla="*/ 0 h 1495800"/>
              <a:gd name="connsiteX0" fmla="*/ 1320675 w 1371688"/>
              <a:gd name="connsiteY0" fmla="*/ 354985 h 1850785"/>
              <a:gd name="connsiteX1" fmla="*/ 783889 w 1371688"/>
              <a:gd name="connsiteY1" fmla="*/ 1850785 h 1850785"/>
              <a:gd name="connsiteX2" fmla="*/ 0 w 1371688"/>
              <a:gd name="connsiteY2" fmla="*/ 725261 h 1850785"/>
              <a:gd name="connsiteX3" fmla="*/ 667441 w 1371688"/>
              <a:gd name="connsiteY3" fmla="*/ 0 h 1850785"/>
              <a:gd name="connsiteX4" fmla="*/ 1320675 w 1371688"/>
              <a:gd name="connsiteY4" fmla="*/ 354985 h 1850785"/>
              <a:gd name="connsiteX0" fmla="*/ 1587375 w 1638388"/>
              <a:gd name="connsiteY0" fmla="*/ 354985 h 1850785"/>
              <a:gd name="connsiteX1" fmla="*/ 1050589 w 1638388"/>
              <a:gd name="connsiteY1" fmla="*/ 1850785 h 1850785"/>
              <a:gd name="connsiteX2" fmla="*/ 0 w 1638388"/>
              <a:gd name="connsiteY2" fmla="*/ 953861 h 1850785"/>
              <a:gd name="connsiteX3" fmla="*/ 934141 w 1638388"/>
              <a:gd name="connsiteY3" fmla="*/ 0 h 1850785"/>
              <a:gd name="connsiteX4" fmla="*/ 1587375 w 1638388"/>
              <a:gd name="connsiteY4" fmla="*/ 354985 h 185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88" h="1850785">
                <a:moveTo>
                  <a:pt x="1587375" y="354985"/>
                </a:moveTo>
                <a:cubicBezTo>
                  <a:pt x="1744949" y="917010"/>
                  <a:pt x="1529566" y="1517194"/>
                  <a:pt x="1050589" y="1850785"/>
                </a:cubicBezTo>
                <a:lnTo>
                  <a:pt x="0" y="953861"/>
                </a:lnTo>
                <a:lnTo>
                  <a:pt x="934141" y="0"/>
                </a:lnTo>
                <a:lnTo>
                  <a:pt x="1587375" y="354985"/>
                </a:lnTo>
                <a:close/>
              </a:path>
            </a:pathLst>
          </a:custGeom>
          <a:solidFill>
            <a:srgbClr val="A6A6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6" name="Oval 70"/>
          <p:cNvSpPr/>
          <p:nvPr/>
        </p:nvSpPr>
        <p:spPr bwMode="auto">
          <a:xfrm>
            <a:off x="3194380" y="-2015124"/>
            <a:ext cx="1410968" cy="14437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7" name="Oval 74"/>
          <p:cNvSpPr/>
          <p:nvPr/>
        </p:nvSpPr>
        <p:spPr bwMode="auto">
          <a:xfrm>
            <a:off x="4984857" y="-1736656"/>
            <a:ext cx="1272017" cy="1301005"/>
          </a:xfrm>
          <a:prstGeom prst="ellipse">
            <a:avLst/>
          </a:prstGeom>
          <a:solidFill>
            <a:srgbClr val="00C4AC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8" name="Pie 3"/>
          <p:cNvSpPr/>
          <p:nvPr/>
        </p:nvSpPr>
        <p:spPr bwMode="auto">
          <a:xfrm>
            <a:off x="5497166" y="-1430333"/>
            <a:ext cx="759708" cy="877933"/>
          </a:xfrm>
          <a:custGeom>
            <a:avLst/>
            <a:gdLst>
              <a:gd name="connsiteX0" fmla="*/ 2692275 w 2743200"/>
              <a:gd name="connsiteY0" fmla="*/ 1001324 h 2743200"/>
              <a:gd name="connsiteX1" fmla="*/ 2155489 w 2743200"/>
              <a:gd name="connsiteY1" fmla="*/ 2497124 h 2743200"/>
              <a:gd name="connsiteX2" fmla="*/ 1371600 w 2743200"/>
              <a:gd name="connsiteY2" fmla="*/ 1371600 h 2743200"/>
              <a:gd name="connsiteX3" fmla="*/ 2692275 w 2743200"/>
              <a:gd name="connsiteY3" fmla="*/ 1001324 h 2743200"/>
              <a:gd name="connsiteX0" fmla="*/ 1320675 w 1371688"/>
              <a:gd name="connsiteY0" fmla="*/ 0 h 1495800"/>
              <a:gd name="connsiteX1" fmla="*/ 783889 w 1371688"/>
              <a:gd name="connsiteY1" fmla="*/ 1495800 h 1495800"/>
              <a:gd name="connsiteX2" fmla="*/ 0 w 1371688"/>
              <a:gd name="connsiteY2" fmla="*/ 370276 h 1495800"/>
              <a:gd name="connsiteX3" fmla="*/ 457891 w 1371688"/>
              <a:gd name="connsiteY3" fmla="*/ 206990 h 1495800"/>
              <a:gd name="connsiteX4" fmla="*/ 1320675 w 1371688"/>
              <a:gd name="connsiteY4" fmla="*/ 0 h 1495800"/>
              <a:gd name="connsiteX0" fmla="*/ 1320675 w 1371688"/>
              <a:gd name="connsiteY0" fmla="*/ 354985 h 1850785"/>
              <a:gd name="connsiteX1" fmla="*/ 783889 w 1371688"/>
              <a:gd name="connsiteY1" fmla="*/ 1850785 h 1850785"/>
              <a:gd name="connsiteX2" fmla="*/ 0 w 1371688"/>
              <a:gd name="connsiteY2" fmla="*/ 725261 h 1850785"/>
              <a:gd name="connsiteX3" fmla="*/ 667441 w 1371688"/>
              <a:gd name="connsiteY3" fmla="*/ 0 h 1850785"/>
              <a:gd name="connsiteX4" fmla="*/ 1320675 w 1371688"/>
              <a:gd name="connsiteY4" fmla="*/ 354985 h 1850785"/>
              <a:gd name="connsiteX0" fmla="*/ 1587375 w 1638388"/>
              <a:gd name="connsiteY0" fmla="*/ 354985 h 1850785"/>
              <a:gd name="connsiteX1" fmla="*/ 1050589 w 1638388"/>
              <a:gd name="connsiteY1" fmla="*/ 1850785 h 1850785"/>
              <a:gd name="connsiteX2" fmla="*/ 0 w 1638388"/>
              <a:gd name="connsiteY2" fmla="*/ 953861 h 1850785"/>
              <a:gd name="connsiteX3" fmla="*/ 934141 w 1638388"/>
              <a:gd name="connsiteY3" fmla="*/ 0 h 1850785"/>
              <a:gd name="connsiteX4" fmla="*/ 1587375 w 1638388"/>
              <a:gd name="connsiteY4" fmla="*/ 354985 h 185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88" h="1850785">
                <a:moveTo>
                  <a:pt x="1587375" y="354985"/>
                </a:moveTo>
                <a:cubicBezTo>
                  <a:pt x="1744949" y="917010"/>
                  <a:pt x="1529566" y="1517194"/>
                  <a:pt x="1050589" y="1850785"/>
                </a:cubicBezTo>
                <a:lnTo>
                  <a:pt x="0" y="953861"/>
                </a:lnTo>
                <a:lnTo>
                  <a:pt x="934141" y="0"/>
                </a:lnTo>
                <a:lnTo>
                  <a:pt x="1587375" y="354985"/>
                </a:lnTo>
                <a:close/>
              </a:path>
            </a:pathLst>
          </a:custGeom>
          <a:solidFill>
            <a:srgbClr val="C4C4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9" name="Oval 76"/>
          <p:cNvSpPr/>
          <p:nvPr/>
        </p:nvSpPr>
        <p:spPr bwMode="auto">
          <a:xfrm>
            <a:off x="5154309" y="-1563266"/>
            <a:ext cx="933114" cy="954224"/>
          </a:xfrm>
          <a:prstGeom prst="ellipse">
            <a:avLst/>
          </a:prstGeom>
          <a:solidFill>
            <a:srgbClr val="F7AB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8" cstate="print"/>
          <a:srcRect l="22908" t="57918" r="44448" b="2862"/>
          <a:stretch/>
        </p:blipFill>
        <p:spPr>
          <a:xfrm>
            <a:off x="2872938" y="5625975"/>
            <a:ext cx="626585" cy="677049"/>
          </a:xfrm>
          <a:prstGeom prst="ellipse">
            <a:avLst/>
          </a:prstGeom>
        </p:spPr>
      </p:pic>
      <p:sp>
        <p:nvSpPr>
          <p:cNvPr id="121" name="Rectángulo 120"/>
          <p:cNvSpPr/>
          <p:nvPr/>
        </p:nvSpPr>
        <p:spPr>
          <a:xfrm>
            <a:off x="274056" y="4213424"/>
            <a:ext cx="2302156" cy="2395274"/>
          </a:xfrm>
          <a:prstGeom prst="rect">
            <a:avLst/>
          </a:prstGeom>
          <a:solidFill>
            <a:srgbClr val="A6A6A6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Conector angular 121"/>
          <p:cNvCxnSpPr/>
          <p:nvPr/>
        </p:nvCxnSpPr>
        <p:spPr>
          <a:xfrm>
            <a:off x="2576212" y="5270363"/>
            <a:ext cx="1714598" cy="289777"/>
          </a:xfrm>
          <a:prstGeom prst="bentConnector3">
            <a:avLst>
              <a:gd name="adj1" fmla="val 98759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5" name="Imagen 124">
            <a:extLst>
              <a:ext uri="{FF2B5EF4-FFF2-40B4-BE49-F238E27FC236}">
                <a16:creationId xmlns:a16="http://schemas.microsoft.com/office/drawing/2014/main" id="{6A754DEA-6501-4B06-9C8F-32DF8EFE57C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7231" t="3068" r="36417" b="81811"/>
          <a:stretch/>
        </p:blipFill>
        <p:spPr>
          <a:xfrm>
            <a:off x="327580" y="4746926"/>
            <a:ext cx="1053266" cy="588694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129" name="Imagen 128">
            <a:extLst>
              <a:ext uri="{FF2B5EF4-FFF2-40B4-BE49-F238E27FC236}">
                <a16:creationId xmlns:a16="http://schemas.microsoft.com/office/drawing/2014/main" id="{F2BE9648-26D9-4A58-B34E-B24290C505B6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/>
          <a:srcRect l="5256" t="34997" r="36223" b="23774"/>
          <a:stretch/>
        </p:blipFill>
        <p:spPr>
          <a:xfrm>
            <a:off x="388033" y="5733995"/>
            <a:ext cx="2069897" cy="769498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130" name="Imagen 129">
            <a:extLst>
              <a:ext uri="{FF2B5EF4-FFF2-40B4-BE49-F238E27FC236}">
                <a16:creationId xmlns:a16="http://schemas.microsoft.com/office/drawing/2014/main" id="{93BB44AA-1808-4C7A-A7E8-3253233C7EF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76427" t="61445" r="9114" b="23402"/>
          <a:stretch/>
        </p:blipFill>
        <p:spPr>
          <a:xfrm>
            <a:off x="1468061" y="4549825"/>
            <a:ext cx="1007775" cy="1018057"/>
          </a:xfrm>
          <a:prstGeom prst="rect">
            <a:avLst/>
          </a:prstGeom>
          <a:ln w="28575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446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20486" y="422573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CONTENIDO</a:t>
            </a:r>
            <a:endParaRPr lang="es-PE" sz="36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A7B1F2-610C-4756-961F-00C300737E9F}"/>
              </a:ext>
            </a:extLst>
          </p:cNvPr>
          <p:cNvSpPr txBox="1"/>
          <p:nvPr/>
        </p:nvSpPr>
        <p:spPr>
          <a:xfrm>
            <a:off x="620486" y="1248751"/>
            <a:ext cx="7359732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i="0" u="none" strike="noStrike" baseline="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Misión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Valores 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Objetivos institucionales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Políticas y lineamientos estratégicos </a:t>
            </a:r>
          </a:p>
          <a:p>
            <a:pPr marL="633413" indent="-633413">
              <a:lnSpc>
                <a:spcPct val="150000"/>
              </a:lnSpc>
              <a:buFont typeface="+mj-lt"/>
              <a:buAutoNum type="arabicPeriod"/>
              <a:tabLst>
                <a:tab pos="722313" algn="l"/>
              </a:tabLst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Organización Sectorial</a:t>
            </a:r>
            <a:endParaRPr lang="es-PE" sz="3200" dirty="0">
              <a:solidFill>
                <a:schemeClr val="bg2">
                  <a:lumMod val="10000"/>
                </a:schemeClr>
              </a:solidFill>
              <a:latin typeface="Calibri-Bold"/>
            </a:endParaRPr>
          </a:p>
        </p:txBody>
      </p:sp>
      <p:pic>
        <p:nvPicPr>
          <p:cNvPr id="1026" name="Picture 2" descr="SGP – Secretaría de Gestión Pública – Presidencia del Consejo de Ministros  ::. » Se aprueban lineamientos de Modernización de la Gestión Pública">
            <a:extLst>
              <a:ext uri="{FF2B5EF4-FFF2-40B4-BE49-F238E27FC236}">
                <a16:creationId xmlns:a16="http://schemas.microsoft.com/office/drawing/2014/main" id="{28B3A1A5-6B7F-47B5-BAFB-62E887640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r="26095"/>
          <a:stretch/>
        </p:blipFill>
        <p:spPr bwMode="auto">
          <a:xfrm>
            <a:off x="7363801" y="2042091"/>
            <a:ext cx="3743711" cy="277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3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85223" y="305113"/>
            <a:ext cx="1048702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solidFill>
                  <a:srgbClr val="FF0000"/>
                </a:solidFill>
              </a:rPr>
              <a:t>ESTRUCTURA ORGÁNICA DEL MIMP</a:t>
            </a:r>
            <a:endParaRPr lang="es-PE" sz="36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47D3C5-C6F6-42FA-99EF-D2E1D5D920F2}"/>
              </a:ext>
            </a:extLst>
          </p:cNvPr>
          <p:cNvSpPr txBox="1"/>
          <p:nvPr/>
        </p:nvSpPr>
        <p:spPr>
          <a:xfrm>
            <a:off x="665017" y="1398748"/>
            <a:ext cx="1065414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0" i="0" u="none" strike="noStrike" baseline="0" dirty="0">
                <a:solidFill>
                  <a:srgbClr val="000000"/>
                </a:solidFill>
                <a:latin typeface="+mj-lt"/>
              </a:rPr>
              <a:t>La Estructura Organiza del MIMP </a:t>
            </a:r>
            <a:r>
              <a:rPr lang="es-ES" sz="2000" i="0" u="none" strike="noStrike" baseline="0" dirty="0">
                <a:solidFill>
                  <a:srgbClr val="000000"/>
                </a:solidFill>
                <a:latin typeface="+mj-lt"/>
              </a:rPr>
              <a:t>se encuentra en el  </a:t>
            </a:r>
            <a:r>
              <a:rPr lang="es-ES" sz="1800" i="0" u="none" strike="noStrike" baseline="0" dirty="0">
                <a:solidFill>
                  <a:srgbClr val="000000"/>
                </a:solidFill>
                <a:latin typeface="+mj-lt"/>
              </a:rPr>
              <a:t>REGLAMENTO DE ORGANIZACIÓN Y FUNCIONES DEL MINISTERIO DE LA MUJER Y POBLACIONES VULNERABLES – MIMP.</a:t>
            </a:r>
          </a:p>
          <a:p>
            <a:endParaRPr lang="es-ES" dirty="0">
              <a:solidFill>
                <a:srgbClr val="000000"/>
              </a:solidFill>
              <a:latin typeface="+mj-lt"/>
            </a:endParaRPr>
          </a:p>
          <a:p>
            <a:r>
              <a:rPr lang="es-ES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El Ministerio de la Mujer y Poblaciones Vulnerables tiene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el siguiente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ORGANIGRAMA</a:t>
            </a:r>
            <a:r>
              <a:rPr lang="es-ES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22" name="Picture 2" descr="Alta Dirección Pública (ADP): Su desafío de legitimidad y sustentabilidad –  Facultad de Economía y Negocios">
            <a:extLst>
              <a:ext uri="{FF2B5EF4-FFF2-40B4-BE49-F238E27FC236}">
                <a16:creationId xmlns:a16="http://schemas.microsoft.com/office/drawing/2014/main" id="{E272E86E-3A41-45DD-B24E-A0426EB6D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26" y="2875632"/>
            <a:ext cx="3671620" cy="29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8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EF76E8-C8D8-4B26-96F6-D01663A02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18727" r="18636" b="2796"/>
          <a:stretch/>
        </p:blipFill>
        <p:spPr>
          <a:xfrm>
            <a:off x="1511300" y="374072"/>
            <a:ext cx="9423400" cy="617132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0375" y="374072"/>
            <a:ext cx="2185843" cy="705258"/>
          </a:xfrm>
          <a:prstGeom prst="rect">
            <a:avLst/>
          </a:prstGeom>
          <a:solidFill>
            <a:srgbClr val="AFDC9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>
                <a:solidFill>
                  <a:srgbClr val="FF0000"/>
                </a:solidFill>
              </a:rPr>
              <a:t>ORGANIGRAMA DEL MIMP</a:t>
            </a:r>
          </a:p>
          <a:p>
            <a:pPr algn="ctr">
              <a:lnSpc>
                <a:spcPct val="150000"/>
              </a:lnSpc>
            </a:pPr>
            <a:r>
              <a:rPr lang="es-ES" sz="1400" b="1" dirty="0">
                <a:solidFill>
                  <a:srgbClr val="FF0000"/>
                </a:solidFill>
              </a:rPr>
              <a:t>(parte 1)</a:t>
            </a:r>
            <a:endParaRPr lang="es-P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8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ED6FE8E-C716-4097-B7C2-4904E25DF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05" t="17476" r="22500" b="6609"/>
          <a:stretch/>
        </p:blipFill>
        <p:spPr>
          <a:xfrm>
            <a:off x="2646218" y="374072"/>
            <a:ext cx="8238580" cy="59739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0375" y="374072"/>
            <a:ext cx="2185843" cy="705258"/>
          </a:xfrm>
          <a:prstGeom prst="rect">
            <a:avLst/>
          </a:prstGeom>
          <a:solidFill>
            <a:srgbClr val="AFDC9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>
                <a:solidFill>
                  <a:srgbClr val="FF0000"/>
                </a:solidFill>
              </a:rPr>
              <a:t>ORGANIGRAMA DEL MIMP</a:t>
            </a:r>
          </a:p>
          <a:p>
            <a:pPr algn="ctr">
              <a:lnSpc>
                <a:spcPct val="150000"/>
              </a:lnSpc>
            </a:pPr>
            <a:r>
              <a:rPr lang="es-ES" sz="1400" b="1" dirty="0">
                <a:solidFill>
                  <a:srgbClr val="FF0000"/>
                </a:solidFill>
              </a:rPr>
              <a:t>(parte 2)</a:t>
            </a:r>
            <a:endParaRPr lang="es-PE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92C617-E77F-48ED-A1F9-E9C9E33F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55" y="958595"/>
            <a:ext cx="6600327" cy="494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8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20486" y="422573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CONTENIDO</a:t>
            </a:r>
            <a:endParaRPr lang="es-PE" sz="36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A7B1F2-610C-4756-961F-00C300737E9F}"/>
              </a:ext>
            </a:extLst>
          </p:cNvPr>
          <p:cNvSpPr txBox="1"/>
          <p:nvPr/>
        </p:nvSpPr>
        <p:spPr>
          <a:xfrm>
            <a:off x="620486" y="1248751"/>
            <a:ext cx="7054932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i="0" u="none" strike="noStrike" baseline="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Misión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Valores 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Objetivos institucionales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Políticas y lineamientos estratégicos </a:t>
            </a:r>
          </a:p>
          <a:p>
            <a:pPr marL="633413" indent="-633413">
              <a:lnSpc>
                <a:spcPct val="150000"/>
              </a:lnSpc>
              <a:buFont typeface="+mj-lt"/>
              <a:buAutoNum type="arabicPeriod"/>
              <a:tabLst>
                <a:tab pos="722313" algn="l"/>
              </a:tabLst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Organización Sectorial</a:t>
            </a:r>
            <a:endParaRPr lang="es-PE" sz="3200" dirty="0">
              <a:solidFill>
                <a:schemeClr val="bg2">
                  <a:lumMod val="10000"/>
                </a:schemeClr>
              </a:solidFill>
              <a:latin typeface="Calibri-Bold"/>
            </a:endParaRPr>
          </a:p>
        </p:txBody>
      </p:sp>
      <p:pic>
        <p:nvPicPr>
          <p:cNvPr id="1026" name="Picture 2" descr="SGP – Secretaría de Gestión Pública – Presidencia del Consejo de Ministros  ::. » Se aprueban lineamientos de Modernización de la Gestión Pública">
            <a:extLst>
              <a:ext uri="{FF2B5EF4-FFF2-40B4-BE49-F238E27FC236}">
                <a16:creationId xmlns:a16="http://schemas.microsoft.com/office/drawing/2014/main" id="{28B3A1A5-6B7F-47B5-BAFB-62E887640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r="26095"/>
          <a:stretch/>
        </p:blipFill>
        <p:spPr bwMode="auto">
          <a:xfrm>
            <a:off x="7363801" y="2042091"/>
            <a:ext cx="3743711" cy="277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C2FE934-42A5-461C-A4D0-37B180A1DE6F}"/>
              </a:ext>
            </a:extLst>
          </p:cNvPr>
          <p:cNvSpPr/>
          <p:nvPr/>
        </p:nvSpPr>
        <p:spPr>
          <a:xfrm>
            <a:off x="1080655" y="1454727"/>
            <a:ext cx="5347854" cy="587364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75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52487" y="452597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VISION DEL PERÚ AL 2050</a:t>
            </a:r>
            <a:r>
              <a:rPr lang="es-ES" sz="3600" dirty="0">
                <a:solidFill>
                  <a:srgbClr val="FF0000"/>
                </a:solidFill>
              </a:rPr>
              <a:t> </a:t>
            </a:r>
            <a:endParaRPr lang="es-PE" sz="3600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FD92C5-984A-46E0-97E6-9CF7348990CC}"/>
              </a:ext>
            </a:extLst>
          </p:cNvPr>
          <p:cNvSpPr txBox="1"/>
          <p:nvPr/>
        </p:nvSpPr>
        <p:spPr>
          <a:xfrm>
            <a:off x="541977" y="1474672"/>
            <a:ext cx="11108046" cy="4093428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0000"/>
                </a:solidFill>
              </a:rPr>
              <a:t>Al 2050, somos un país democrático, respetuoso del Estado de derecho y de la institucionalidad, integrado al mundo y proyectado hacia un futuro que garantiza la defensa de la persona humana y de su dignidad en todo el territorio nacional.</a:t>
            </a:r>
          </a:p>
          <a:p>
            <a:pPr algn="just"/>
            <a:endParaRPr lang="es-MX" sz="2000" b="1" dirty="0">
              <a:solidFill>
                <a:srgbClr val="000000"/>
              </a:solidFill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</a:rPr>
              <a:t>Estamos orgullosos de nuestra identidad, propia de la diversidad étnica, cultural y lingüística del país. Respetamos nuestra historia y patrimonio milenario, y protegemos nuestra biodiversidad.</a:t>
            </a:r>
          </a:p>
          <a:p>
            <a:pPr algn="just"/>
            <a:endParaRPr lang="es-MX" sz="2000" b="1" dirty="0">
              <a:solidFill>
                <a:srgbClr val="000000"/>
              </a:solidFill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</a:rPr>
              <a:t>El Estado constitucional es unitario y descentralizado. Su accionar es ético, transparente, eficaz, eficiente, moderno y con enfoque intercultural.</a:t>
            </a:r>
          </a:p>
          <a:p>
            <a:pPr algn="just"/>
            <a:endParaRPr lang="es-MX" sz="2000" b="1" dirty="0">
              <a:solidFill>
                <a:srgbClr val="000000"/>
              </a:solidFill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</a:rPr>
              <a:t>Juntos, hemos logrado un desarrollo inclusivo, en igualdad de oportunidades, competitivo y sostenible en todo el territorio nacional, que ha permitido erradicar la pobreza extrema y asegurar el fortalecimiento de la familia.</a:t>
            </a:r>
            <a:endParaRPr lang="es-ES" sz="2000" b="1" dirty="0">
              <a:solidFill>
                <a:srgbClr val="00000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0E30CE4-B3D1-4F78-BC1D-6DF35A1E990D}"/>
              </a:ext>
            </a:extLst>
          </p:cNvPr>
          <p:cNvSpPr/>
          <p:nvPr/>
        </p:nvSpPr>
        <p:spPr>
          <a:xfrm>
            <a:off x="460375" y="5576790"/>
            <a:ext cx="8969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>
                <a:latin typeface="+mj-lt"/>
                <a:ea typeface="Calibri" panose="020F0502020204030204" pitchFamily="34" charset="0"/>
              </a:rPr>
              <a:t>Fuente: Visión del Perú al </a:t>
            </a:r>
            <a:r>
              <a:rPr lang="es-PE" sz="1200" dirty="0">
                <a:latin typeface="+mj-lt"/>
              </a:rPr>
              <a:t>2050, </a:t>
            </a:r>
            <a:r>
              <a:rPr lang="es-MX" sz="1200" dirty="0">
                <a:latin typeface="+mj-lt"/>
              </a:rPr>
              <a:t>Aprobada por consenso en la sesión 126 del Foro del Acuerdo Nacional (29 de abril de 2019).</a:t>
            </a:r>
            <a:endParaRPr lang="es-PE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286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20486" y="422573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CONTENIDO</a:t>
            </a:r>
            <a:endParaRPr lang="es-PE" sz="36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A7B1F2-610C-4756-961F-00C300737E9F}"/>
              </a:ext>
            </a:extLst>
          </p:cNvPr>
          <p:cNvSpPr txBox="1"/>
          <p:nvPr/>
        </p:nvSpPr>
        <p:spPr>
          <a:xfrm>
            <a:off x="620485" y="1248751"/>
            <a:ext cx="7124205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i="0" u="none" strike="noStrike" baseline="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Misión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Valores 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Objetivos institucionales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Políticas y lineamientos estratégicos </a:t>
            </a:r>
          </a:p>
          <a:p>
            <a:pPr marL="633413" indent="-633413">
              <a:lnSpc>
                <a:spcPct val="150000"/>
              </a:lnSpc>
              <a:buFont typeface="+mj-lt"/>
              <a:buAutoNum type="arabicPeriod"/>
              <a:tabLst>
                <a:tab pos="722313" algn="l"/>
              </a:tabLst>
            </a:pPr>
            <a:r>
              <a:rPr lang="es-ES" sz="3200" dirty="0" err="1">
                <a:solidFill>
                  <a:schemeClr val="bg2">
                    <a:lumMod val="10000"/>
                  </a:schemeClr>
                </a:solidFill>
                <a:latin typeface="Calibri-Bold"/>
              </a:rPr>
              <a:t>EsOrganización</a:t>
            </a: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 Sectorial</a:t>
            </a:r>
            <a:endParaRPr lang="es-PE" sz="3200" dirty="0">
              <a:solidFill>
                <a:schemeClr val="bg2">
                  <a:lumMod val="10000"/>
                </a:schemeClr>
              </a:solidFill>
              <a:latin typeface="Calibri-Bold"/>
            </a:endParaRPr>
          </a:p>
        </p:txBody>
      </p:sp>
      <p:pic>
        <p:nvPicPr>
          <p:cNvPr id="1026" name="Picture 2" descr="SGP – Secretaría de Gestión Pública – Presidencia del Consejo de Ministros  ::. » Se aprueban lineamientos de Modernización de la Gestión Pública">
            <a:extLst>
              <a:ext uri="{FF2B5EF4-FFF2-40B4-BE49-F238E27FC236}">
                <a16:creationId xmlns:a16="http://schemas.microsoft.com/office/drawing/2014/main" id="{28B3A1A5-6B7F-47B5-BAFB-62E887640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r="26095"/>
          <a:stretch/>
        </p:blipFill>
        <p:spPr bwMode="auto">
          <a:xfrm>
            <a:off x="7363801" y="2042091"/>
            <a:ext cx="3743711" cy="277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C2FE934-42A5-461C-A4D0-37B180A1DE6F}"/>
              </a:ext>
            </a:extLst>
          </p:cNvPr>
          <p:cNvSpPr/>
          <p:nvPr/>
        </p:nvSpPr>
        <p:spPr>
          <a:xfrm>
            <a:off x="1205346" y="2202873"/>
            <a:ext cx="5347854" cy="587364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91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52487" y="452597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MISION </a:t>
            </a:r>
            <a:r>
              <a:rPr lang="es-ES" sz="3600" dirty="0">
                <a:solidFill>
                  <a:srgbClr val="FF0000"/>
                </a:solidFill>
              </a:rPr>
              <a:t> </a:t>
            </a:r>
            <a:endParaRPr lang="es-PE" sz="3600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1A96B5-C5BB-4B66-A366-A117F982B66C}"/>
              </a:ext>
            </a:extLst>
          </p:cNvPr>
          <p:cNvSpPr txBox="1"/>
          <p:nvPr/>
        </p:nvSpPr>
        <p:spPr>
          <a:xfrm>
            <a:off x="707015" y="1354854"/>
            <a:ext cx="104324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misión refleja la razón de ser de la institución, en el marco a sus competencias y funciones establecidas en su ley de creación. </a:t>
            </a:r>
          </a:p>
          <a:p>
            <a:endParaRPr lang="es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misión del MIMP se construyó teniendo en cuenta 3 elementos: </a:t>
            </a:r>
          </a:p>
          <a:p>
            <a:pPr marL="400050" indent="-400050">
              <a:buAutoNum type="romanLcParenR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 rol central del Ministerio de la Mujer y Poblaciones Vulnerables</a:t>
            </a:r>
          </a:p>
          <a:p>
            <a:pPr marL="400050" indent="-400050">
              <a:buAutoNum type="romanLcParenR"/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La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población a la cual se entrega los bienes y/o servicios</a:t>
            </a:r>
          </a:p>
          <a:p>
            <a:pPr marL="400050" indent="-400050">
              <a:buAutoNum type="romanLcParenR"/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Lo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 atributos de los bienes y/o servicios. </a:t>
            </a:r>
          </a:p>
          <a:p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ese sentido, la misión del MIMP es: </a:t>
            </a:r>
          </a:p>
          <a:p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Misión, Visión y Valores | Fundación José Abelardo Núñez">
            <a:extLst>
              <a:ext uri="{FF2B5EF4-FFF2-40B4-BE49-F238E27FC236}">
                <a16:creationId xmlns:a16="http://schemas.microsoft.com/office/drawing/2014/main" id="{5FCC9456-0AFA-4349-9AAC-CB4A12AB6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66" y="1768094"/>
            <a:ext cx="4389048" cy="24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772ABD0-378E-4090-B266-DB8F90E5974D}"/>
              </a:ext>
            </a:extLst>
          </p:cNvPr>
          <p:cNvSpPr txBox="1"/>
          <p:nvPr/>
        </p:nvSpPr>
        <p:spPr>
          <a:xfrm>
            <a:off x="852487" y="4398962"/>
            <a:ext cx="10287001" cy="132343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s-MX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Garantizar la igualdad y el pleno ejercicio de los derechos de las mujeres y poblaciones vulnerables; modificando los patrones y constructos socio-culturales discriminatorios y no igualitarios; previniendo y atendiendo situaciones de violencia, desprotección o riesgo, de manera pertinente y oportuna</a:t>
            </a:r>
            <a:r>
              <a:rPr lang="es-ES" sz="20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 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2D0AB4-1AF5-4754-88EC-ADB00EBFDDEA}"/>
              </a:ext>
            </a:extLst>
          </p:cNvPr>
          <p:cNvSpPr txBox="1"/>
          <p:nvPr/>
        </p:nvSpPr>
        <p:spPr>
          <a:xfrm>
            <a:off x="707015" y="6130834"/>
            <a:ext cx="414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Impact" panose="020B0806030902050204" pitchFamily="34" charset="0"/>
              </a:rPr>
              <a:t>PREGUNTA: DONDE SE ESTABLECE LA MISION?</a:t>
            </a:r>
            <a:endParaRPr lang="es-PE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0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20486" y="422573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CONTENIDO</a:t>
            </a:r>
            <a:endParaRPr lang="es-PE" sz="36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A7B1F2-610C-4756-961F-00C300737E9F}"/>
              </a:ext>
            </a:extLst>
          </p:cNvPr>
          <p:cNvSpPr txBox="1"/>
          <p:nvPr/>
        </p:nvSpPr>
        <p:spPr>
          <a:xfrm>
            <a:off x="620485" y="1248751"/>
            <a:ext cx="6985659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i="0" u="none" strike="noStrike" baseline="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Misión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Valores Institucionales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Objetivos institucionales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Políticas y lineamientos estratégicos </a:t>
            </a:r>
          </a:p>
          <a:p>
            <a:pPr marL="633413" indent="-633413">
              <a:lnSpc>
                <a:spcPct val="150000"/>
              </a:lnSpc>
              <a:buFont typeface="+mj-lt"/>
              <a:buAutoNum type="arabicPeriod"/>
              <a:tabLst>
                <a:tab pos="722313" algn="l"/>
              </a:tabLst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Organización Sectorial</a:t>
            </a:r>
            <a:endParaRPr lang="es-PE" sz="3200" dirty="0">
              <a:solidFill>
                <a:schemeClr val="bg2">
                  <a:lumMod val="10000"/>
                </a:schemeClr>
              </a:solidFill>
              <a:latin typeface="Calibri-Bold"/>
            </a:endParaRPr>
          </a:p>
        </p:txBody>
      </p:sp>
      <p:pic>
        <p:nvPicPr>
          <p:cNvPr id="1026" name="Picture 2" descr="SGP – Secretaría de Gestión Pública – Presidencia del Consejo de Ministros  ::. » Se aprueban lineamientos de Modernización de la Gestión Pública">
            <a:extLst>
              <a:ext uri="{FF2B5EF4-FFF2-40B4-BE49-F238E27FC236}">
                <a16:creationId xmlns:a16="http://schemas.microsoft.com/office/drawing/2014/main" id="{28B3A1A5-6B7F-47B5-BAFB-62E887640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r="26095"/>
          <a:stretch/>
        </p:blipFill>
        <p:spPr bwMode="auto">
          <a:xfrm>
            <a:off x="7363801" y="2042091"/>
            <a:ext cx="3743711" cy="277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C2FE934-42A5-461C-A4D0-37B180A1DE6F}"/>
              </a:ext>
            </a:extLst>
          </p:cNvPr>
          <p:cNvSpPr/>
          <p:nvPr/>
        </p:nvSpPr>
        <p:spPr>
          <a:xfrm>
            <a:off x="1084488" y="2841635"/>
            <a:ext cx="5347854" cy="587364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5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52487" y="452597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VALORES INSTITUCIONALES</a:t>
            </a:r>
            <a:endParaRPr lang="es-PE" sz="3600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6AD314-A0AB-49DE-BA46-BE3F7E0F5293}"/>
              </a:ext>
            </a:extLst>
          </p:cNvPr>
          <p:cNvSpPr txBox="1"/>
          <p:nvPr/>
        </p:nvSpPr>
        <p:spPr>
          <a:xfrm>
            <a:off x="532693" y="1506831"/>
            <a:ext cx="31764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Ley </a:t>
            </a:r>
            <a:r>
              <a:rPr lang="es-ES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N°</a:t>
            </a:r>
            <a:r>
              <a:rPr lang="es-E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27815 “Código de Ética de la Función Pública”, establece los principios, deberes y prohibiciones éticos para los servidores públicos de las entidades de la administración pública. </a:t>
            </a:r>
          </a:p>
          <a:p>
            <a:endParaRPr lang="es-E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Bajo este marco, Ministerio de la Mujer y Poblaciones ha definido los siguientes </a:t>
            </a:r>
            <a:r>
              <a:rPr lang="es-E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valores institucionales</a:t>
            </a:r>
            <a:r>
              <a:rPr lang="es-E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algn="l"/>
            <a:endParaRPr lang="es-E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sz="20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20CAEB7-E79E-4597-BFC1-248C49952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926815"/>
              </p:ext>
            </p:extLst>
          </p:nvPr>
        </p:nvGraphicFramePr>
        <p:xfrm>
          <a:off x="3709121" y="1098928"/>
          <a:ext cx="7950186" cy="530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Números con cartel de imagen. | Vector Premium">
            <a:extLst>
              <a:ext uri="{FF2B5EF4-FFF2-40B4-BE49-F238E27FC236}">
                <a16:creationId xmlns:a16="http://schemas.microsoft.com/office/drawing/2014/main" id="{772B707E-6AA7-4065-BF44-C7B5C378D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r="84103" b="75806"/>
          <a:stretch/>
        </p:blipFill>
        <p:spPr bwMode="auto">
          <a:xfrm>
            <a:off x="4013191" y="1432361"/>
            <a:ext cx="435082" cy="6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úmeros con cartel de imagen. | Vector Premium">
            <a:extLst>
              <a:ext uri="{FF2B5EF4-FFF2-40B4-BE49-F238E27FC236}">
                <a16:creationId xmlns:a16="http://schemas.microsoft.com/office/drawing/2014/main" id="{4B918BA5-DE56-4796-9674-F3B841FE9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2" r="62082" b="75806"/>
          <a:stretch/>
        </p:blipFill>
        <p:spPr bwMode="auto">
          <a:xfrm>
            <a:off x="4466553" y="2407351"/>
            <a:ext cx="568037" cy="6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Números con cartel de imagen. | Vector Premium">
            <a:extLst>
              <a:ext uri="{FF2B5EF4-FFF2-40B4-BE49-F238E27FC236}">
                <a16:creationId xmlns:a16="http://schemas.microsoft.com/office/drawing/2014/main" id="{2E560653-F46B-4E3C-93BD-A9EA88FAD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2" r="41635" b="75806"/>
          <a:stretch/>
        </p:blipFill>
        <p:spPr bwMode="auto">
          <a:xfrm>
            <a:off x="4544799" y="3373228"/>
            <a:ext cx="602022" cy="6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úmeros con cartel de imagen. | Vector Premium">
            <a:extLst>
              <a:ext uri="{FF2B5EF4-FFF2-40B4-BE49-F238E27FC236}">
                <a16:creationId xmlns:a16="http://schemas.microsoft.com/office/drawing/2014/main" id="{942C624F-A67B-4062-8127-AB271B325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4" r="21885" b="75806"/>
          <a:stretch/>
        </p:blipFill>
        <p:spPr bwMode="auto">
          <a:xfrm>
            <a:off x="4312916" y="4312111"/>
            <a:ext cx="717291" cy="7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úmeros con cartel de imagen. | Vector Premium">
            <a:extLst>
              <a:ext uri="{FF2B5EF4-FFF2-40B4-BE49-F238E27FC236}">
                <a16:creationId xmlns:a16="http://schemas.microsoft.com/office/drawing/2014/main" id="{E462BBD1-5451-4CC2-A491-AEA295A36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5" b="75806"/>
          <a:stretch/>
        </p:blipFill>
        <p:spPr bwMode="auto">
          <a:xfrm>
            <a:off x="3909833" y="5309205"/>
            <a:ext cx="717291" cy="71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9E6E81E-1F2E-4C9F-A121-47FCE466AC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487" y="4149490"/>
            <a:ext cx="2238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0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20486" y="422573"/>
            <a:ext cx="104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CONTENIDO</a:t>
            </a:r>
            <a:endParaRPr lang="es-PE" sz="36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Resultado de imagen para MIS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A7B1F2-610C-4756-961F-00C300737E9F}"/>
              </a:ext>
            </a:extLst>
          </p:cNvPr>
          <p:cNvSpPr txBox="1"/>
          <p:nvPr/>
        </p:nvSpPr>
        <p:spPr>
          <a:xfrm>
            <a:off x="620485" y="1248751"/>
            <a:ext cx="6874823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i="0" u="none" strike="noStrike" baseline="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Misión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Valores Institucionales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Objetivos institucionales</a:t>
            </a:r>
          </a:p>
          <a:p>
            <a:pPr marL="633413" indent="-633413" algn="l">
              <a:lnSpc>
                <a:spcPct val="150000"/>
              </a:lnSpc>
              <a:buFont typeface="+mj-lt"/>
              <a:buAutoNum type="arabicPeriod"/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Políticas y lineamientos estratégicos </a:t>
            </a:r>
          </a:p>
          <a:p>
            <a:pPr marL="633413" indent="-633413">
              <a:lnSpc>
                <a:spcPct val="150000"/>
              </a:lnSpc>
              <a:buFont typeface="+mj-lt"/>
              <a:buAutoNum type="arabicPeriod"/>
              <a:tabLst>
                <a:tab pos="722313" algn="l"/>
              </a:tabLst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Calibri-Bold"/>
              </a:rPr>
              <a:t>Organización Sectorial</a:t>
            </a:r>
            <a:endParaRPr lang="es-PE" sz="3200" dirty="0">
              <a:solidFill>
                <a:schemeClr val="bg2">
                  <a:lumMod val="10000"/>
                </a:schemeClr>
              </a:solidFill>
              <a:latin typeface="Calibri-Bold"/>
            </a:endParaRPr>
          </a:p>
        </p:txBody>
      </p:sp>
      <p:pic>
        <p:nvPicPr>
          <p:cNvPr id="1026" name="Picture 2" descr="SGP – Secretaría de Gestión Pública – Presidencia del Consejo de Ministros  ::. » Se aprueban lineamientos de Modernización de la Gestión Pública">
            <a:extLst>
              <a:ext uri="{FF2B5EF4-FFF2-40B4-BE49-F238E27FC236}">
                <a16:creationId xmlns:a16="http://schemas.microsoft.com/office/drawing/2014/main" id="{28B3A1A5-6B7F-47B5-BAFB-62E887640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r="26095"/>
          <a:stretch/>
        </p:blipFill>
        <p:spPr bwMode="auto">
          <a:xfrm>
            <a:off x="7363801" y="2042091"/>
            <a:ext cx="3743711" cy="277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C2FE934-42A5-461C-A4D0-37B180A1DE6F}"/>
              </a:ext>
            </a:extLst>
          </p:cNvPr>
          <p:cNvSpPr/>
          <p:nvPr/>
        </p:nvSpPr>
        <p:spPr>
          <a:xfrm>
            <a:off x="1084488" y="3548407"/>
            <a:ext cx="5347854" cy="587364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946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F2F2F2"/>
      </a:accent2>
      <a:accent3>
        <a:srgbClr val="A5A5A5"/>
      </a:accent3>
      <a:accent4>
        <a:srgbClr val="D8D8D8"/>
      </a:accent4>
      <a:accent5>
        <a:srgbClr val="7F7F7F"/>
      </a:accent5>
      <a:accent6>
        <a:srgbClr val="595959"/>
      </a:accent6>
      <a:hlink>
        <a:srgbClr val="3F3F3F"/>
      </a:hlink>
      <a:folHlink>
        <a:srgbClr val="0C0C0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-CO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3161</Words>
  <Application>Microsoft Office PowerPoint</Application>
  <PresentationFormat>Panorámica</PresentationFormat>
  <Paragraphs>373</Paragraphs>
  <Slides>22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8" baseType="lpstr">
      <vt:lpstr>宋体</vt:lpstr>
      <vt:lpstr>Arial</vt:lpstr>
      <vt:lpstr>Arial</vt:lpstr>
      <vt:lpstr>Arial Black</vt:lpstr>
      <vt:lpstr>Arial Rounded MT Bold</vt:lpstr>
      <vt:lpstr>Calibri</vt:lpstr>
      <vt:lpstr>Calibri Light</vt:lpstr>
      <vt:lpstr>Calibri-Bold</vt:lpstr>
      <vt:lpstr>Candara</vt:lpstr>
      <vt:lpstr>Century Gothic</vt:lpstr>
      <vt:lpstr>Impact</vt:lpstr>
      <vt:lpstr>Lato Light</vt:lpstr>
      <vt:lpstr>Oswald</vt:lpstr>
      <vt:lpstr>Tema de Office</vt:lpstr>
      <vt:lpstr>SHOWEET-CORPO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Joseph Sanchez Horna</dc:creator>
  <cp:lastModifiedBy>OMAR</cp:lastModifiedBy>
  <cp:revision>180</cp:revision>
  <cp:lastPrinted>2020-02-06T14:51:31Z</cp:lastPrinted>
  <dcterms:created xsi:type="dcterms:W3CDTF">2016-12-26T15:08:31Z</dcterms:created>
  <dcterms:modified xsi:type="dcterms:W3CDTF">2021-12-23T23:45:22Z</dcterms:modified>
</cp:coreProperties>
</file>