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3" r:id="rId1"/>
  </p:sldMasterIdLst>
  <p:notesMasterIdLst>
    <p:notesMasterId r:id="rId31"/>
  </p:notesMasterIdLst>
  <p:handoutMasterIdLst>
    <p:handoutMasterId r:id="rId32"/>
  </p:handoutMasterIdLst>
  <p:sldIdLst>
    <p:sldId id="1227" r:id="rId2"/>
    <p:sldId id="1245" r:id="rId3"/>
    <p:sldId id="1246" r:id="rId4"/>
    <p:sldId id="1276" r:id="rId5"/>
    <p:sldId id="1277" r:id="rId6"/>
    <p:sldId id="1278" r:id="rId7"/>
    <p:sldId id="1279" r:id="rId8"/>
    <p:sldId id="1280" r:id="rId9"/>
    <p:sldId id="1281" r:id="rId10"/>
    <p:sldId id="1250" r:id="rId11"/>
    <p:sldId id="1251" r:id="rId12"/>
    <p:sldId id="1254" r:id="rId13"/>
    <p:sldId id="1253" r:id="rId14"/>
    <p:sldId id="1255" r:id="rId15"/>
    <p:sldId id="1282" r:id="rId16"/>
    <p:sldId id="1283" r:id="rId17"/>
    <p:sldId id="1265" r:id="rId18"/>
    <p:sldId id="1285" r:id="rId19"/>
    <p:sldId id="1284" r:id="rId20"/>
    <p:sldId id="1266" r:id="rId21"/>
    <p:sldId id="1267" r:id="rId22"/>
    <p:sldId id="1268" r:id="rId23"/>
    <p:sldId id="1269" r:id="rId24"/>
    <p:sldId id="1270" r:id="rId25"/>
    <p:sldId id="1271" r:id="rId26"/>
    <p:sldId id="1272" r:id="rId27"/>
    <p:sldId id="1273" r:id="rId28"/>
    <p:sldId id="1274" r:id="rId29"/>
    <p:sldId id="1241" r:id="rId30"/>
  </p:sldIdLst>
  <p:sldSz cx="9144000" cy="6858000" type="screen4x3"/>
  <p:notesSz cx="6735763" cy="98663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99FF"/>
    <a:srgbClr val="9999FF"/>
    <a:srgbClr val="3399FF"/>
    <a:srgbClr val="C90E0E"/>
    <a:srgbClr val="C9100D"/>
    <a:srgbClr val="CA110E"/>
    <a:srgbClr val="C50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9117" autoAdjust="0"/>
  </p:normalViewPr>
  <p:slideViewPr>
    <p:cSldViewPr>
      <p:cViewPr varScale="1">
        <p:scale>
          <a:sx n="102" d="100"/>
          <a:sy n="102" d="100"/>
        </p:scale>
        <p:origin x="195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handoutMaster" Target="handoutMasters/handout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image" Target="../media/image15.png" /><Relationship Id="rId4" Type="http://schemas.openxmlformats.org/officeDocument/2006/relationships/image" Target="../media/image18.pn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image" Target="../media/image15.png" /><Relationship Id="rId4" Type="http://schemas.openxmlformats.org/officeDocument/2006/relationships/image" Target="../media/image18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CB3D0-7C8F-412B-AE6C-0E187A3D2450}" type="doc">
      <dgm:prSet loTypeId="urn:microsoft.com/office/officeart/2005/8/layout/vList4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1F628D9D-885C-4581-9CCF-4A1B94E83938}">
      <dgm:prSet phldrT="[Texto]" custT="1"/>
      <dgm:spPr/>
      <dgm:t>
        <a:bodyPr/>
        <a:lstStyle/>
        <a:p>
          <a:r>
            <a:rPr lang="es-PE" sz="1200" dirty="0">
              <a:latin typeface="Calibri" pitchFamily="34" charset="0"/>
              <a:cs typeface="Calibri" pitchFamily="34" charset="0"/>
            </a:rPr>
            <a:t>Brinda apoyo durante el desarrollo del Procedimiento Administrativo Disciplinario (PAD).</a:t>
          </a:r>
        </a:p>
      </dgm:t>
    </dgm:pt>
    <dgm:pt modelId="{3203433C-1E86-44BF-BB93-DACABB53245F}" type="parTrans" cxnId="{69EF6D14-3BD6-48B7-96F3-2BA6DB23F24F}">
      <dgm:prSet/>
      <dgm:spPr/>
      <dgm:t>
        <a:bodyPr/>
        <a:lstStyle/>
        <a:p>
          <a:endParaRPr lang="es-PE" sz="1200">
            <a:latin typeface="Calibri" pitchFamily="34" charset="0"/>
            <a:cs typeface="Calibri" pitchFamily="34" charset="0"/>
          </a:endParaRPr>
        </a:p>
      </dgm:t>
    </dgm:pt>
    <dgm:pt modelId="{A7BE7F81-3926-4BAB-B43D-7BB3D4192162}" type="sibTrans" cxnId="{69EF6D14-3BD6-48B7-96F3-2BA6DB23F24F}">
      <dgm:prSet/>
      <dgm:spPr/>
      <dgm:t>
        <a:bodyPr/>
        <a:lstStyle/>
        <a:p>
          <a:endParaRPr lang="es-PE" sz="1200">
            <a:latin typeface="Calibri" pitchFamily="34" charset="0"/>
            <a:cs typeface="Calibri" pitchFamily="34" charset="0"/>
          </a:endParaRPr>
        </a:p>
      </dgm:t>
    </dgm:pt>
    <dgm:pt modelId="{A37AD88E-FDD3-4C13-928B-D5C05402CEE9}">
      <dgm:prSet phldrT="[Texto]" custT="1"/>
      <dgm:spPr/>
      <dgm:t>
        <a:bodyPr/>
        <a:lstStyle/>
        <a:p>
          <a:r>
            <a:rPr lang="es-PE" sz="1200" dirty="0">
              <a:latin typeface="Calibri" pitchFamily="34" charset="0"/>
              <a:cs typeface="Calibri" pitchFamily="34" charset="0"/>
            </a:rPr>
            <a:t>Esta a cargo de un Secretario Técnico.</a:t>
          </a:r>
        </a:p>
      </dgm:t>
    </dgm:pt>
    <dgm:pt modelId="{B8B0A686-3098-40C5-BC5F-8CE52BA33825}" type="parTrans" cxnId="{C69B07A7-FD85-40E4-A0BD-DD54F5F72D01}">
      <dgm:prSet/>
      <dgm:spPr/>
      <dgm:t>
        <a:bodyPr/>
        <a:lstStyle/>
        <a:p>
          <a:endParaRPr lang="es-PE" sz="1200">
            <a:latin typeface="Calibri" pitchFamily="34" charset="0"/>
            <a:cs typeface="Calibri" pitchFamily="34" charset="0"/>
          </a:endParaRPr>
        </a:p>
      </dgm:t>
    </dgm:pt>
    <dgm:pt modelId="{3B5CE1DD-3249-4CFB-A90B-38AD7EFCF8E6}" type="sibTrans" cxnId="{C69B07A7-FD85-40E4-A0BD-DD54F5F72D01}">
      <dgm:prSet/>
      <dgm:spPr/>
      <dgm:t>
        <a:bodyPr/>
        <a:lstStyle/>
        <a:p>
          <a:endParaRPr lang="es-PE" sz="1200">
            <a:latin typeface="Calibri" pitchFamily="34" charset="0"/>
            <a:cs typeface="Calibri" pitchFamily="34" charset="0"/>
          </a:endParaRPr>
        </a:p>
      </dgm:t>
    </dgm:pt>
    <dgm:pt modelId="{A02C8D4D-C53E-4E58-8686-180FE95A683A}">
      <dgm:prSet phldrT="[Texto]" custT="1"/>
      <dgm:spPr/>
      <dgm:t>
        <a:bodyPr/>
        <a:lstStyle/>
        <a:p>
          <a:r>
            <a:rPr lang="es-PE" sz="1200" dirty="0">
              <a:latin typeface="Calibri" pitchFamily="34" charset="0"/>
              <a:cs typeface="Calibri" pitchFamily="34" charset="0"/>
            </a:rPr>
            <a:t>Es designado mediante Resolución del Titular de la Entidad.</a:t>
          </a:r>
        </a:p>
      </dgm:t>
    </dgm:pt>
    <dgm:pt modelId="{0249C816-FD21-420C-8A77-0B47A596FB11}" type="parTrans" cxnId="{C8AA5D8F-295C-4549-9385-341A08A0DCE9}">
      <dgm:prSet/>
      <dgm:spPr/>
      <dgm:t>
        <a:bodyPr/>
        <a:lstStyle/>
        <a:p>
          <a:endParaRPr lang="es-PE" sz="1200">
            <a:latin typeface="Calibri" pitchFamily="34" charset="0"/>
            <a:cs typeface="Calibri" pitchFamily="34" charset="0"/>
          </a:endParaRPr>
        </a:p>
      </dgm:t>
    </dgm:pt>
    <dgm:pt modelId="{7DCCBDD7-4DEA-4464-A085-0C9A196BE599}" type="sibTrans" cxnId="{C8AA5D8F-295C-4549-9385-341A08A0DCE9}">
      <dgm:prSet/>
      <dgm:spPr/>
      <dgm:t>
        <a:bodyPr/>
        <a:lstStyle/>
        <a:p>
          <a:endParaRPr lang="es-PE" sz="1200">
            <a:latin typeface="Calibri" pitchFamily="34" charset="0"/>
            <a:cs typeface="Calibri" pitchFamily="34" charset="0"/>
          </a:endParaRPr>
        </a:p>
      </dgm:t>
    </dgm:pt>
    <dgm:pt modelId="{B6AFD3F4-CF60-4E0A-8EBE-678EEAA0043F}">
      <dgm:prSet custT="1"/>
      <dgm:spPr/>
      <dgm:t>
        <a:bodyPr/>
        <a:lstStyle/>
        <a:p>
          <a:r>
            <a:rPr lang="es-PE" sz="1200" dirty="0">
              <a:latin typeface="Calibri" pitchFamily="34" charset="0"/>
              <a:cs typeface="Calibri" pitchFamily="34" charset="0"/>
            </a:rPr>
            <a:t>La ST estará conformada con servidores de apoyo (abogados) de acuerdo a las dimensiones de la entidad, carga procedimental y complejidad de los procedimientos.</a:t>
          </a:r>
        </a:p>
      </dgm:t>
    </dgm:pt>
    <dgm:pt modelId="{E244E634-AB81-43CB-85A6-800D8F757667}" type="parTrans" cxnId="{DC142960-E46D-4B27-8A7D-46940AB7B516}">
      <dgm:prSet/>
      <dgm:spPr/>
      <dgm:t>
        <a:bodyPr/>
        <a:lstStyle/>
        <a:p>
          <a:endParaRPr lang="es-PE" sz="1200"/>
        </a:p>
      </dgm:t>
    </dgm:pt>
    <dgm:pt modelId="{4B698370-74D6-44CA-9C17-A3756F86323B}" type="sibTrans" cxnId="{DC142960-E46D-4B27-8A7D-46940AB7B516}">
      <dgm:prSet/>
      <dgm:spPr/>
      <dgm:t>
        <a:bodyPr/>
        <a:lstStyle/>
        <a:p>
          <a:endParaRPr lang="es-PE" sz="1200"/>
        </a:p>
      </dgm:t>
    </dgm:pt>
    <dgm:pt modelId="{95487215-20BA-4F13-BAF9-6DE4F308F9AE}" type="pres">
      <dgm:prSet presAssocID="{EDCCB3D0-7C8F-412B-AE6C-0E187A3D2450}" presName="linear" presStyleCnt="0">
        <dgm:presLayoutVars>
          <dgm:dir/>
          <dgm:resizeHandles val="exact"/>
        </dgm:presLayoutVars>
      </dgm:prSet>
      <dgm:spPr/>
    </dgm:pt>
    <dgm:pt modelId="{AC3E1888-49BF-44D6-9FEE-4393676C9628}" type="pres">
      <dgm:prSet presAssocID="{1F628D9D-885C-4581-9CCF-4A1B94E83938}" presName="comp" presStyleCnt="0"/>
      <dgm:spPr/>
    </dgm:pt>
    <dgm:pt modelId="{94D5A32A-8EFF-467E-865D-F6FFAC6B6BF9}" type="pres">
      <dgm:prSet presAssocID="{1F628D9D-885C-4581-9CCF-4A1B94E83938}" presName="box" presStyleLbl="node1" presStyleIdx="0" presStyleCnt="4" custLinFactY="-194861" custLinFactNeighborX="2828" custLinFactNeighborY="-200000"/>
      <dgm:spPr/>
    </dgm:pt>
    <dgm:pt modelId="{0B5AF9AC-DE80-40C7-9959-486FE712D8F8}" type="pres">
      <dgm:prSet presAssocID="{1F628D9D-885C-4581-9CCF-4A1B94E83938}" presName="img" presStyleLbl="fgImgPlace1" presStyleIdx="0" presStyleCnt="4" custScaleX="67969" custLinFactNeighborX="-28850" custLinFactNeighborY="-354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5A9D713-AEEA-4C41-B7B2-B4825A425C7D}" type="pres">
      <dgm:prSet presAssocID="{1F628D9D-885C-4581-9CCF-4A1B94E83938}" presName="text" presStyleLbl="node1" presStyleIdx="0" presStyleCnt="4">
        <dgm:presLayoutVars>
          <dgm:bulletEnabled val="1"/>
        </dgm:presLayoutVars>
      </dgm:prSet>
      <dgm:spPr/>
    </dgm:pt>
    <dgm:pt modelId="{2352D504-145B-40D5-B758-30AE3AA76AAE}" type="pres">
      <dgm:prSet presAssocID="{A7BE7F81-3926-4BAB-B43D-7BB3D4192162}" presName="spacer" presStyleCnt="0"/>
      <dgm:spPr/>
    </dgm:pt>
    <dgm:pt modelId="{A81E5C21-0222-42DD-9F4A-A0964462C5B2}" type="pres">
      <dgm:prSet presAssocID="{A37AD88E-FDD3-4C13-928B-D5C05402CEE9}" presName="comp" presStyleCnt="0"/>
      <dgm:spPr/>
    </dgm:pt>
    <dgm:pt modelId="{495D2544-4288-4EC7-8016-37E448B88EC5}" type="pres">
      <dgm:prSet presAssocID="{A37AD88E-FDD3-4C13-928B-D5C05402CEE9}" presName="box" presStyleLbl="node1" presStyleIdx="1" presStyleCnt="4"/>
      <dgm:spPr/>
    </dgm:pt>
    <dgm:pt modelId="{0342E83D-36EF-4808-9A60-E3CC552C3AE9}" type="pres">
      <dgm:prSet presAssocID="{A37AD88E-FDD3-4C13-928B-D5C05402CEE9}" presName="img" presStyleLbl="fgImgPlace1" presStyleIdx="1" presStyleCnt="4" custScaleX="45003" custLinFactNeighborX="-28850" custLinFactNeighborY="253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C989063-4780-4C08-B3D7-9780BF3A2C7D}" type="pres">
      <dgm:prSet presAssocID="{A37AD88E-FDD3-4C13-928B-D5C05402CEE9}" presName="text" presStyleLbl="node1" presStyleIdx="1" presStyleCnt="4">
        <dgm:presLayoutVars>
          <dgm:bulletEnabled val="1"/>
        </dgm:presLayoutVars>
      </dgm:prSet>
      <dgm:spPr/>
    </dgm:pt>
    <dgm:pt modelId="{25178125-48F7-4910-B693-FDD2FF1BE252}" type="pres">
      <dgm:prSet presAssocID="{3B5CE1DD-3249-4CFB-A90B-38AD7EFCF8E6}" presName="spacer" presStyleCnt="0"/>
      <dgm:spPr/>
    </dgm:pt>
    <dgm:pt modelId="{96DC35D8-E6E0-40EE-BDDC-BA77D8F616B7}" type="pres">
      <dgm:prSet presAssocID="{A02C8D4D-C53E-4E58-8686-180FE95A683A}" presName="comp" presStyleCnt="0"/>
      <dgm:spPr/>
    </dgm:pt>
    <dgm:pt modelId="{39461A59-F4F3-4706-9137-60E514A74312}" type="pres">
      <dgm:prSet presAssocID="{A02C8D4D-C53E-4E58-8686-180FE95A683A}" presName="box" presStyleLbl="node1" presStyleIdx="2" presStyleCnt="4"/>
      <dgm:spPr/>
    </dgm:pt>
    <dgm:pt modelId="{5756A5CC-D047-4018-96C1-878A06984325}" type="pres">
      <dgm:prSet presAssocID="{A02C8D4D-C53E-4E58-8686-180FE95A683A}" presName="img" presStyleLbl="fgImgPlace1" presStyleIdx="2" presStyleCnt="4" custScaleX="49254" custScaleY="100000" custLinFactNeighborX="-27921" custLinFactNeighborY="471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60CC2E6-7D18-4897-9D14-2F90A2E56DC5}" type="pres">
      <dgm:prSet presAssocID="{A02C8D4D-C53E-4E58-8686-180FE95A683A}" presName="text" presStyleLbl="node1" presStyleIdx="2" presStyleCnt="4">
        <dgm:presLayoutVars>
          <dgm:bulletEnabled val="1"/>
        </dgm:presLayoutVars>
      </dgm:prSet>
      <dgm:spPr/>
    </dgm:pt>
    <dgm:pt modelId="{F888F810-AD14-4A51-B348-3B6E6D71D5B0}" type="pres">
      <dgm:prSet presAssocID="{7DCCBDD7-4DEA-4464-A085-0C9A196BE599}" presName="spacer" presStyleCnt="0"/>
      <dgm:spPr/>
    </dgm:pt>
    <dgm:pt modelId="{2BD54FFD-3296-46D4-BFD8-1D2314198DDA}" type="pres">
      <dgm:prSet presAssocID="{B6AFD3F4-CF60-4E0A-8EBE-678EEAA0043F}" presName="comp" presStyleCnt="0"/>
      <dgm:spPr/>
    </dgm:pt>
    <dgm:pt modelId="{A3D3268B-1651-4482-9321-4AE1B7C7C2BC}" type="pres">
      <dgm:prSet presAssocID="{B6AFD3F4-CF60-4E0A-8EBE-678EEAA0043F}" presName="box" presStyleLbl="node1" presStyleIdx="3" presStyleCnt="4"/>
      <dgm:spPr/>
    </dgm:pt>
    <dgm:pt modelId="{28B76307-E762-402D-8ABC-49C3AF436924}" type="pres">
      <dgm:prSet presAssocID="{B6AFD3F4-CF60-4E0A-8EBE-678EEAA0043F}" presName="img" presStyleLbl="fgImgPlace1" presStyleIdx="3" presStyleCnt="4" custScaleX="70304" custLinFactNeighborX="-27920" custLinFactNeighborY="401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8ED3C8D-159D-4010-A94B-0C3A4F9F9EA9}" type="pres">
      <dgm:prSet presAssocID="{B6AFD3F4-CF60-4E0A-8EBE-678EEAA0043F}" presName="text" presStyleLbl="node1" presStyleIdx="3" presStyleCnt="4">
        <dgm:presLayoutVars>
          <dgm:bulletEnabled val="1"/>
        </dgm:presLayoutVars>
      </dgm:prSet>
      <dgm:spPr/>
    </dgm:pt>
  </dgm:ptLst>
  <dgm:cxnLst>
    <dgm:cxn modelId="{6095DA02-B82C-4617-AD4C-889BC574C6DC}" type="presOf" srcId="{EDCCB3D0-7C8F-412B-AE6C-0E187A3D2450}" destId="{95487215-20BA-4F13-BAF9-6DE4F308F9AE}" srcOrd="0" destOrd="0" presId="urn:microsoft.com/office/officeart/2005/8/layout/vList4"/>
    <dgm:cxn modelId="{69EF6D14-3BD6-48B7-96F3-2BA6DB23F24F}" srcId="{EDCCB3D0-7C8F-412B-AE6C-0E187A3D2450}" destId="{1F628D9D-885C-4581-9CCF-4A1B94E83938}" srcOrd="0" destOrd="0" parTransId="{3203433C-1E86-44BF-BB93-DACABB53245F}" sibTransId="{A7BE7F81-3926-4BAB-B43D-7BB3D4192162}"/>
    <dgm:cxn modelId="{AEACEC5B-7A1E-493E-98DF-CCEA1120DF4D}" type="presOf" srcId="{B6AFD3F4-CF60-4E0A-8EBE-678EEAA0043F}" destId="{A3D3268B-1651-4482-9321-4AE1B7C7C2BC}" srcOrd="0" destOrd="0" presId="urn:microsoft.com/office/officeart/2005/8/layout/vList4"/>
    <dgm:cxn modelId="{DC142960-E46D-4B27-8A7D-46940AB7B516}" srcId="{EDCCB3D0-7C8F-412B-AE6C-0E187A3D2450}" destId="{B6AFD3F4-CF60-4E0A-8EBE-678EEAA0043F}" srcOrd="3" destOrd="0" parTransId="{E244E634-AB81-43CB-85A6-800D8F757667}" sibTransId="{4B698370-74D6-44CA-9C17-A3756F86323B}"/>
    <dgm:cxn modelId="{D6D1C86B-DB60-47B0-B600-420A0BA9D760}" type="presOf" srcId="{A37AD88E-FDD3-4C13-928B-D5C05402CEE9}" destId="{495D2544-4288-4EC7-8016-37E448B88EC5}" srcOrd="0" destOrd="0" presId="urn:microsoft.com/office/officeart/2005/8/layout/vList4"/>
    <dgm:cxn modelId="{C8AA5D8F-295C-4549-9385-341A08A0DCE9}" srcId="{EDCCB3D0-7C8F-412B-AE6C-0E187A3D2450}" destId="{A02C8D4D-C53E-4E58-8686-180FE95A683A}" srcOrd="2" destOrd="0" parTransId="{0249C816-FD21-420C-8A77-0B47A596FB11}" sibTransId="{7DCCBDD7-4DEA-4464-A085-0C9A196BE599}"/>
    <dgm:cxn modelId="{C69B07A7-FD85-40E4-A0BD-DD54F5F72D01}" srcId="{EDCCB3D0-7C8F-412B-AE6C-0E187A3D2450}" destId="{A37AD88E-FDD3-4C13-928B-D5C05402CEE9}" srcOrd="1" destOrd="0" parTransId="{B8B0A686-3098-40C5-BC5F-8CE52BA33825}" sibTransId="{3B5CE1DD-3249-4CFB-A90B-38AD7EFCF8E6}"/>
    <dgm:cxn modelId="{9433D1AB-0608-47F1-B5DC-52ADACEAB450}" type="presOf" srcId="{A02C8D4D-C53E-4E58-8686-180FE95A683A}" destId="{B60CC2E6-7D18-4897-9D14-2F90A2E56DC5}" srcOrd="1" destOrd="0" presId="urn:microsoft.com/office/officeart/2005/8/layout/vList4"/>
    <dgm:cxn modelId="{9535D9B0-C8B9-4F0C-B1FB-57ADBD60F901}" type="presOf" srcId="{B6AFD3F4-CF60-4E0A-8EBE-678EEAA0043F}" destId="{78ED3C8D-159D-4010-A94B-0C3A4F9F9EA9}" srcOrd="1" destOrd="0" presId="urn:microsoft.com/office/officeart/2005/8/layout/vList4"/>
    <dgm:cxn modelId="{03F3BEBA-D9EC-4A2F-915B-9A9ECA3D256E}" type="presOf" srcId="{A37AD88E-FDD3-4C13-928B-D5C05402CEE9}" destId="{6C989063-4780-4C08-B3D7-9780BF3A2C7D}" srcOrd="1" destOrd="0" presId="urn:microsoft.com/office/officeart/2005/8/layout/vList4"/>
    <dgm:cxn modelId="{D098E0D2-89B0-40F7-9D48-0BF2604EF7F0}" type="presOf" srcId="{1F628D9D-885C-4581-9CCF-4A1B94E83938}" destId="{65A9D713-AEEA-4C41-B7B2-B4825A425C7D}" srcOrd="1" destOrd="0" presId="urn:microsoft.com/office/officeart/2005/8/layout/vList4"/>
    <dgm:cxn modelId="{4C99B3E1-4DDE-418E-849F-B820829AE25B}" type="presOf" srcId="{A02C8D4D-C53E-4E58-8686-180FE95A683A}" destId="{39461A59-F4F3-4706-9137-60E514A74312}" srcOrd="0" destOrd="0" presId="urn:microsoft.com/office/officeart/2005/8/layout/vList4"/>
    <dgm:cxn modelId="{4DC2FFEA-8D34-4051-BF68-7DCD8ED7B22C}" type="presOf" srcId="{1F628D9D-885C-4581-9CCF-4A1B94E83938}" destId="{94D5A32A-8EFF-467E-865D-F6FFAC6B6BF9}" srcOrd="0" destOrd="0" presId="urn:microsoft.com/office/officeart/2005/8/layout/vList4"/>
    <dgm:cxn modelId="{742A08D7-895B-4A7B-8B85-FBFE0A0B64F2}" type="presParOf" srcId="{95487215-20BA-4F13-BAF9-6DE4F308F9AE}" destId="{AC3E1888-49BF-44D6-9FEE-4393676C9628}" srcOrd="0" destOrd="0" presId="urn:microsoft.com/office/officeart/2005/8/layout/vList4"/>
    <dgm:cxn modelId="{290900B3-EF00-40BE-A163-8ECCBDCCB11A}" type="presParOf" srcId="{AC3E1888-49BF-44D6-9FEE-4393676C9628}" destId="{94D5A32A-8EFF-467E-865D-F6FFAC6B6BF9}" srcOrd="0" destOrd="0" presId="urn:microsoft.com/office/officeart/2005/8/layout/vList4"/>
    <dgm:cxn modelId="{FB1181C8-9A5B-479F-BA02-AC2C6606FE9E}" type="presParOf" srcId="{AC3E1888-49BF-44D6-9FEE-4393676C9628}" destId="{0B5AF9AC-DE80-40C7-9959-486FE712D8F8}" srcOrd="1" destOrd="0" presId="urn:microsoft.com/office/officeart/2005/8/layout/vList4"/>
    <dgm:cxn modelId="{3368CD41-6F5C-4807-B4D1-9E30B3F5F3BC}" type="presParOf" srcId="{AC3E1888-49BF-44D6-9FEE-4393676C9628}" destId="{65A9D713-AEEA-4C41-B7B2-B4825A425C7D}" srcOrd="2" destOrd="0" presId="urn:microsoft.com/office/officeart/2005/8/layout/vList4"/>
    <dgm:cxn modelId="{68A07634-9183-4580-BD45-E9F7F81B8CE3}" type="presParOf" srcId="{95487215-20BA-4F13-BAF9-6DE4F308F9AE}" destId="{2352D504-145B-40D5-B758-30AE3AA76AAE}" srcOrd="1" destOrd="0" presId="urn:microsoft.com/office/officeart/2005/8/layout/vList4"/>
    <dgm:cxn modelId="{44C04B3E-AE2D-4743-B8B3-EF4992187141}" type="presParOf" srcId="{95487215-20BA-4F13-BAF9-6DE4F308F9AE}" destId="{A81E5C21-0222-42DD-9F4A-A0964462C5B2}" srcOrd="2" destOrd="0" presId="urn:microsoft.com/office/officeart/2005/8/layout/vList4"/>
    <dgm:cxn modelId="{4508E8FC-69CC-44E2-8AA5-0B0B2C40ABB5}" type="presParOf" srcId="{A81E5C21-0222-42DD-9F4A-A0964462C5B2}" destId="{495D2544-4288-4EC7-8016-37E448B88EC5}" srcOrd="0" destOrd="0" presId="urn:microsoft.com/office/officeart/2005/8/layout/vList4"/>
    <dgm:cxn modelId="{58CD4360-10FE-495E-85F7-F78B13DFFD00}" type="presParOf" srcId="{A81E5C21-0222-42DD-9F4A-A0964462C5B2}" destId="{0342E83D-36EF-4808-9A60-E3CC552C3AE9}" srcOrd="1" destOrd="0" presId="urn:microsoft.com/office/officeart/2005/8/layout/vList4"/>
    <dgm:cxn modelId="{A900E418-FEA2-4C2C-A58D-D56D20AA5082}" type="presParOf" srcId="{A81E5C21-0222-42DD-9F4A-A0964462C5B2}" destId="{6C989063-4780-4C08-B3D7-9780BF3A2C7D}" srcOrd="2" destOrd="0" presId="urn:microsoft.com/office/officeart/2005/8/layout/vList4"/>
    <dgm:cxn modelId="{D15E29F6-63CF-47F9-A7DB-ADD79BE95A8B}" type="presParOf" srcId="{95487215-20BA-4F13-BAF9-6DE4F308F9AE}" destId="{25178125-48F7-4910-B693-FDD2FF1BE252}" srcOrd="3" destOrd="0" presId="urn:microsoft.com/office/officeart/2005/8/layout/vList4"/>
    <dgm:cxn modelId="{340ED81D-8C77-4D8E-89EE-17D5561A89B5}" type="presParOf" srcId="{95487215-20BA-4F13-BAF9-6DE4F308F9AE}" destId="{96DC35D8-E6E0-40EE-BDDC-BA77D8F616B7}" srcOrd="4" destOrd="0" presId="urn:microsoft.com/office/officeart/2005/8/layout/vList4"/>
    <dgm:cxn modelId="{DE267B18-24DB-49B6-83B5-8123B8DF8C68}" type="presParOf" srcId="{96DC35D8-E6E0-40EE-BDDC-BA77D8F616B7}" destId="{39461A59-F4F3-4706-9137-60E514A74312}" srcOrd="0" destOrd="0" presId="urn:microsoft.com/office/officeart/2005/8/layout/vList4"/>
    <dgm:cxn modelId="{D0F0CDEC-AD82-4EA3-B7FF-FDB93A9D0770}" type="presParOf" srcId="{96DC35D8-E6E0-40EE-BDDC-BA77D8F616B7}" destId="{5756A5CC-D047-4018-96C1-878A06984325}" srcOrd="1" destOrd="0" presId="urn:microsoft.com/office/officeart/2005/8/layout/vList4"/>
    <dgm:cxn modelId="{4427F8F6-4116-4806-9150-624D15C5B62D}" type="presParOf" srcId="{96DC35D8-E6E0-40EE-BDDC-BA77D8F616B7}" destId="{B60CC2E6-7D18-4897-9D14-2F90A2E56DC5}" srcOrd="2" destOrd="0" presId="urn:microsoft.com/office/officeart/2005/8/layout/vList4"/>
    <dgm:cxn modelId="{6823F9FE-DD27-4E62-9111-AD43B4CECBA6}" type="presParOf" srcId="{95487215-20BA-4F13-BAF9-6DE4F308F9AE}" destId="{F888F810-AD14-4A51-B348-3B6E6D71D5B0}" srcOrd="5" destOrd="0" presId="urn:microsoft.com/office/officeart/2005/8/layout/vList4"/>
    <dgm:cxn modelId="{6923CCB3-C862-4D66-8254-6851C88B7C44}" type="presParOf" srcId="{95487215-20BA-4F13-BAF9-6DE4F308F9AE}" destId="{2BD54FFD-3296-46D4-BFD8-1D2314198DDA}" srcOrd="6" destOrd="0" presId="urn:microsoft.com/office/officeart/2005/8/layout/vList4"/>
    <dgm:cxn modelId="{50AE8F5B-9C53-49E7-B55E-7E9B05234155}" type="presParOf" srcId="{2BD54FFD-3296-46D4-BFD8-1D2314198DDA}" destId="{A3D3268B-1651-4482-9321-4AE1B7C7C2BC}" srcOrd="0" destOrd="0" presId="urn:microsoft.com/office/officeart/2005/8/layout/vList4"/>
    <dgm:cxn modelId="{6E93A51A-5A92-47A3-9D09-7BFCE1DF71A8}" type="presParOf" srcId="{2BD54FFD-3296-46D4-BFD8-1D2314198DDA}" destId="{28B76307-E762-402D-8ABC-49C3AF436924}" srcOrd="1" destOrd="0" presId="urn:microsoft.com/office/officeart/2005/8/layout/vList4"/>
    <dgm:cxn modelId="{29947A92-4C93-4423-8A46-D59D7237A7C0}" type="presParOf" srcId="{2BD54FFD-3296-46D4-BFD8-1D2314198DDA}" destId="{78ED3C8D-159D-4010-A94B-0C3A4F9F9EA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3BEC8C-0A79-49B0-B7AF-306232D7DD81}" type="doc">
      <dgm:prSet loTypeId="urn:microsoft.com/office/officeart/2005/8/layout/vList3" loCatId="list" qsTypeId="urn:microsoft.com/office/officeart/2005/8/quickstyle/simple3" qsCatId="simple" csTypeId="urn:microsoft.com/office/officeart/2005/8/colors/accent2_2" csCatId="accent2" phldr="1"/>
      <dgm:spPr/>
    </dgm:pt>
    <dgm:pt modelId="{77BD7692-8EAC-4125-AE94-008A486ABC78}">
      <dgm:prSet phldrT="[Texto]" custT="1"/>
      <dgm:spPr>
        <a:solidFill>
          <a:srgbClr val="99CCFF"/>
        </a:solidFill>
      </dgm:spPr>
      <dgm:t>
        <a:bodyPr/>
        <a:lstStyle/>
        <a:p>
          <a:pPr algn="l"/>
          <a:r>
            <a:rPr lang="es-PE" sz="2800" dirty="0"/>
            <a:t>Presunta Victima</a:t>
          </a:r>
        </a:p>
      </dgm:t>
    </dgm:pt>
    <dgm:pt modelId="{53E41229-6CDA-4749-9DA5-1F0643AE1614}" type="parTrans" cxnId="{A9288C26-A387-4898-95B3-5BBAC5B0B91B}">
      <dgm:prSet/>
      <dgm:spPr/>
      <dgm:t>
        <a:bodyPr/>
        <a:lstStyle/>
        <a:p>
          <a:endParaRPr lang="es-PE"/>
        </a:p>
      </dgm:t>
    </dgm:pt>
    <dgm:pt modelId="{CBAB5110-9139-4204-8141-058BE4D755D1}" type="sibTrans" cxnId="{A9288C26-A387-4898-95B3-5BBAC5B0B91B}">
      <dgm:prSet/>
      <dgm:spPr/>
      <dgm:t>
        <a:bodyPr/>
        <a:lstStyle/>
        <a:p>
          <a:endParaRPr lang="es-PE"/>
        </a:p>
      </dgm:t>
    </dgm:pt>
    <dgm:pt modelId="{5B2A49FC-3A7B-42A2-BD34-239F9E6ECCBF}">
      <dgm:prSet phldrT="[Texto]" custT="1"/>
      <dgm:spPr>
        <a:solidFill>
          <a:srgbClr val="99CCFF"/>
        </a:solidFill>
      </dgm:spPr>
      <dgm:t>
        <a:bodyPr/>
        <a:lstStyle/>
        <a:p>
          <a:pPr algn="l"/>
          <a:r>
            <a:rPr lang="es-PE" sz="2800" dirty="0"/>
            <a:t>Tercero</a:t>
          </a:r>
        </a:p>
      </dgm:t>
    </dgm:pt>
    <dgm:pt modelId="{ED711C85-DF4F-49D6-8786-2B4318B1797D}" type="parTrans" cxnId="{AB155E90-616B-4417-A90A-0E8D3F67C64C}">
      <dgm:prSet/>
      <dgm:spPr/>
      <dgm:t>
        <a:bodyPr/>
        <a:lstStyle/>
        <a:p>
          <a:endParaRPr lang="es-PE"/>
        </a:p>
      </dgm:t>
    </dgm:pt>
    <dgm:pt modelId="{95F68AE9-9D0F-49B2-BFA1-B125CA4B9D10}" type="sibTrans" cxnId="{AB155E90-616B-4417-A90A-0E8D3F67C64C}">
      <dgm:prSet/>
      <dgm:spPr/>
      <dgm:t>
        <a:bodyPr/>
        <a:lstStyle/>
        <a:p>
          <a:endParaRPr lang="es-PE"/>
        </a:p>
      </dgm:t>
    </dgm:pt>
    <dgm:pt modelId="{BB4E8A43-C73C-4485-AFD5-F2B909848073}">
      <dgm:prSet phldrT="[Texto]" custT="1"/>
      <dgm:spPr>
        <a:solidFill>
          <a:srgbClr val="99CCFF"/>
        </a:solidFill>
      </dgm:spPr>
      <dgm:t>
        <a:bodyPr/>
        <a:lstStyle/>
        <a:p>
          <a:pPr algn="l"/>
          <a:r>
            <a:rPr lang="es-PE" sz="1600" dirty="0"/>
            <a:t>De oficio: Cuando la oficina de recursos humanos o la Secretaria Técnica toma conocimiento por cualquier medio de hechos que podrían constituir hostigamiento sexual. </a:t>
          </a:r>
        </a:p>
      </dgm:t>
    </dgm:pt>
    <dgm:pt modelId="{168EDCC9-C522-45A8-A8EF-A690CF407CF1}" type="parTrans" cxnId="{2B4750A8-0952-4271-B7FA-C70C07B2C002}">
      <dgm:prSet/>
      <dgm:spPr/>
      <dgm:t>
        <a:bodyPr/>
        <a:lstStyle/>
        <a:p>
          <a:endParaRPr lang="es-PE"/>
        </a:p>
      </dgm:t>
    </dgm:pt>
    <dgm:pt modelId="{3BBDF9A8-3793-4BF6-8CC2-1061ABF9FDE5}" type="sibTrans" cxnId="{2B4750A8-0952-4271-B7FA-C70C07B2C002}">
      <dgm:prSet/>
      <dgm:spPr/>
      <dgm:t>
        <a:bodyPr/>
        <a:lstStyle/>
        <a:p>
          <a:endParaRPr lang="es-PE"/>
        </a:p>
      </dgm:t>
    </dgm:pt>
    <dgm:pt modelId="{DA78D37E-EEA7-4519-B261-D0D3B444D6E8}" type="pres">
      <dgm:prSet presAssocID="{803BEC8C-0A79-49B0-B7AF-306232D7DD81}" presName="linearFlow" presStyleCnt="0">
        <dgm:presLayoutVars>
          <dgm:dir/>
          <dgm:resizeHandles val="exact"/>
        </dgm:presLayoutVars>
      </dgm:prSet>
      <dgm:spPr/>
    </dgm:pt>
    <dgm:pt modelId="{55240379-CEEB-41DB-B2C1-BDC066FEFCEE}" type="pres">
      <dgm:prSet presAssocID="{77BD7692-8EAC-4125-AE94-008A486ABC78}" presName="composite" presStyleCnt="0"/>
      <dgm:spPr/>
    </dgm:pt>
    <dgm:pt modelId="{76A1F0C3-766C-4160-95E3-2BF35FFF9A8F}" type="pres">
      <dgm:prSet presAssocID="{77BD7692-8EAC-4125-AE94-008A486ABC78}" presName="imgShp" presStyleLbl="fgImgPlace1" presStyleIdx="0" presStyleCnt="3"/>
      <dgm:spPr/>
    </dgm:pt>
    <dgm:pt modelId="{F0E392F1-8A2B-4A77-9AE4-EFAE32F2E44F}" type="pres">
      <dgm:prSet presAssocID="{77BD7692-8EAC-4125-AE94-008A486ABC78}" presName="txShp" presStyleLbl="node1" presStyleIdx="0" presStyleCnt="3">
        <dgm:presLayoutVars>
          <dgm:bulletEnabled val="1"/>
        </dgm:presLayoutVars>
      </dgm:prSet>
      <dgm:spPr/>
    </dgm:pt>
    <dgm:pt modelId="{48D1B6C0-E7D5-4F7D-ACE1-28EFED0BD29D}" type="pres">
      <dgm:prSet presAssocID="{CBAB5110-9139-4204-8141-058BE4D755D1}" presName="spacing" presStyleCnt="0"/>
      <dgm:spPr/>
    </dgm:pt>
    <dgm:pt modelId="{6B10BDF1-CD6C-4FEA-8BA0-0CEC9681C552}" type="pres">
      <dgm:prSet presAssocID="{5B2A49FC-3A7B-42A2-BD34-239F9E6ECCBF}" presName="composite" presStyleCnt="0"/>
      <dgm:spPr/>
    </dgm:pt>
    <dgm:pt modelId="{8AF7AEDC-8505-41C6-B212-325829092630}" type="pres">
      <dgm:prSet presAssocID="{5B2A49FC-3A7B-42A2-BD34-239F9E6ECCBF}" presName="imgShp" presStyleLbl="fgImgPlace1" presStyleIdx="1" presStyleCnt="3"/>
      <dgm:spPr/>
    </dgm:pt>
    <dgm:pt modelId="{3357FAF2-7996-4B15-873B-4C26E1266C3D}" type="pres">
      <dgm:prSet presAssocID="{5B2A49FC-3A7B-42A2-BD34-239F9E6ECCBF}" presName="txShp" presStyleLbl="node1" presStyleIdx="1" presStyleCnt="3">
        <dgm:presLayoutVars>
          <dgm:bulletEnabled val="1"/>
        </dgm:presLayoutVars>
      </dgm:prSet>
      <dgm:spPr/>
    </dgm:pt>
    <dgm:pt modelId="{F045F03E-9A12-4932-B29F-0BE56381CE65}" type="pres">
      <dgm:prSet presAssocID="{95F68AE9-9D0F-49B2-BFA1-B125CA4B9D10}" presName="spacing" presStyleCnt="0"/>
      <dgm:spPr/>
    </dgm:pt>
    <dgm:pt modelId="{7A7A346A-D1F6-40B2-919F-64ED3E3D0A59}" type="pres">
      <dgm:prSet presAssocID="{BB4E8A43-C73C-4485-AFD5-F2B909848073}" presName="composite" presStyleCnt="0"/>
      <dgm:spPr/>
    </dgm:pt>
    <dgm:pt modelId="{786A68EB-EBA5-4A03-ABD5-9E51FAC5363E}" type="pres">
      <dgm:prSet presAssocID="{BB4E8A43-C73C-4485-AFD5-F2B909848073}" presName="imgShp" presStyleLbl="fgImgPlace1" presStyleIdx="2" presStyleCnt="3"/>
      <dgm:spPr/>
    </dgm:pt>
    <dgm:pt modelId="{311DC30B-262F-4D74-95AB-049CCAE3A748}" type="pres">
      <dgm:prSet presAssocID="{BB4E8A43-C73C-4485-AFD5-F2B909848073}" presName="txShp" presStyleLbl="node1" presStyleIdx="2" presStyleCnt="3">
        <dgm:presLayoutVars>
          <dgm:bulletEnabled val="1"/>
        </dgm:presLayoutVars>
      </dgm:prSet>
      <dgm:spPr/>
    </dgm:pt>
  </dgm:ptLst>
  <dgm:cxnLst>
    <dgm:cxn modelId="{A9288C26-A387-4898-95B3-5BBAC5B0B91B}" srcId="{803BEC8C-0A79-49B0-B7AF-306232D7DD81}" destId="{77BD7692-8EAC-4125-AE94-008A486ABC78}" srcOrd="0" destOrd="0" parTransId="{53E41229-6CDA-4749-9DA5-1F0643AE1614}" sibTransId="{CBAB5110-9139-4204-8141-058BE4D755D1}"/>
    <dgm:cxn modelId="{90D51D4D-7EAD-4172-8A7E-AA854A3063B0}" type="presOf" srcId="{77BD7692-8EAC-4125-AE94-008A486ABC78}" destId="{F0E392F1-8A2B-4A77-9AE4-EFAE32F2E44F}" srcOrd="0" destOrd="0" presId="urn:microsoft.com/office/officeart/2005/8/layout/vList3"/>
    <dgm:cxn modelId="{ACBC9153-AA49-44C7-BDFA-F844E3E2A3BD}" type="presOf" srcId="{BB4E8A43-C73C-4485-AFD5-F2B909848073}" destId="{311DC30B-262F-4D74-95AB-049CCAE3A748}" srcOrd="0" destOrd="0" presId="urn:microsoft.com/office/officeart/2005/8/layout/vList3"/>
    <dgm:cxn modelId="{AB155E90-616B-4417-A90A-0E8D3F67C64C}" srcId="{803BEC8C-0A79-49B0-B7AF-306232D7DD81}" destId="{5B2A49FC-3A7B-42A2-BD34-239F9E6ECCBF}" srcOrd="1" destOrd="0" parTransId="{ED711C85-DF4F-49D6-8786-2B4318B1797D}" sibTransId="{95F68AE9-9D0F-49B2-BFA1-B125CA4B9D10}"/>
    <dgm:cxn modelId="{2B4750A8-0952-4271-B7FA-C70C07B2C002}" srcId="{803BEC8C-0A79-49B0-B7AF-306232D7DD81}" destId="{BB4E8A43-C73C-4485-AFD5-F2B909848073}" srcOrd="2" destOrd="0" parTransId="{168EDCC9-C522-45A8-A8EF-A690CF407CF1}" sibTransId="{3BBDF9A8-3793-4BF6-8CC2-1061ABF9FDE5}"/>
    <dgm:cxn modelId="{DE5347B3-4A54-4A98-ABB5-1E5C43C8A2F0}" type="presOf" srcId="{5B2A49FC-3A7B-42A2-BD34-239F9E6ECCBF}" destId="{3357FAF2-7996-4B15-873B-4C26E1266C3D}" srcOrd="0" destOrd="0" presId="urn:microsoft.com/office/officeart/2005/8/layout/vList3"/>
    <dgm:cxn modelId="{16ED31C6-0D3D-4DA4-AAA4-FC904AB9FBD8}" type="presOf" srcId="{803BEC8C-0A79-49B0-B7AF-306232D7DD81}" destId="{DA78D37E-EEA7-4519-B261-D0D3B444D6E8}" srcOrd="0" destOrd="0" presId="urn:microsoft.com/office/officeart/2005/8/layout/vList3"/>
    <dgm:cxn modelId="{9AC81E43-BE3A-47AE-BF59-E90C635619A7}" type="presParOf" srcId="{DA78D37E-EEA7-4519-B261-D0D3B444D6E8}" destId="{55240379-CEEB-41DB-B2C1-BDC066FEFCEE}" srcOrd="0" destOrd="0" presId="urn:microsoft.com/office/officeart/2005/8/layout/vList3"/>
    <dgm:cxn modelId="{31C2A60D-8304-4ABF-A930-2E44E93AEEF8}" type="presParOf" srcId="{55240379-CEEB-41DB-B2C1-BDC066FEFCEE}" destId="{76A1F0C3-766C-4160-95E3-2BF35FFF9A8F}" srcOrd="0" destOrd="0" presId="urn:microsoft.com/office/officeart/2005/8/layout/vList3"/>
    <dgm:cxn modelId="{CBBEECC9-7921-42F2-A6B8-831AE8B0EA4E}" type="presParOf" srcId="{55240379-CEEB-41DB-B2C1-BDC066FEFCEE}" destId="{F0E392F1-8A2B-4A77-9AE4-EFAE32F2E44F}" srcOrd="1" destOrd="0" presId="urn:microsoft.com/office/officeart/2005/8/layout/vList3"/>
    <dgm:cxn modelId="{A02F566B-73BD-4E3D-B20D-C44752B0124A}" type="presParOf" srcId="{DA78D37E-EEA7-4519-B261-D0D3B444D6E8}" destId="{48D1B6C0-E7D5-4F7D-ACE1-28EFED0BD29D}" srcOrd="1" destOrd="0" presId="urn:microsoft.com/office/officeart/2005/8/layout/vList3"/>
    <dgm:cxn modelId="{BE9A8EB3-0032-4882-9284-F18E75A96BB1}" type="presParOf" srcId="{DA78D37E-EEA7-4519-B261-D0D3B444D6E8}" destId="{6B10BDF1-CD6C-4FEA-8BA0-0CEC9681C552}" srcOrd="2" destOrd="0" presId="urn:microsoft.com/office/officeart/2005/8/layout/vList3"/>
    <dgm:cxn modelId="{B131C4B4-165C-42E9-A692-60FBA2459C69}" type="presParOf" srcId="{6B10BDF1-CD6C-4FEA-8BA0-0CEC9681C552}" destId="{8AF7AEDC-8505-41C6-B212-325829092630}" srcOrd="0" destOrd="0" presId="urn:microsoft.com/office/officeart/2005/8/layout/vList3"/>
    <dgm:cxn modelId="{5236FBE2-E804-49DC-97F4-11DE2ECE20F2}" type="presParOf" srcId="{6B10BDF1-CD6C-4FEA-8BA0-0CEC9681C552}" destId="{3357FAF2-7996-4B15-873B-4C26E1266C3D}" srcOrd="1" destOrd="0" presId="urn:microsoft.com/office/officeart/2005/8/layout/vList3"/>
    <dgm:cxn modelId="{2FC9D037-1486-4D97-B56F-935D8DA22673}" type="presParOf" srcId="{DA78D37E-EEA7-4519-B261-D0D3B444D6E8}" destId="{F045F03E-9A12-4932-B29F-0BE56381CE65}" srcOrd="3" destOrd="0" presId="urn:microsoft.com/office/officeart/2005/8/layout/vList3"/>
    <dgm:cxn modelId="{CC6A4BC9-72EB-45AC-B3FC-0720926CDE2B}" type="presParOf" srcId="{DA78D37E-EEA7-4519-B261-D0D3B444D6E8}" destId="{7A7A346A-D1F6-40B2-919F-64ED3E3D0A59}" srcOrd="4" destOrd="0" presId="urn:microsoft.com/office/officeart/2005/8/layout/vList3"/>
    <dgm:cxn modelId="{EC2D7E51-0ADD-4AD2-B642-26734AA37682}" type="presParOf" srcId="{7A7A346A-D1F6-40B2-919F-64ED3E3D0A59}" destId="{786A68EB-EBA5-4A03-ABD5-9E51FAC5363E}" srcOrd="0" destOrd="0" presId="urn:microsoft.com/office/officeart/2005/8/layout/vList3"/>
    <dgm:cxn modelId="{E821009A-C16A-406F-8CD9-BA6E169CDC28}" type="presParOf" srcId="{7A7A346A-D1F6-40B2-919F-64ED3E3D0A59}" destId="{311DC30B-262F-4D74-95AB-049CCAE3A7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EAB9BA-C213-46EC-A544-5A1EAF532C56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18B1308-9C62-48E8-B152-8FC9B77BE817}">
      <dgm:prSet phldrT="[Texto]" custT="1"/>
      <dgm:spPr>
        <a:solidFill>
          <a:srgbClr val="5BC6EB"/>
        </a:solidFill>
      </dgm:spPr>
      <dgm:t>
        <a:bodyPr/>
        <a:lstStyle/>
        <a:p>
          <a:r>
            <a:rPr lang="es-PE" sz="1600" b="1" dirty="0">
              <a:effectLst/>
            </a:rPr>
            <a:t>Oficina de Recursos Humanos</a:t>
          </a:r>
        </a:p>
      </dgm:t>
    </dgm:pt>
    <dgm:pt modelId="{736DBDD8-AB6A-4C81-85CC-F413878D668E}" type="parTrans" cxnId="{2D2B606B-7A7E-404C-B400-0D9BE1171333}">
      <dgm:prSet/>
      <dgm:spPr/>
      <dgm:t>
        <a:bodyPr/>
        <a:lstStyle/>
        <a:p>
          <a:endParaRPr lang="es-PE"/>
        </a:p>
      </dgm:t>
    </dgm:pt>
    <dgm:pt modelId="{F37C1B43-8AB8-42AE-A44B-C951EEF5B92D}" type="sibTrans" cxnId="{2D2B606B-7A7E-404C-B400-0D9BE1171333}">
      <dgm:prSet/>
      <dgm:spPr/>
      <dgm:t>
        <a:bodyPr/>
        <a:lstStyle/>
        <a:p>
          <a:endParaRPr lang="es-PE"/>
        </a:p>
      </dgm:t>
    </dgm:pt>
    <dgm:pt modelId="{63009AA7-C992-40D5-A152-E0C1E197354A}">
      <dgm:prSet phldrT="[Texto]" custT="1"/>
      <dgm:spPr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r>
            <a:rPr lang="es-MX" sz="10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ORH Corresponde a la ORH o la que haga sus veces recibir y derivar las denuncias por hostigamiento sexual a la Secretaría Técnica - STPAD; así como orientar y acompañar a la presunta víctima durante el procedimiento a llevarse en la entidad, así como en las acciones que decida realizar en otras instancias, con su consentimiento y manteniendo la confidencialidad del caso. La ORH evalúa y dicta las medidas de protección necesarias a la/el denunciante.</a:t>
          </a:r>
          <a:endParaRPr lang="es-PE" sz="10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BEBA15-5E45-4719-9EB3-0876CC1959B8}" type="parTrans" cxnId="{401E69EE-0749-415C-854D-3F1F4E5B7CB1}">
      <dgm:prSet/>
      <dgm:spPr/>
      <dgm:t>
        <a:bodyPr/>
        <a:lstStyle/>
        <a:p>
          <a:endParaRPr lang="es-PE"/>
        </a:p>
      </dgm:t>
    </dgm:pt>
    <dgm:pt modelId="{E676C66E-0626-4D2A-A61C-8CCF8B15FDCF}" type="sibTrans" cxnId="{401E69EE-0749-415C-854D-3F1F4E5B7CB1}">
      <dgm:prSet/>
      <dgm:spPr/>
      <dgm:t>
        <a:bodyPr/>
        <a:lstStyle/>
        <a:p>
          <a:endParaRPr lang="es-PE"/>
        </a:p>
      </dgm:t>
    </dgm:pt>
    <dgm:pt modelId="{932CC968-ABE3-4F5B-9C18-BBCCF41FDBA6}">
      <dgm:prSet phldrT="[Texto]" custT="1"/>
      <dgm:spPr>
        <a:solidFill>
          <a:srgbClr val="5BC6EB"/>
        </a:solidFill>
      </dgm:spPr>
      <dgm:t>
        <a:bodyPr/>
        <a:lstStyle/>
        <a:p>
          <a:r>
            <a:rPr lang="es-PE" sz="1600" b="1" dirty="0">
              <a:effectLst/>
            </a:rPr>
            <a:t>Directivo/as o Servidores/as con personal a cargo</a:t>
          </a:r>
        </a:p>
      </dgm:t>
    </dgm:pt>
    <dgm:pt modelId="{728E081C-7BB9-4307-92F1-A36D301A67A5}" type="parTrans" cxnId="{477FF991-92B2-46E0-9FFC-71BC9CB7904B}">
      <dgm:prSet/>
      <dgm:spPr/>
      <dgm:t>
        <a:bodyPr/>
        <a:lstStyle/>
        <a:p>
          <a:endParaRPr lang="es-PE"/>
        </a:p>
      </dgm:t>
    </dgm:pt>
    <dgm:pt modelId="{D509B222-C31C-4B24-BBE8-130F7F3B389F}" type="sibTrans" cxnId="{477FF991-92B2-46E0-9FFC-71BC9CB7904B}">
      <dgm:prSet/>
      <dgm:spPr/>
      <dgm:t>
        <a:bodyPr/>
        <a:lstStyle/>
        <a:p>
          <a:endParaRPr lang="es-PE"/>
        </a:p>
      </dgm:t>
    </dgm:pt>
    <dgm:pt modelId="{F6200AE7-AA18-4C81-9069-4A9F04BAF028}">
      <dgm:prSet phldrT="[Texto]" custT="1"/>
      <dgm:spPr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r>
            <a:rPr lang="es-MX" sz="11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Cuando los/las Directivos/as o servidores/as con personal a cargo tomen conocimiento de hechos que podrían configurar actos de hostigamiento sexual, deberán poner de conocimiento tales situaciones a la ORH o a la STPAD en el plazo de máximo de veinticuatro (24) horas para continuar con el trámite respectivo.</a:t>
          </a:r>
          <a:endParaRPr lang="es-PE" sz="11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85341C-95C0-45A0-AA5E-DC6B03C0F053}" type="parTrans" cxnId="{6D6F7B96-6D4F-42E2-9EC3-0D387AA4B96A}">
      <dgm:prSet/>
      <dgm:spPr/>
      <dgm:t>
        <a:bodyPr/>
        <a:lstStyle/>
        <a:p>
          <a:endParaRPr lang="es-PE"/>
        </a:p>
      </dgm:t>
    </dgm:pt>
    <dgm:pt modelId="{0BF83331-385F-43EA-BB21-468AAE4C8D35}" type="sibTrans" cxnId="{6D6F7B96-6D4F-42E2-9EC3-0D387AA4B96A}">
      <dgm:prSet/>
      <dgm:spPr/>
      <dgm:t>
        <a:bodyPr/>
        <a:lstStyle/>
        <a:p>
          <a:endParaRPr lang="es-PE"/>
        </a:p>
      </dgm:t>
    </dgm:pt>
    <dgm:pt modelId="{EC46B721-E184-4C4A-ACB3-6B9AFD3C1B37}">
      <dgm:prSet phldrT="[Texto]" custT="1"/>
      <dgm:spPr>
        <a:solidFill>
          <a:srgbClr val="5BC6EB"/>
        </a:solidFill>
      </dgm:spPr>
      <dgm:t>
        <a:bodyPr/>
        <a:lstStyle/>
        <a:p>
          <a:r>
            <a:rPr lang="es-PE" sz="1100" b="1" dirty="0">
              <a:effectLst/>
            </a:rPr>
            <a:t>Secretaria Técnica de las Autoridades del Procedimiento Administrativo Disciplinario</a:t>
          </a:r>
        </a:p>
      </dgm:t>
    </dgm:pt>
    <dgm:pt modelId="{487E80E0-2BB8-4E74-ADE6-27CB3EDFF746}" type="parTrans" cxnId="{6F9F6954-57B8-4E16-A0F7-68C0400AEEFF}">
      <dgm:prSet/>
      <dgm:spPr/>
      <dgm:t>
        <a:bodyPr/>
        <a:lstStyle/>
        <a:p>
          <a:endParaRPr lang="es-PE"/>
        </a:p>
      </dgm:t>
    </dgm:pt>
    <dgm:pt modelId="{66AFF0EB-4D11-4668-8074-566C8355BEAE}" type="sibTrans" cxnId="{6F9F6954-57B8-4E16-A0F7-68C0400AEEFF}">
      <dgm:prSet/>
      <dgm:spPr/>
      <dgm:t>
        <a:bodyPr/>
        <a:lstStyle/>
        <a:p>
          <a:endParaRPr lang="es-PE"/>
        </a:p>
      </dgm:t>
    </dgm:pt>
    <dgm:pt modelId="{8F05DE3E-1F29-4FC4-9639-7F59AAF44141}">
      <dgm:prSet custT="1"/>
      <dgm:spPr>
        <a:ln>
          <a:solidFill>
            <a:schemeClr val="tx1">
              <a:alpha val="90000"/>
            </a:schemeClr>
          </a:solidFill>
        </a:ln>
      </dgm:spPr>
      <dgm:t>
        <a:bodyPr spcFirstLastPara="0" vert="horz" wrap="square" lIns="6985" tIns="6985" rIns="6985" bIns="6985" numCol="1" spcCol="1270" anchor="ctr" anchorCtr="0"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STPAD La STPAD apoya el desarrollo del procedimiento disciplinario, teniendo como principal función llevar a cabo la investigación preliminar del caso de hostigamiento sexual y emitir el Informe de Precalificación que tome en consideración las particularidades de estos casos; así como asistir a las autoridades instructoras y sancionadoras durante todo el procedimiento. </a:t>
          </a:r>
          <a:endParaRPr lang="es-PE" sz="1100" kern="120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0CBC834-C986-4CF9-B9D0-4843B8FE99F7}" type="parTrans" cxnId="{F57FE2F6-4C4F-42CA-8BF0-F145B522FDDA}">
      <dgm:prSet/>
      <dgm:spPr/>
      <dgm:t>
        <a:bodyPr/>
        <a:lstStyle/>
        <a:p>
          <a:endParaRPr lang="es-PE"/>
        </a:p>
      </dgm:t>
    </dgm:pt>
    <dgm:pt modelId="{2281A550-24B9-4E76-BEA0-F6C4F7B93149}" type="sibTrans" cxnId="{F57FE2F6-4C4F-42CA-8BF0-F145B522FDDA}">
      <dgm:prSet/>
      <dgm:spPr/>
      <dgm:t>
        <a:bodyPr/>
        <a:lstStyle/>
        <a:p>
          <a:endParaRPr lang="es-PE"/>
        </a:p>
      </dgm:t>
    </dgm:pt>
    <dgm:pt modelId="{AA38F883-6B4D-42A7-8048-7A2DE6D739CC}">
      <dgm:prSet custT="1"/>
      <dgm:spPr>
        <a:gradFill rotWithShape="0">
          <a:gsLst>
            <a:gs pos="0">
              <a:srgbClr val="5FCBEF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5FCBEF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45720" tIns="22860" rIns="45720" bIns="2286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prstClr val="white"/>
              </a:solidFill>
              <a:effectLst/>
              <a:latin typeface="Trebuchet MS" panose="020B0603020202020204"/>
              <a:ea typeface="+mn-ea"/>
              <a:cs typeface="+mn-cs"/>
            </a:rPr>
            <a:t>Autoridades Competentes</a:t>
          </a:r>
        </a:p>
      </dgm:t>
    </dgm:pt>
    <dgm:pt modelId="{BC7A2499-588B-4567-8378-D40984970581}" type="parTrans" cxnId="{E25AD221-1B8B-4AD4-9819-E1DA2BE6DB93}">
      <dgm:prSet/>
      <dgm:spPr/>
      <dgm:t>
        <a:bodyPr/>
        <a:lstStyle/>
        <a:p>
          <a:endParaRPr lang="es-PE"/>
        </a:p>
      </dgm:t>
    </dgm:pt>
    <dgm:pt modelId="{6C383CBC-C781-4158-A97A-AE92819CAEF8}" type="sibTrans" cxnId="{E25AD221-1B8B-4AD4-9819-E1DA2BE6DB93}">
      <dgm:prSet/>
      <dgm:spPr/>
      <dgm:t>
        <a:bodyPr/>
        <a:lstStyle/>
        <a:p>
          <a:endParaRPr lang="es-PE"/>
        </a:p>
      </dgm:t>
    </dgm:pt>
    <dgm:pt modelId="{3784047D-6805-46AF-A3F5-375A2C980175}">
      <dgm:prSet custT="1"/>
      <dgm:spPr>
        <a:ln>
          <a:solidFill>
            <a:schemeClr val="tx1">
              <a:alpha val="90000"/>
            </a:schemeClr>
          </a:solidFill>
        </a:ln>
      </dgm:spPr>
      <dgm:t>
        <a:bodyPr spcFirstLastPara="0" vert="horz" wrap="square" lIns="6985" tIns="6985" rIns="6985" bIns="6985" numCol="1" spcCol="1270" anchor="ctr" anchorCtr="0"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90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Son autoridades competentes del procedimiento administrativo disciplinario:</a:t>
          </a:r>
          <a:endParaRPr lang="es-PE" sz="900" kern="120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C393A25-6F5D-4ACB-9C1E-DDC5B922EDFA}" type="parTrans" cxnId="{A332C9F3-79BF-4C3A-B398-9479BB80ECD5}">
      <dgm:prSet/>
      <dgm:spPr/>
      <dgm:t>
        <a:bodyPr/>
        <a:lstStyle/>
        <a:p>
          <a:endParaRPr lang="es-PE"/>
        </a:p>
      </dgm:t>
    </dgm:pt>
    <dgm:pt modelId="{DBB52526-1324-44E4-A21E-BD936A46F41C}" type="sibTrans" cxnId="{A332C9F3-79BF-4C3A-B398-9479BB80ECD5}">
      <dgm:prSet/>
      <dgm:spPr/>
      <dgm:t>
        <a:bodyPr/>
        <a:lstStyle/>
        <a:p>
          <a:endParaRPr lang="es-PE"/>
        </a:p>
      </dgm:t>
    </dgm:pt>
    <dgm:pt modelId="{2970BA46-1AE9-423C-BEA5-A0376371F1EB}">
      <dgm:prSet custT="1"/>
      <dgm:spPr>
        <a:ln>
          <a:solidFill>
            <a:schemeClr val="tx1">
              <a:alpha val="90000"/>
            </a:schemeClr>
          </a:solidFill>
        </a:ln>
      </dgm:spPr>
      <dgm:t>
        <a:bodyPr spcFirstLastPara="0" vert="horz" wrap="square" lIns="6985" tIns="6985" rIns="6985" bIns="6985" numCol="1" spcCol="1270" anchor="ctr" anchorCtr="0"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90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Órgano Instructor: Tiene a cargo las acciones conducentes a la determinación de la responsabilidad disciplinaria. De acuerdo al tipo de sanción propuesta en el Informe de Precalificación emitido por la STPAD pueden ser: o Jefe/a inmediato (amonestación escrita o suspensión) o Jefe/a de recursos humanos (destitución)</a:t>
          </a:r>
          <a:endParaRPr lang="es-PE" sz="900" kern="120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8DD1008-6310-4156-9395-A972242AEE75}" type="parTrans" cxnId="{73B64EC6-A7E8-4337-8EEE-302A9D280890}">
      <dgm:prSet/>
      <dgm:spPr/>
      <dgm:t>
        <a:bodyPr/>
        <a:lstStyle/>
        <a:p>
          <a:endParaRPr lang="es-PE"/>
        </a:p>
      </dgm:t>
    </dgm:pt>
    <dgm:pt modelId="{4349BE2B-63BB-4349-ACCF-371E1FF94FC2}" type="sibTrans" cxnId="{73B64EC6-A7E8-4337-8EEE-302A9D280890}">
      <dgm:prSet/>
      <dgm:spPr/>
      <dgm:t>
        <a:bodyPr/>
        <a:lstStyle/>
        <a:p>
          <a:endParaRPr lang="es-PE"/>
        </a:p>
      </dgm:t>
    </dgm:pt>
    <dgm:pt modelId="{8A32ECCF-3F0B-4DD0-8171-86CBED363AA1}">
      <dgm:prSet custT="1"/>
      <dgm:spPr>
        <a:ln>
          <a:solidFill>
            <a:schemeClr val="tx1">
              <a:alpha val="90000"/>
            </a:schemeClr>
          </a:solidFill>
        </a:ln>
      </dgm:spPr>
      <dgm:t>
        <a:bodyPr spcFirstLastPara="0" vert="horz" wrap="square" lIns="6985" tIns="6985" rIns="6985" bIns="6985" numCol="1" spcCol="1270" anchor="ctr" anchorCtr="0"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90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Órgano Sancionador: Tiene a cargo determinar la sanción al denunciado. De acuerdo al tipo de sanción propuesta en el Informe de Precalificación emitido por la STPAD pueden ser: o Jefe/a de recursos humanos (amonestación escrita o suspensión) o Titular de la entidad (destitución) </a:t>
          </a:r>
          <a:endParaRPr lang="es-PE" sz="900" kern="120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A8EF2FF-4E38-414A-B3F7-67BABAB0E7AF}" type="parTrans" cxnId="{12F6F770-DE08-4C97-BEC2-1CA40363DF76}">
      <dgm:prSet/>
      <dgm:spPr/>
      <dgm:t>
        <a:bodyPr/>
        <a:lstStyle/>
        <a:p>
          <a:endParaRPr lang="es-PE"/>
        </a:p>
      </dgm:t>
    </dgm:pt>
    <dgm:pt modelId="{78EA102E-0D2E-41C7-9797-14353CB2B04B}" type="sibTrans" cxnId="{12F6F770-DE08-4C97-BEC2-1CA40363DF76}">
      <dgm:prSet/>
      <dgm:spPr/>
      <dgm:t>
        <a:bodyPr/>
        <a:lstStyle/>
        <a:p>
          <a:endParaRPr lang="es-PE"/>
        </a:p>
      </dgm:t>
    </dgm:pt>
    <dgm:pt modelId="{580A0902-E386-4E3E-9849-2FE68469D503}">
      <dgm:prSet phldrT="[Texto]" custT="1"/>
      <dgm:spPr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endParaRPr lang="es-PE" sz="11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A1770-8B43-4B62-BF61-18A723A5997A}" type="sibTrans" cxnId="{21351BAC-AD24-45AD-8C09-D6FE8974F2E0}">
      <dgm:prSet/>
      <dgm:spPr/>
      <dgm:t>
        <a:bodyPr/>
        <a:lstStyle/>
        <a:p>
          <a:endParaRPr lang="es-PE"/>
        </a:p>
      </dgm:t>
    </dgm:pt>
    <dgm:pt modelId="{8608C9DE-2727-4775-A10C-7F2C7460F20B}" type="parTrans" cxnId="{21351BAC-AD24-45AD-8C09-D6FE8974F2E0}">
      <dgm:prSet/>
      <dgm:spPr/>
      <dgm:t>
        <a:bodyPr/>
        <a:lstStyle/>
        <a:p>
          <a:endParaRPr lang="es-PE"/>
        </a:p>
      </dgm:t>
    </dgm:pt>
    <dgm:pt modelId="{CE168C25-3E2F-4AFF-96FB-F4EDED22A458}">
      <dgm:prSet phldrT="[Texto]" custT="1"/>
      <dgm:spPr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endParaRPr lang="es-PE" sz="11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F3224-EC95-4F1D-9863-16804DE5728C}" type="parTrans" cxnId="{652B093D-D5DE-4407-B7E2-6B9F032F7548}">
      <dgm:prSet/>
      <dgm:spPr/>
      <dgm:t>
        <a:bodyPr/>
        <a:lstStyle/>
        <a:p>
          <a:endParaRPr lang="es-PE"/>
        </a:p>
      </dgm:t>
    </dgm:pt>
    <dgm:pt modelId="{D0C99A8B-4E5D-4CFD-A1A0-3FE4AF0B2020}" type="sibTrans" cxnId="{652B093D-D5DE-4407-B7E2-6B9F032F7548}">
      <dgm:prSet/>
      <dgm:spPr/>
      <dgm:t>
        <a:bodyPr/>
        <a:lstStyle/>
        <a:p>
          <a:endParaRPr lang="es-PE"/>
        </a:p>
      </dgm:t>
    </dgm:pt>
    <dgm:pt modelId="{501B46D8-E144-4E02-8F5B-359AFFB8730A}" type="pres">
      <dgm:prSet presAssocID="{D8EAB9BA-C213-46EC-A544-5A1EAF532C56}" presName="Name0" presStyleCnt="0">
        <dgm:presLayoutVars>
          <dgm:dir/>
          <dgm:animLvl val="lvl"/>
          <dgm:resizeHandles/>
        </dgm:presLayoutVars>
      </dgm:prSet>
      <dgm:spPr/>
    </dgm:pt>
    <dgm:pt modelId="{7260F24F-AF60-40E0-88AD-DB47EEF766F4}" type="pres">
      <dgm:prSet presAssocID="{818B1308-9C62-48E8-B152-8FC9B77BE817}" presName="linNode" presStyleCnt="0"/>
      <dgm:spPr/>
    </dgm:pt>
    <dgm:pt modelId="{48B7DB1F-A727-41B4-993F-3CBB290AE114}" type="pres">
      <dgm:prSet presAssocID="{818B1308-9C62-48E8-B152-8FC9B77BE817}" presName="parentShp" presStyleLbl="node1" presStyleIdx="0" presStyleCnt="4" custScaleX="59281" custScaleY="85233">
        <dgm:presLayoutVars>
          <dgm:bulletEnabled val="1"/>
        </dgm:presLayoutVars>
      </dgm:prSet>
      <dgm:spPr/>
    </dgm:pt>
    <dgm:pt modelId="{D2310160-61A5-491E-BFD9-B6F88FD5F172}" type="pres">
      <dgm:prSet presAssocID="{818B1308-9C62-48E8-B152-8FC9B77BE817}" presName="childShp" presStyleLbl="bgAccFollowNode1" presStyleIdx="0" presStyleCnt="4" custScaleX="127146" custScaleY="123028">
        <dgm:presLayoutVars>
          <dgm:bulletEnabled val="1"/>
        </dgm:presLayoutVars>
      </dgm:prSet>
      <dgm:spPr/>
    </dgm:pt>
    <dgm:pt modelId="{69EB3F5E-C246-4669-8DA0-C8134AAC6AF8}" type="pres">
      <dgm:prSet presAssocID="{F37C1B43-8AB8-42AE-A44B-C951EEF5B92D}" presName="spacing" presStyleCnt="0"/>
      <dgm:spPr/>
    </dgm:pt>
    <dgm:pt modelId="{84D0CDD5-FB4F-48C8-B61B-FA3AFC2C16F3}" type="pres">
      <dgm:prSet presAssocID="{932CC968-ABE3-4F5B-9C18-BBCCF41FDBA6}" presName="linNode" presStyleCnt="0"/>
      <dgm:spPr/>
    </dgm:pt>
    <dgm:pt modelId="{5FD00B39-F04E-47FA-8DF0-468D8BE84C17}" type="pres">
      <dgm:prSet presAssocID="{932CC968-ABE3-4F5B-9C18-BBCCF41FDBA6}" presName="parentShp" presStyleLbl="node1" presStyleIdx="1" presStyleCnt="4" custScaleX="59281" custScaleY="85233">
        <dgm:presLayoutVars>
          <dgm:bulletEnabled val="1"/>
        </dgm:presLayoutVars>
      </dgm:prSet>
      <dgm:spPr/>
    </dgm:pt>
    <dgm:pt modelId="{DADDBBD4-2106-4CD8-825A-F8F82F3B03C0}" type="pres">
      <dgm:prSet presAssocID="{932CC968-ABE3-4F5B-9C18-BBCCF41FDBA6}" presName="childShp" presStyleLbl="bgAccFollowNode1" presStyleIdx="1" presStyleCnt="4" custScaleX="127146" custScaleY="123028" custLinFactNeighborY="-1001">
        <dgm:presLayoutVars>
          <dgm:bulletEnabled val="1"/>
        </dgm:presLayoutVars>
      </dgm:prSet>
      <dgm:spPr/>
    </dgm:pt>
    <dgm:pt modelId="{0F869B97-0C38-43F2-ABE4-1FCFAEAB5B6B}" type="pres">
      <dgm:prSet presAssocID="{D509B222-C31C-4B24-BBE8-130F7F3B389F}" presName="spacing" presStyleCnt="0"/>
      <dgm:spPr/>
    </dgm:pt>
    <dgm:pt modelId="{45D1788A-7900-4150-95BA-7C05BC4C89E4}" type="pres">
      <dgm:prSet presAssocID="{EC46B721-E184-4C4A-ACB3-6B9AFD3C1B37}" presName="linNode" presStyleCnt="0"/>
      <dgm:spPr/>
    </dgm:pt>
    <dgm:pt modelId="{477AFE09-ACC7-474F-B2E5-D5FF53F483F8}" type="pres">
      <dgm:prSet presAssocID="{EC46B721-E184-4C4A-ACB3-6B9AFD3C1B37}" presName="parentShp" presStyleLbl="node1" presStyleIdx="2" presStyleCnt="4" custScaleX="59281" custScaleY="85233">
        <dgm:presLayoutVars>
          <dgm:bulletEnabled val="1"/>
        </dgm:presLayoutVars>
      </dgm:prSet>
      <dgm:spPr/>
    </dgm:pt>
    <dgm:pt modelId="{03710C82-3596-4A40-901B-3B7F53861385}" type="pres">
      <dgm:prSet presAssocID="{EC46B721-E184-4C4A-ACB3-6B9AFD3C1B37}" presName="childShp" presStyleLbl="bgAccFollowNode1" presStyleIdx="2" presStyleCnt="4" custScaleX="127146" custScaleY="123028">
        <dgm:presLayoutVars>
          <dgm:bulletEnabled val="1"/>
        </dgm:presLayoutVars>
      </dgm:prSet>
      <dgm:spPr>
        <a:xfrm>
          <a:off x="2079734" y="2580341"/>
          <a:ext cx="6690929" cy="1172210"/>
        </a:xfrm>
        <a:prstGeom prst="rightArrow">
          <a:avLst>
            <a:gd name="adj1" fmla="val 75000"/>
            <a:gd name="adj2" fmla="val 50000"/>
          </a:avLst>
        </a:prstGeom>
      </dgm:spPr>
    </dgm:pt>
    <dgm:pt modelId="{37F430EE-1585-4D40-B177-54E905580343}" type="pres">
      <dgm:prSet presAssocID="{66AFF0EB-4D11-4668-8074-566C8355BEAE}" presName="spacing" presStyleCnt="0"/>
      <dgm:spPr/>
    </dgm:pt>
    <dgm:pt modelId="{F8E11A1B-8CC8-493D-9410-3F87ED6F098E}" type="pres">
      <dgm:prSet presAssocID="{AA38F883-6B4D-42A7-8048-7A2DE6D739CC}" presName="linNode" presStyleCnt="0"/>
      <dgm:spPr/>
    </dgm:pt>
    <dgm:pt modelId="{C13B3B28-D002-46E2-AE1E-FF099336693D}" type="pres">
      <dgm:prSet presAssocID="{AA38F883-6B4D-42A7-8048-7A2DE6D739CC}" presName="parentShp" presStyleLbl="node1" presStyleIdx="3" presStyleCnt="4" custScaleX="59281" custScaleY="85233">
        <dgm:presLayoutVars>
          <dgm:bulletEnabled val="1"/>
        </dgm:presLayoutVars>
      </dgm:prSet>
      <dgm:spPr>
        <a:xfrm>
          <a:off x="4282" y="4366486"/>
          <a:ext cx="2077703" cy="890036"/>
        </a:xfrm>
        <a:prstGeom prst="roundRect">
          <a:avLst/>
        </a:prstGeom>
      </dgm:spPr>
    </dgm:pt>
    <dgm:pt modelId="{5E627ED6-239F-448E-ABEC-973D55F1A62E}" type="pres">
      <dgm:prSet presAssocID="{AA38F883-6B4D-42A7-8048-7A2DE6D739CC}" presName="childShp" presStyleLbl="bgAccFollowNode1" presStyleIdx="3" presStyleCnt="4" custScaleX="127146" custScaleY="164224" custLinFactNeighborX="1581" custLinFactNeighborY="52">
        <dgm:presLayoutVars>
          <dgm:bulletEnabled val="1"/>
        </dgm:presLayoutVars>
      </dgm:prSet>
      <dgm:spPr>
        <a:xfrm>
          <a:off x="2079734" y="3869773"/>
          <a:ext cx="6690929" cy="1172210"/>
        </a:xfrm>
        <a:prstGeom prst="rightArrow">
          <a:avLst>
            <a:gd name="adj1" fmla="val 75000"/>
            <a:gd name="adj2" fmla="val 50000"/>
          </a:avLst>
        </a:prstGeom>
      </dgm:spPr>
    </dgm:pt>
  </dgm:ptLst>
  <dgm:cxnLst>
    <dgm:cxn modelId="{E25AD221-1B8B-4AD4-9819-E1DA2BE6DB93}" srcId="{D8EAB9BA-C213-46EC-A544-5A1EAF532C56}" destId="{AA38F883-6B4D-42A7-8048-7A2DE6D739CC}" srcOrd="3" destOrd="0" parTransId="{BC7A2499-588B-4567-8378-D40984970581}" sibTransId="{6C383CBC-C781-4158-A97A-AE92819CAEF8}"/>
    <dgm:cxn modelId="{A9B07123-134C-4E8C-84F2-587E4832AD62}" type="presOf" srcId="{EC46B721-E184-4C4A-ACB3-6B9AFD3C1B37}" destId="{477AFE09-ACC7-474F-B2E5-D5FF53F483F8}" srcOrd="0" destOrd="0" presId="urn:microsoft.com/office/officeart/2005/8/layout/vList6"/>
    <dgm:cxn modelId="{6124E32B-8B3E-4095-BE42-C291A50CD55F}" type="presOf" srcId="{CE168C25-3E2F-4AFF-96FB-F4EDED22A458}" destId="{DADDBBD4-2106-4CD8-825A-F8F82F3B03C0}" srcOrd="0" destOrd="0" presId="urn:microsoft.com/office/officeart/2005/8/layout/vList6"/>
    <dgm:cxn modelId="{A4F17D33-8291-46C0-A34E-868D82A5280E}" type="presOf" srcId="{2970BA46-1AE9-423C-BEA5-A0376371F1EB}" destId="{5E627ED6-239F-448E-ABEC-973D55F1A62E}" srcOrd="0" destOrd="1" presId="urn:microsoft.com/office/officeart/2005/8/layout/vList6"/>
    <dgm:cxn modelId="{29F3AB38-CCCD-4BEA-A240-C6803A13FB44}" type="presOf" srcId="{AA38F883-6B4D-42A7-8048-7A2DE6D739CC}" destId="{C13B3B28-D002-46E2-AE1E-FF099336693D}" srcOrd="0" destOrd="0" presId="urn:microsoft.com/office/officeart/2005/8/layout/vList6"/>
    <dgm:cxn modelId="{652B093D-D5DE-4407-B7E2-6B9F032F7548}" srcId="{932CC968-ABE3-4F5B-9C18-BBCCF41FDBA6}" destId="{CE168C25-3E2F-4AFF-96FB-F4EDED22A458}" srcOrd="0" destOrd="0" parTransId="{D02F3224-EC95-4F1D-9863-16804DE5728C}" sibTransId="{D0C99A8B-4E5D-4CFD-A1A0-3FE4AF0B2020}"/>
    <dgm:cxn modelId="{9BA8E35B-CE1A-4E7D-852A-F56C0679E66A}" type="presOf" srcId="{63009AA7-C992-40D5-A152-E0C1E197354A}" destId="{D2310160-61A5-491E-BFD9-B6F88FD5F172}" srcOrd="0" destOrd="0" presId="urn:microsoft.com/office/officeart/2005/8/layout/vList6"/>
    <dgm:cxn modelId="{EE915A5F-CAD6-4D74-A5D0-BBCD46FBC909}" type="presOf" srcId="{932CC968-ABE3-4F5B-9C18-BBCCF41FDBA6}" destId="{5FD00B39-F04E-47FA-8DF0-468D8BE84C17}" srcOrd="0" destOrd="0" presId="urn:microsoft.com/office/officeart/2005/8/layout/vList6"/>
    <dgm:cxn modelId="{2D2B606B-7A7E-404C-B400-0D9BE1171333}" srcId="{D8EAB9BA-C213-46EC-A544-5A1EAF532C56}" destId="{818B1308-9C62-48E8-B152-8FC9B77BE817}" srcOrd="0" destOrd="0" parTransId="{736DBDD8-AB6A-4C81-85CC-F413878D668E}" sibTransId="{F37C1B43-8AB8-42AE-A44B-C951EEF5B92D}"/>
    <dgm:cxn modelId="{12F6F770-DE08-4C97-BEC2-1CA40363DF76}" srcId="{2970BA46-1AE9-423C-BEA5-A0376371F1EB}" destId="{8A32ECCF-3F0B-4DD0-8171-86CBED363AA1}" srcOrd="0" destOrd="0" parTransId="{CA8EF2FF-4E38-414A-B3F7-67BABAB0E7AF}" sibTransId="{78EA102E-0D2E-41C7-9797-14353CB2B04B}"/>
    <dgm:cxn modelId="{6F9F6954-57B8-4E16-A0F7-68C0400AEEFF}" srcId="{D8EAB9BA-C213-46EC-A544-5A1EAF532C56}" destId="{EC46B721-E184-4C4A-ACB3-6B9AFD3C1B37}" srcOrd="2" destOrd="0" parTransId="{487E80E0-2BB8-4E74-ADE6-27CB3EDFF746}" sibTransId="{66AFF0EB-4D11-4668-8074-566C8355BEAE}"/>
    <dgm:cxn modelId="{0953198D-2ABC-487C-8335-AA699324B7F1}" type="presOf" srcId="{8F05DE3E-1F29-4FC4-9639-7F59AAF44141}" destId="{03710C82-3596-4A40-901B-3B7F53861385}" srcOrd="0" destOrd="0" presId="urn:microsoft.com/office/officeart/2005/8/layout/vList6"/>
    <dgm:cxn modelId="{477FF991-92B2-46E0-9FFC-71BC9CB7904B}" srcId="{D8EAB9BA-C213-46EC-A544-5A1EAF532C56}" destId="{932CC968-ABE3-4F5B-9C18-BBCCF41FDBA6}" srcOrd="1" destOrd="0" parTransId="{728E081C-7BB9-4307-92F1-A36D301A67A5}" sibTransId="{D509B222-C31C-4B24-BBE8-130F7F3B389F}"/>
    <dgm:cxn modelId="{91DB5A96-B71C-4B70-B0A1-4D0B5F4E7745}" type="presOf" srcId="{818B1308-9C62-48E8-B152-8FC9B77BE817}" destId="{48B7DB1F-A727-41B4-993F-3CBB290AE114}" srcOrd="0" destOrd="0" presId="urn:microsoft.com/office/officeart/2005/8/layout/vList6"/>
    <dgm:cxn modelId="{6D6F7B96-6D4F-42E2-9EC3-0D387AA4B96A}" srcId="{932CC968-ABE3-4F5B-9C18-BBCCF41FDBA6}" destId="{F6200AE7-AA18-4C81-9069-4A9F04BAF028}" srcOrd="1" destOrd="0" parTransId="{EE85341C-95C0-45A0-AA5E-DC6B03C0F053}" sibTransId="{0BF83331-385F-43EA-BB21-468AAE4C8D35}"/>
    <dgm:cxn modelId="{8040049D-284E-4CC9-8BC6-DEA82601C024}" type="presOf" srcId="{8A32ECCF-3F0B-4DD0-8171-86CBED363AA1}" destId="{5E627ED6-239F-448E-ABEC-973D55F1A62E}" srcOrd="0" destOrd="2" presId="urn:microsoft.com/office/officeart/2005/8/layout/vList6"/>
    <dgm:cxn modelId="{21351BAC-AD24-45AD-8C09-D6FE8974F2E0}" srcId="{932CC968-ABE3-4F5B-9C18-BBCCF41FDBA6}" destId="{580A0902-E386-4E3E-9849-2FE68469D503}" srcOrd="2" destOrd="0" parTransId="{8608C9DE-2727-4775-A10C-7F2C7460F20B}" sibTransId="{A89A1770-8B43-4B62-BF61-18A723A5997A}"/>
    <dgm:cxn modelId="{7B29EBBE-E812-4CEA-87CE-326B77F3EA68}" type="presOf" srcId="{3784047D-6805-46AF-A3F5-375A2C980175}" destId="{5E627ED6-239F-448E-ABEC-973D55F1A62E}" srcOrd="0" destOrd="0" presId="urn:microsoft.com/office/officeart/2005/8/layout/vList6"/>
    <dgm:cxn modelId="{73B64EC6-A7E8-4337-8EEE-302A9D280890}" srcId="{AA38F883-6B4D-42A7-8048-7A2DE6D739CC}" destId="{2970BA46-1AE9-423C-BEA5-A0376371F1EB}" srcOrd="1" destOrd="0" parTransId="{28DD1008-6310-4156-9395-A972242AEE75}" sibTransId="{4349BE2B-63BB-4349-ACCF-371E1FF94FC2}"/>
    <dgm:cxn modelId="{23E09ED0-F084-4422-A2B1-BA2962B67D53}" type="presOf" srcId="{D8EAB9BA-C213-46EC-A544-5A1EAF532C56}" destId="{501B46D8-E144-4E02-8F5B-359AFFB8730A}" srcOrd="0" destOrd="0" presId="urn:microsoft.com/office/officeart/2005/8/layout/vList6"/>
    <dgm:cxn modelId="{8199E6D7-C3B7-4BBB-8D6B-38134A9266BF}" type="presOf" srcId="{580A0902-E386-4E3E-9849-2FE68469D503}" destId="{DADDBBD4-2106-4CD8-825A-F8F82F3B03C0}" srcOrd="0" destOrd="2" presId="urn:microsoft.com/office/officeart/2005/8/layout/vList6"/>
    <dgm:cxn modelId="{B33F28E2-775F-452B-BE3A-F5E308D9772B}" type="presOf" srcId="{F6200AE7-AA18-4C81-9069-4A9F04BAF028}" destId="{DADDBBD4-2106-4CD8-825A-F8F82F3B03C0}" srcOrd="0" destOrd="1" presId="urn:microsoft.com/office/officeart/2005/8/layout/vList6"/>
    <dgm:cxn modelId="{401E69EE-0749-415C-854D-3F1F4E5B7CB1}" srcId="{818B1308-9C62-48E8-B152-8FC9B77BE817}" destId="{63009AA7-C992-40D5-A152-E0C1E197354A}" srcOrd="0" destOrd="0" parTransId="{21BEBA15-5E45-4719-9EB3-0876CC1959B8}" sibTransId="{E676C66E-0626-4D2A-A61C-8CCF8B15FDCF}"/>
    <dgm:cxn modelId="{A332C9F3-79BF-4C3A-B398-9479BB80ECD5}" srcId="{AA38F883-6B4D-42A7-8048-7A2DE6D739CC}" destId="{3784047D-6805-46AF-A3F5-375A2C980175}" srcOrd="0" destOrd="0" parTransId="{8C393A25-6F5D-4ACB-9C1E-DDC5B922EDFA}" sibTransId="{DBB52526-1324-44E4-A21E-BD936A46F41C}"/>
    <dgm:cxn modelId="{F57FE2F6-4C4F-42CA-8BF0-F145B522FDDA}" srcId="{EC46B721-E184-4C4A-ACB3-6B9AFD3C1B37}" destId="{8F05DE3E-1F29-4FC4-9639-7F59AAF44141}" srcOrd="0" destOrd="0" parTransId="{10CBC834-C986-4CF9-B9D0-4843B8FE99F7}" sibTransId="{2281A550-24B9-4E76-BEA0-F6C4F7B93149}"/>
    <dgm:cxn modelId="{A1D6B57A-D5EE-4C03-A1C6-DDA25FCB1690}" type="presParOf" srcId="{501B46D8-E144-4E02-8F5B-359AFFB8730A}" destId="{7260F24F-AF60-40E0-88AD-DB47EEF766F4}" srcOrd="0" destOrd="0" presId="urn:microsoft.com/office/officeart/2005/8/layout/vList6"/>
    <dgm:cxn modelId="{483BA333-4CC7-4BDA-99D6-F85FC4E3A1EA}" type="presParOf" srcId="{7260F24F-AF60-40E0-88AD-DB47EEF766F4}" destId="{48B7DB1F-A727-41B4-993F-3CBB290AE114}" srcOrd="0" destOrd="0" presId="urn:microsoft.com/office/officeart/2005/8/layout/vList6"/>
    <dgm:cxn modelId="{920324B3-D626-4BC1-9E03-5C6C7F848409}" type="presParOf" srcId="{7260F24F-AF60-40E0-88AD-DB47EEF766F4}" destId="{D2310160-61A5-491E-BFD9-B6F88FD5F172}" srcOrd="1" destOrd="0" presId="urn:microsoft.com/office/officeart/2005/8/layout/vList6"/>
    <dgm:cxn modelId="{F0F4B2C3-FA13-4A5B-907C-D64D7FDE3DAB}" type="presParOf" srcId="{501B46D8-E144-4E02-8F5B-359AFFB8730A}" destId="{69EB3F5E-C246-4669-8DA0-C8134AAC6AF8}" srcOrd="1" destOrd="0" presId="urn:microsoft.com/office/officeart/2005/8/layout/vList6"/>
    <dgm:cxn modelId="{9E8DEFF7-2C70-4239-8422-BD61B9E9928E}" type="presParOf" srcId="{501B46D8-E144-4E02-8F5B-359AFFB8730A}" destId="{84D0CDD5-FB4F-48C8-B61B-FA3AFC2C16F3}" srcOrd="2" destOrd="0" presId="urn:microsoft.com/office/officeart/2005/8/layout/vList6"/>
    <dgm:cxn modelId="{0534BC87-40DF-46FE-9B6B-DA618DD4799B}" type="presParOf" srcId="{84D0CDD5-FB4F-48C8-B61B-FA3AFC2C16F3}" destId="{5FD00B39-F04E-47FA-8DF0-468D8BE84C17}" srcOrd="0" destOrd="0" presId="urn:microsoft.com/office/officeart/2005/8/layout/vList6"/>
    <dgm:cxn modelId="{4822F2BC-5618-471C-B349-11AE6D0629D9}" type="presParOf" srcId="{84D0CDD5-FB4F-48C8-B61B-FA3AFC2C16F3}" destId="{DADDBBD4-2106-4CD8-825A-F8F82F3B03C0}" srcOrd="1" destOrd="0" presId="urn:microsoft.com/office/officeart/2005/8/layout/vList6"/>
    <dgm:cxn modelId="{49F8D6C6-81C0-421C-9C9B-7262097C24EE}" type="presParOf" srcId="{501B46D8-E144-4E02-8F5B-359AFFB8730A}" destId="{0F869B97-0C38-43F2-ABE4-1FCFAEAB5B6B}" srcOrd="3" destOrd="0" presId="urn:microsoft.com/office/officeart/2005/8/layout/vList6"/>
    <dgm:cxn modelId="{C503D993-95F9-441C-A1F2-72E45C7603D9}" type="presParOf" srcId="{501B46D8-E144-4E02-8F5B-359AFFB8730A}" destId="{45D1788A-7900-4150-95BA-7C05BC4C89E4}" srcOrd="4" destOrd="0" presId="urn:microsoft.com/office/officeart/2005/8/layout/vList6"/>
    <dgm:cxn modelId="{3520B842-E1EB-4AEB-8C40-F269BE857FA4}" type="presParOf" srcId="{45D1788A-7900-4150-95BA-7C05BC4C89E4}" destId="{477AFE09-ACC7-474F-B2E5-D5FF53F483F8}" srcOrd="0" destOrd="0" presId="urn:microsoft.com/office/officeart/2005/8/layout/vList6"/>
    <dgm:cxn modelId="{C14E1A9F-3427-4225-9296-9573F050E279}" type="presParOf" srcId="{45D1788A-7900-4150-95BA-7C05BC4C89E4}" destId="{03710C82-3596-4A40-901B-3B7F53861385}" srcOrd="1" destOrd="0" presId="urn:microsoft.com/office/officeart/2005/8/layout/vList6"/>
    <dgm:cxn modelId="{CBA73566-17B9-41A0-B53D-DAFC8E361DB9}" type="presParOf" srcId="{501B46D8-E144-4E02-8F5B-359AFFB8730A}" destId="{37F430EE-1585-4D40-B177-54E905580343}" srcOrd="5" destOrd="0" presId="urn:microsoft.com/office/officeart/2005/8/layout/vList6"/>
    <dgm:cxn modelId="{89997111-8043-48A1-884B-319EFE7D7F46}" type="presParOf" srcId="{501B46D8-E144-4E02-8F5B-359AFFB8730A}" destId="{F8E11A1B-8CC8-493D-9410-3F87ED6F098E}" srcOrd="6" destOrd="0" presId="urn:microsoft.com/office/officeart/2005/8/layout/vList6"/>
    <dgm:cxn modelId="{9DCA5949-413E-40C1-AEF6-E4C69FB6F853}" type="presParOf" srcId="{F8E11A1B-8CC8-493D-9410-3F87ED6F098E}" destId="{C13B3B28-D002-46E2-AE1E-FF099336693D}" srcOrd="0" destOrd="0" presId="urn:microsoft.com/office/officeart/2005/8/layout/vList6"/>
    <dgm:cxn modelId="{E402A03C-B7C6-4B4F-9D9A-B5001913CD41}" type="presParOf" srcId="{F8E11A1B-8CC8-493D-9410-3F87ED6F098E}" destId="{5E627ED6-239F-448E-ABEC-973D55F1A62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5A32A-8EFF-467E-865D-F6FFAC6B6BF9}">
      <dsp:nvSpPr>
        <dsp:cNvPr id="0" name=""/>
        <dsp:cNvSpPr/>
      </dsp:nvSpPr>
      <dsp:spPr>
        <a:xfrm>
          <a:off x="0" y="0"/>
          <a:ext cx="6840760" cy="786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>
              <a:latin typeface="Calibri" pitchFamily="34" charset="0"/>
              <a:cs typeface="Calibri" pitchFamily="34" charset="0"/>
            </a:rPr>
            <a:t>Brinda apoyo durante el desarrollo del Procedimiento Administrativo Disciplinario (PAD).</a:t>
          </a:r>
        </a:p>
      </dsp:txBody>
      <dsp:txXfrm>
        <a:off x="1446812" y="0"/>
        <a:ext cx="5393947" cy="786603"/>
      </dsp:txXfrm>
    </dsp:sp>
    <dsp:sp modelId="{0B5AF9AC-DE80-40C7-9959-486FE712D8F8}">
      <dsp:nvSpPr>
        <dsp:cNvPr id="0" name=""/>
        <dsp:cNvSpPr/>
      </dsp:nvSpPr>
      <dsp:spPr>
        <a:xfrm>
          <a:off x="0" y="56371"/>
          <a:ext cx="929919" cy="6292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D2544-4288-4EC7-8016-37E448B88EC5}">
      <dsp:nvSpPr>
        <dsp:cNvPr id="0" name=""/>
        <dsp:cNvSpPr/>
      </dsp:nvSpPr>
      <dsp:spPr>
        <a:xfrm>
          <a:off x="0" y="865263"/>
          <a:ext cx="6840760" cy="786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>
              <a:latin typeface="Calibri" pitchFamily="34" charset="0"/>
              <a:cs typeface="Calibri" pitchFamily="34" charset="0"/>
            </a:rPr>
            <a:t>Esta a cargo de un Secretario Técnico.</a:t>
          </a:r>
        </a:p>
      </dsp:txBody>
      <dsp:txXfrm>
        <a:off x="1446812" y="865263"/>
        <a:ext cx="5393947" cy="786603"/>
      </dsp:txXfrm>
    </dsp:sp>
    <dsp:sp modelId="{0342E83D-36EF-4808-9A60-E3CC552C3AE9}">
      <dsp:nvSpPr>
        <dsp:cNvPr id="0" name=""/>
        <dsp:cNvSpPr/>
      </dsp:nvSpPr>
      <dsp:spPr>
        <a:xfrm>
          <a:off x="60169" y="959875"/>
          <a:ext cx="615709" cy="6292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61A59-F4F3-4706-9137-60E514A74312}">
      <dsp:nvSpPr>
        <dsp:cNvPr id="0" name=""/>
        <dsp:cNvSpPr/>
      </dsp:nvSpPr>
      <dsp:spPr>
        <a:xfrm>
          <a:off x="0" y="1730526"/>
          <a:ext cx="6840760" cy="786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>
              <a:latin typeface="Calibri" pitchFamily="34" charset="0"/>
              <a:cs typeface="Calibri" pitchFamily="34" charset="0"/>
            </a:rPr>
            <a:t>Es designado mediante Resolución del Titular de la Entidad.</a:t>
          </a:r>
        </a:p>
      </dsp:txBody>
      <dsp:txXfrm>
        <a:off x="1446812" y="1730526"/>
        <a:ext cx="5393947" cy="786603"/>
      </dsp:txXfrm>
    </dsp:sp>
    <dsp:sp modelId="{5756A5CC-D047-4018-96C1-878A06984325}">
      <dsp:nvSpPr>
        <dsp:cNvPr id="0" name=""/>
        <dsp:cNvSpPr/>
      </dsp:nvSpPr>
      <dsp:spPr>
        <a:xfrm>
          <a:off x="43799" y="1838826"/>
          <a:ext cx="673869" cy="6292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3268B-1651-4482-9321-4AE1B7C7C2BC}">
      <dsp:nvSpPr>
        <dsp:cNvPr id="0" name=""/>
        <dsp:cNvSpPr/>
      </dsp:nvSpPr>
      <dsp:spPr>
        <a:xfrm>
          <a:off x="0" y="2595789"/>
          <a:ext cx="6840760" cy="7866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>
              <a:latin typeface="Calibri" pitchFamily="34" charset="0"/>
              <a:cs typeface="Calibri" pitchFamily="34" charset="0"/>
            </a:rPr>
            <a:t>La ST estará conformada con servidores de apoyo (abogados) de acuerdo a las dimensiones de la entidad, carga procedimental y complejidad de los procedimientos.</a:t>
          </a:r>
        </a:p>
      </dsp:txBody>
      <dsp:txXfrm>
        <a:off x="1446812" y="2595789"/>
        <a:ext cx="5393947" cy="786603"/>
      </dsp:txXfrm>
    </dsp:sp>
    <dsp:sp modelId="{28B76307-E762-402D-8ABC-49C3AF436924}">
      <dsp:nvSpPr>
        <dsp:cNvPr id="0" name=""/>
        <dsp:cNvSpPr/>
      </dsp:nvSpPr>
      <dsp:spPr>
        <a:xfrm>
          <a:off x="0" y="2699741"/>
          <a:ext cx="961865" cy="6292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392F1-8A2B-4A77-9AE4-EFAE32F2E44F}">
      <dsp:nvSpPr>
        <dsp:cNvPr id="0" name=""/>
        <dsp:cNvSpPr/>
      </dsp:nvSpPr>
      <dsp:spPr>
        <a:xfrm rot="10800000">
          <a:off x="1473291" y="1507"/>
          <a:ext cx="4644876" cy="1213366"/>
        </a:xfrm>
        <a:prstGeom prst="homePlate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5061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Presunta Victima</a:t>
          </a:r>
        </a:p>
      </dsp:txBody>
      <dsp:txXfrm rot="10800000">
        <a:off x="1776632" y="1507"/>
        <a:ext cx="4341535" cy="1213366"/>
      </dsp:txXfrm>
    </dsp:sp>
    <dsp:sp modelId="{76A1F0C3-766C-4160-95E3-2BF35FFF9A8F}">
      <dsp:nvSpPr>
        <dsp:cNvPr id="0" name=""/>
        <dsp:cNvSpPr/>
      </dsp:nvSpPr>
      <dsp:spPr>
        <a:xfrm>
          <a:off x="866608" y="1507"/>
          <a:ext cx="1213366" cy="121336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57FAF2-7996-4B15-873B-4C26E1266C3D}">
      <dsp:nvSpPr>
        <dsp:cNvPr id="0" name=""/>
        <dsp:cNvSpPr/>
      </dsp:nvSpPr>
      <dsp:spPr>
        <a:xfrm rot="10800000">
          <a:off x="1473291" y="1577071"/>
          <a:ext cx="4644876" cy="1213366"/>
        </a:xfrm>
        <a:prstGeom prst="homePlate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5061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Tercero</a:t>
          </a:r>
        </a:p>
      </dsp:txBody>
      <dsp:txXfrm rot="10800000">
        <a:off x="1776632" y="1577071"/>
        <a:ext cx="4341535" cy="1213366"/>
      </dsp:txXfrm>
    </dsp:sp>
    <dsp:sp modelId="{8AF7AEDC-8505-41C6-B212-325829092630}">
      <dsp:nvSpPr>
        <dsp:cNvPr id="0" name=""/>
        <dsp:cNvSpPr/>
      </dsp:nvSpPr>
      <dsp:spPr>
        <a:xfrm>
          <a:off x="866608" y="1577071"/>
          <a:ext cx="1213366" cy="121336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1DC30B-262F-4D74-95AB-049CCAE3A748}">
      <dsp:nvSpPr>
        <dsp:cNvPr id="0" name=""/>
        <dsp:cNvSpPr/>
      </dsp:nvSpPr>
      <dsp:spPr>
        <a:xfrm rot="10800000">
          <a:off x="1473291" y="3152636"/>
          <a:ext cx="4644876" cy="1213366"/>
        </a:xfrm>
        <a:prstGeom prst="homePlate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506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De oficio: Cuando la oficina de recursos humanos o la Secretaria Técnica toma conocimiento por cualquier medio de hechos que podrían constituir hostigamiento sexual. </a:t>
          </a:r>
        </a:p>
      </dsp:txBody>
      <dsp:txXfrm rot="10800000">
        <a:off x="1776632" y="3152636"/>
        <a:ext cx="4341535" cy="1213366"/>
      </dsp:txXfrm>
    </dsp:sp>
    <dsp:sp modelId="{786A68EB-EBA5-4A03-ABD5-9E51FAC5363E}">
      <dsp:nvSpPr>
        <dsp:cNvPr id="0" name=""/>
        <dsp:cNvSpPr/>
      </dsp:nvSpPr>
      <dsp:spPr>
        <a:xfrm>
          <a:off x="866608" y="3152636"/>
          <a:ext cx="1213366" cy="121336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10160-61A5-491E-BFD9-B6F88FD5F172}">
      <dsp:nvSpPr>
        <dsp:cNvPr id="0" name=""/>
        <dsp:cNvSpPr/>
      </dsp:nvSpPr>
      <dsp:spPr>
        <a:xfrm>
          <a:off x="1757213" y="465"/>
          <a:ext cx="5641683" cy="11090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ORH Corresponde a la ORH o la que haga sus veces recibir y derivar las denuncias por hostigamiento sexual a la Secretaría Técnica - STPAD; así como orientar y acompañar a la presunta víctima durante el procedimiento a llevarse en la entidad, así como en las acciones que decida realizar en otras instancias, con su consentimiento y manteniendo la confidencialidad del caso. La ORH evalúa y dicta las medidas de protección necesarias a la/el denunciante.</a:t>
          </a:r>
          <a:endParaRPr lang="es-PE" sz="10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57213" y="139101"/>
        <a:ext cx="5225775" cy="831815"/>
      </dsp:txXfrm>
    </dsp:sp>
    <dsp:sp modelId="{48B7DB1F-A727-41B4-993F-3CBB290AE114}">
      <dsp:nvSpPr>
        <dsp:cNvPr id="0" name=""/>
        <dsp:cNvSpPr/>
      </dsp:nvSpPr>
      <dsp:spPr>
        <a:xfrm>
          <a:off x="3614" y="170824"/>
          <a:ext cx="1753599" cy="768368"/>
        </a:xfrm>
        <a:prstGeom prst="roundRect">
          <a:avLst/>
        </a:prstGeom>
        <a:solidFill>
          <a:srgbClr val="5BC6E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effectLst/>
            </a:rPr>
            <a:t>Oficina de Recursos Humanos</a:t>
          </a:r>
        </a:p>
      </dsp:txBody>
      <dsp:txXfrm>
        <a:off x="41123" y="208333"/>
        <a:ext cx="1678581" cy="693350"/>
      </dsp:txXfrm>
    </dsp:sp>
    <dsp:sp modelId="{DADDBBD4-2106-4CD8-825A-F8F82F3B03C0}">
      <dsp:nvSpPr>
        <dsp:cNvPr id="0" name=""/>
        <dsp:cNvSpPr/>
      </dsp:nvSpPr>
      <dsp:spPr>
        <a:xfrm>
          <a:off x="1757213" y="1190677"/>
          <a:ext cx="5641683" cy="11090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11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Cuando los/las Directivos/as o servidores/as con personal a cargo tomen conocimiento de hechos que podrían configurar actos de hostigamiento sexual, deberán poner de conocimiento tales situaciones a la ORH o a la STPAD en el plazo de máximo de veinticuatro (24) horas para continuar con el trámite respectivo.</a:t>
          </a:r>
          <a:endParaRPr lang="es-PE" sz="11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11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57213" y="1329313"/>
        <a:ext cx="5225775" cy="831815"/>
      </dsp:txXfrm>
    </dsp:sp>
    <dsp:sp modelId="{5FD00B39-F04E-47FA-8DF0-468D8BE84C17}">
      <dsp:nvSpPr>
        <dsp:cNvPr id="0" name=""/>
        <dsp:cNvSpPr/>
      </dsp:nvSpPr>
      <dsp:spPr>
        <a:xfrm>
          <a:off x="3614" y="1370061"/>
          <a:ext cx="1753599" cy="768368"/>
        </a:xfrm>
        <a:prstGeom prst="roundRect">
          <a:avLst/>
        </a:prstGeom>
        <a:solidFill>
          <a:srgbClr val="5BC6E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effectLst/>
            </a:rPr>
            <a:t>Directivo/as o Servidores/as con personal a cargo</a:t>
          </a:r>
        </a:p>
      </dsp:txBody>
      <dsp:txXfrm>
        <a:off x="41123" y="1407570"/>
        <a:ext cx="1678581" cy="693350"/>
      </dsp:txXfrm>
    </dsp:sp>
    <dsp:sp modelId="{03710C82-3596-4A40-901B-3B7F53861385}">
      <dsp:nvSpPr>
        <dsp:cNvPr id="0" name=""/>
        <dsp:cNvSpPr/>
      </dsp:nvSpPr>
      <dsp:spPr>
        <a:xfrm>
          <a:off x="1757213" y="2398938"/>
          <a:ext cx="5641683" cy="11090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STPAD La STPAD apoya el desarrollo del procedimiento disciplinario, teniendo como principal función llevar a cabo la investigación preliminar del caso de hostigamiento sexual y emitir el Informe de Precalificación que tome en consideración las particularidades de estos casos; así como asistir a las autoridades instructoras y sancionadoras durante todo el procedimiento. </a:t>
          </a:r>
          <a:endParaRPr lang="es-PE" sz="1100" kern="120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57213" y="2537574"/>
        <a:ext cx="5225775" cy="831815"/>
      </dsp:txXfrm>
    </dsp:sp>
    <dsp:sp modelId="{477AFE09-ACC7-474F-B2E5-D5FF53F483F8}">
      <dsp:nvSpPr>
        <dsp:cNvPr id="0" name=""/>
        <dsp:cNvSpPr/>
      </dsp:nvSpPr>
      <dsp:spPr>
        <a:xfrm>
          <a:off x="3614" y="2569297"/>
          <a:ext cx="1753599" cy="768368"/>
        </a:xfrm>
        <a:prstGeom prst="roundRect">
          <a:avLst/>
        </a:prstGeom>
        <a:solidFill>
          <a:srgbClr val="5BC6E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b="1" kern="1200" dirty="0">
              <a:effectLst/>
            </a:rPr>
            <a:t>Secretaria Técnica de las Autoridades del Procedimiento Administrativo Disciplinario</a:t>
          </a:r>
        </a:p>
      </dsp:txBody>
      <dsp:txXfrm>
        <a:off x="41123" y="2606806"/>
        <a:ext cx="1678581" cy="693350"/>
      </dsp:txXfrm>
    </dsp:sp>
    <dsp:sp modelId="{5E627ED6-239F-448E-ABEC-973D55F1A62E}">
      <dsp:nvSpPr>
        <dsp:cNvPr id="0" name=""/>
        <dsp:cNvSpPr/>
      </dsp:nvSpPr>
      <dsp:spPr>
        <a:xfrm>
          <a:off x="1760828" y="3598640"/>
          <a:ext cx="5641683" cy="14804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90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Son autoridades competentes del procedimiento administrativo disciplinario:</a:t>
          </a:r>
          <a:endParaRPr lang="es-PE" sz="900" kern="120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90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Órgano Instructor: Tiene a cargo las acciones conducentes a la determinación de la responsabilidad disciplinaria. De acuerdo al tipo de sanción propuesta en el Informe de Precalificación emitido por la STPAD pueden ser: o Jefe/a inmediato (amonestación escrita o suspensión) o Jefe/a de recursos humanos (destitución)</a:t>
          </a:r>
          <a:endParaRPr lang="es-PE" sz="900" kern="120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900" kern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Órgano Sancionador: Tiene a cargo determinar la sanción al denunciado. De acuerdo al tipo de sanción propuesta en el Informe de Precalificación emitido por la STPAD pueden ser: o Jefe/a de recursos humanos (amonestación escrita o suspensión) o Titular de la entidad (destitución) </a:t>
          </a:r>
          <a:endParaRPr lang="es-PE" sz="900" kern="120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60828" y="3783698"/>
        <a:ext cx="5086509" cy="1110349"/>
      </dsp:txXfrm>
    </dsp:sp>
    <dsp:sp modelId="{C13B3B28-D002-46E2-AE1E-FF099336693D}">
      <dsp:nvSpPr>
        <dsp:cNvPr id="0" name=""/>
        <dsp:cNvSpPr/>
      </dsp:nvSpPr>
      <dsp:spPr>
        <a:xfrm>
          <a:off x="3614" y="3954223"/>
          <a:ext cx="1753599" cy="768368"/>
        </a:xfrm>
        <a:prstGeom prst="roundRect">
          <a:avLst/>
        </a:prstGeom>
        <a:gradFill rotWithShape="0">
          <a:gsLst>
            <a:gs pos="0">
              <a:srgbClr val="5FCBEF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5FCBEF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prstClr val="white"/>
              </a:solidFill>
              <a:effectLst/>
              <a:latin typeface="Trebuchet MS" panose="020B0603020202020204"/>
              <a:ea typeface="+mn-ea"/>
              <a:cs typeface="+mn-cs"/>
            </a:rPr>
            <a:t>Autoridades Competentes</a:t>
          </a:r>
        </a:p>
      </dsp:txBody>
      <dsp:txXfrm>
        <a:off x="41123" y="3991732"/>
        <a:ext cx="1678581" cy="693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CD9CD044-CE52-F93F-0986-BEC34BF863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A2033259-7215-F7D3-9BED-BBDCB8B67D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6971E0-174D-4FD7-A0A5-F45424345120}" type="datetimeFigureOut">
              <a:rPr lang="es-ES"/>
              <a:pPr>
                <a:defRPr/>
              </a:pPr>
              <a:t>17/06/2022</a:t>
            </a:fld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1BCB24B5-408D-7033-EC46-02FE59FB41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F4D67E34-359D-3B13-CC90-DD6B0B5A54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97735A-16AF-424E-8EA8-399065D5595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CEB1D436-0276-1994-B544-B56C5CFCD8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6F950A3-A06C-B7CC-1767-9B7C645F5B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F8D7C3-DCB5-41A3-B45C-94280A1E391C}" type="datetimeFigureOut">
              <a:rPr lang="es-ES"/>
              <a:pPr>
                <a:defRPr/>
              </a:pPr>
              <a:t>17/06/2022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66C467CE-D6B5-BED8-40A2-0A266D7367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71C71591-9D9B-1F32-D521-F8AAD3185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688" y="4686300"/>
            <a:ext cx="5386387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D42D72EE-E284-A56A-D942-2F18455833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BAC2FB0-ADC8-8E9B-3C3B-5F11C2B23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3CA2EC-D95F-485F-9CDF-6EBC193160F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>
            <a:extLst>
              <a:ext uri="{FF2B5EF4-FFF2-40B4-BE49-F238E27FC236}">
                <a16:creationId xmlns:a16="http://schemas.microsoft.com/office/drawing/2014/main" id="{B9189887-0142-A29F-F46A-DAE1CA498E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7763" y="1233488"/>
            <a:ext cx="4440237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>
            <a:extLst>
              <a:ext uri="{FF2B5EF4-FFF2-40B4-BE49-F238E27FC236}">
                <a16:creationId xmlns:a16="http://schemas.microsoft.com/office/drawing/2014/main" id="{8FC79A00-A0C2-9BF6-6E91-F33F0289AD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br>
              <a:rPr lang="es-PE" altLang="es-PE">
                <a:cs typeface="Arial" panose="020B0604020202020204" pitchFamily="34" charset="0"/>
              </a:rPr>
            </a:br>
            <a:br>
              <a:rPr lang="es-PE" altLang="es-PE" sz="1800">
                <a:cs typeface="Arial" panose="020B0604020202020204" pitchFamily="34" charset="0"/>
              </a:rPr>
            </a:br>
            <a:endParaRPr lang="es-PE" altLang="es-PE" sz="1800"/>
          </a:p>
          <a:p>
            <a:pPr eaLnBrk="1" hangingPunct="1">
              <a:spcBef>
                <a:spcPct val="0"/>
              </a:spcBef>
            </a:pPr>
            <a:endParaRPr lang="es-ES" altLang="es-PE"/>
          </a:p>
          <a:p>
            <a:endParaRPr lang="es-PE" altLang="es-MX"/>
          </a:p>
          <a:p>
            <a:endParaRPr lang="es-PE" altLang="es-MX"/>
          </a:p>
          <a:p>
            <a:endParaRPr lang="es-PE" altLang="es-MX"/>
          </a:p>
        </p:txBody>
      </p:sp>
      <p:sp>
        <p:nvSpPr>
          <p:cNvPr id="18436" name="3 Marcador de número de diapositiva">
            <a:extLst>
              <a:ext uri="{FF2B5EF4-FFF2-40B4-BE49-F238E27FC236}">
                <a16:creationId xmlns:a16="http://schemas.microsoft.com/office/drawing/2014/main" id="{501BA881-651B-2516-7D4E-2CC2FD07C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EE18ED-E232-4AF6-89AD-7614628AF3A8}" type="slidenum">
              <a:rPr lang="es-ES" altLang="es-MX" smtClean="0"/>
              <a:pPr/>
              <a:t>1</a:t>
            </a:fld>
            <a:endParaRPr lang="es-ES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3B79E6B7-0359-B75E-8770-EE4B32E100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>
            <a:extLst>
              <a:ext uri="{FF2B5EF4-FFF2-40B4-BE49-F238E27FC236}">
                <a16:creationId xmlns:a16="http://schemas.microsoft.com/office/drawing/2014/main" id="{BD56B6C7-422A-0C83-90CA-42068A31C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5DAFF70F-4814-DD14-D2E1-13FE0A2FF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765540-B6DD-4047-BE7E-7031F3FF2EF3}" type="slidenum">
              <a:rPr lang="es-ES" altLang="es-MX" smtClean="0"/>
              <a:pPr/>
              <a:t>5</a:t>
            </a:fld>
            <a:endParaRPr lang="es-ES" alt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>
            <a:extLst>
              <a:ext uri="{FF2B5EF4-FFF2-40B4-BE49-F238E27FC236}">
                <a16:creationId xmlns:a16="http://schemas.microsoft.com/office/drawing/2014/main" id="{24EC8CE7-E4F8-AC01-8A05-0F5A560B1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>
            <a:extLst>
              <a:ext uri="{FF2B5EF4-FFF2-40B4-BE49-F238E27FC236}">
                <a16:creationId xmlns:a16="http://schemas.microsoft.com/office/drawing/2014/main" id="{F63463C5-0C15-8394-FF31-FF4CF66BE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/>
          </a:p>
        </p:txBody>
      </p:sp>
      <p:sp>
        <p:nvSpPr>
          <p:cNvPr id="25604" name="Marcador de número de diapositiva 3">
            <a:extLst>
              <a:ext uri="{FF2B5EF4-FFF2-40B4-BE49-F238E27FC236}">
                <a16:creationId xmlns:a16="http://schemas.microsoft.com/office/drawing/2014/main" id="{6439CC23-3839-6844-54A5-B64D2C241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8EBFC9-81FF-4609-A534-19349B1D2122}" type="slidenum">
              <a:rPr lang="es-ES" altLang="es-MX" smtClean="0"/>
              <a:pPr/>
              <a:t>6</a:t>
            </a:fld>
            <a:endParaRPr lang="es-ES" alt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>
            <a:extLst>
              <a:ext uri="{FF2B5EF4-FFF2-40B4-BE49-F238E27FC236}">
                <a16:creationId xmlns:a16="http://schemas.microsoft.com/office/drawing/2014/main" id="{377298B7-3E6D-0B25-EF49-E373D4AEE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Marcador de notas 2">
            <a:extLst>
              <a:ext uri="{FF2B5EF4-FFF2-40B4-BE49-F238E27FC236}">
                <a16:creationId xmlns:a16="http://schemas.microsoft.com/office/drawing/2014/main" id="{009B4233-5503-2188-CA85-AAC331381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/>
          </a:p>
        </p:txBody>
      </p:sp>
      <p:sp>
        <p:nvSpPr>
          <p:cNvPr id="27652" name="Marcador de número de diapositiva 3">
            <a:extLst>
              <a:ext uri="{FF2B5EF4-FFF2-40B4-BE49-F238E27FC236}">
                <a16:creationId xmlns:a16="http://schemas.microsoft.com/office/drawing/2014/main" id="{83E3E7A7-0F2E-B0B7-2A6B-9D2C77B68A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0B7834-26A1-42AF-9178-EE31635BF951}" type="slidenum">
              <a:rPr lang="es-ES" altLang="es-MX" smtClean="0"/>
              <a:pPr/>
              <a:t>7</a:t>
            </a:fld>
            <a:endParaRPr lang="es-ES" alt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>
            <a:extLst>
              <a:ext uri="{FF2B5EF4-FFF2-40B4-BE49-F238E27FC236}">
                <a16:creationId xmlns:a16="http://schemas.microsoft.com/office/drawing/2014/main" id="{778E6B37-E1FE-7E5A-A44F-97C130243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Marcador de notas 2">
            <a:extLst>
              <a:ext uri="{FF2B5EF4-FFF2-40B4-BE49-F238E27FC236}">
                <a16:creationId xmlns:a16="http://schemas.microsoft.com/office/drawing/2014/main" id="{DE9744D3-693E-97DA-CC22-C253E8ACB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/>
          </a:p>
        </p:txBody>
      </p:sp>
      <p:sp>
        <p:nvSpPr>
          <p:cNvPr id="29700" name="Marcador de número de diapositiva 3">
            <a:extLst>
              <a:ext uri="{FF2B5EF4-FFF2-40B4-BE49-F238E27FC236}">
                <a16:creationId xmlns:a16="http://schemas.microsoft.com/office/drawing/2014/main" id="{F787E46E-231C-9EC0-D560-5BD0F0724E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9C69E-E823-428E-8B7A-C82BEE457484}" type="slidenum">
              <a:rPr lang="es-ES" altLang="es-MX" smtClean="0"/>
              <a:pPr/>
              <a:t>8</a:t>
            </a:fld>
            <a:endParaRPr lang="es-ES" alt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8597887B-319F-3EA1-BBE2-D09885502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E894A75-C981-5A87-DD2F-DB9E8B7BB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/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D19973E0-1BFE-07F3-5B6C-3DD311F0E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D5BD97-9FE3-4D3E-92E7-7FAF65FA8C92}" type="slidenum">
              <a:rPr lang="es-ES" altLang="es-MX" smtClean="0"/>
              <a:pPr/>
              <a:t>9</a:t>
            </a:fld>
            <a:endParaRPr lang="es-ES" alt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>
            <a:extLst>
              <a:ext uri="{FF2B5EF4-FFF2-40B4-BE49-F238E27FC236}">
                <a16:creationId xmlns:a16="http://schemas.microsoft.com/office/drawing/2014/main" id="{85F7B99B-42A3-B171-0547-68F8FAD837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>
            <a:extLst>
              <a:ext uri="{FF2B5EF4-FFF2-40B4-BE49-F238E27FC236}">
                <a16:creationId xmlns:a16="http://schemas.microsoft.com/office/drawing/2014/main" id="{C9C18250-A9AC-0CF6-B09E-79D95D3EDF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>
              <a:latin typeface="Times New Roman" panose="02020603050405020304" pitchFamily="18" charset="0"/>
            </a:endParaRPr>
          </a:p>
        </p:txBody>
      </p:sp>
      <p:sp>
        <p:nvSpPr>
          <p:cNvPr id="34820" name="3 Marcador de número de diapositiva">
            <a:extLst>
              <a:ext uri="{FF2B5EF4-FFF2-40B4-BE49-F238E27FC236}">
                <a16:creationId xmlns:a16="http://schemas.microsoft.com/office/drawing/2014/main" id="{81B3A1A6-F8AA-EEA9-F376-2977DD8F1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702485-D3B0-4B28-82A6-2371C075D388}" type="slidenum">
              <a:rPr lang="es-ES" altLang="es-ES" smtClean="0"/>
              <a:pPr/>
              <a:t>11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imagen de diapositiva 1">
            <a:extLst>
              <a:ext uri="{FF2B5EF4-FFF2-40B4-BE49-F238E27FC236}">
                <a16:creationId xmlns:a16="http://schemas.microsoft.com/office/drawing/2014/main" id="{4E8429B2-B581-FFDA-4896-3423201E6A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Marcador de notas 2">
            <a:extLst>
              <a:ext uri="{FF2B5EF4-FFF2-40B4-BE49-F238E27FC236}">
                <a16:creationId xmlns:a16="http://schemas.microsoft.com/office/drawing/2014/main" id="{A4640905-B71F-FA81-0BFC-CA3B4CEBDA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/>
          </a:p>
        </p:txBody>
      </p:sp>
      <p:sp>
        <p:nvSpPr>
          <p:cNvPr id="53252" name="Marcador de número de diapositiva 3">
            <a:extLst>
              <a:ext uri="{FF2B5EF4-FFF2-40B4-BE49-F238E27FC236}">
                <a16:creationId xmlns:a16="http://schemas.microsoft.com/office/drawing/2014/main" id="{268E7A2A-A41C-99F2-610F-9E2C33BBA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F74544-7D69-420C-9DD7-8F6EAD0AE061}" type="slidenum">
              <a:rPr lang="es-ES" altLang="es-MX" smtClean="0"/>
              <a:pPr/>
              <a:t>29</a:t>
            </a:fld>
            <a:endParaRPr lang="es-ES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E9EBB472-CA19-E208-E68C-5CC8AC2E8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4333F3-46B8-3AD7-D64A-D0AEE90A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100AE9-54B1-4DDC-9B29-7320E42147B4}" type="datetimeFigureOut">
              <a:rPr lang="es-PE"/>
              <a:pPr>
                <a:defRPr/>
              </a:pPr>
              <a:t>17/06/2022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6F32C1-74D7-E729-E14A-79D64759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AF03A58-5F1F-61FA-5A2B-E6C54526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6BEE6A-A252-4D21-90AC-37A7C633ED49}" type="slidenum">
              <a:rPr lang="es-PE" altLang="es-ES"/>
              <a:pPr>
                <a:defRPr/>
              </a:pPr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2271706858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6FF790-71D4-649E-D9CB-1092BE7F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14E578-1881-4203-AB4F-BC7EAE7B1EFA}" type="datetimeFigureOut">
              <a:rPr lang="es-PE"/>
              <a:pPr>
                <a:defRPr/>
              </a:pPr>
              <a:t>17/06/2022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9B0DA6-86AD-528B-5698-BCE20FA8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17C6E7-E6FD-623F-55A0-E75E91FA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0792B43-9CBD-4B36-8BE3-494B0A351DAE}" type="slidenum">
              <a:rPr lang="es-PE" altLang="es-ES"/>
              <a:pPr>
                <a:defRPr/>
              </a:pPr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310555719"/>
      </p:ext>
    </p:extLst>
  </p:cSld>
  <p:clrMapOvr>
    <a:masterClrMapping/>
  </p:clrMapOvr>
  <p:transition spd="slow"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FB05EF-51B0-1EB8-F17E-A55D9463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BDC289-5995-494F-B383-8F7B8214B07C}" type="datetimeFigureOut">
              <a:rPr lang="es-PE"/>
              <a:pPr>
                <a:defRPr/>
              </a:pPr>
              <a:t>17/06/2022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3106C4-0BD8-BE62-4E7F-C7A9DA1E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9058E0-1690-0683-FFAD-9E29BA40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AECED0-AD51-4F9D-A93B-C611B1F5C32D}" type="slidenum">
              <a:rPr lang="es-PE" altLang="es-ES"/>
              <a:pPr>
                <a:defRPr/>
              </a:pPr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3902961497"/>
      </p:ext>
    </p:extLst>
  </p:cSld>
  <p:clrMapOvr>
    <a:masterClrMapping/>
  </p:clrMapOvr>
  <p:transition spd="slow"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9C95B-FAA3-B098-BCCF-A69E42E1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6F2207-7A10-4BDF-A2D4-46F7360DAD70}" type="datetimeFigureOut">
              <a:rPr lang="es-PE"/>
              <a:pPr>
                <a:defRPr/>
              </a:pPr>
              <a:t>17/06/2022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4B8B83-6F50-892D-3C84-5007F690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F7FF12-3692-37E6-D09A-99918ABE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CC1C41-78D3-4C87-8443-6E044E7D2264}" type="slidenum">
              <a:rPr lang="es-PE" altLang="es-ES"/>
              <a:pPr>
                <a:defRPr/>
              </a:pPr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4124042677"/>
      </p:ext>
    </p:extLst>
  </p:cSld>
  <p:clrMapOvr>
    <a:masterClrMapping/>
  </p:clrMapOvr>
  <p:transition spd="slow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1B6E34-1BF7-DB77-9AAF-7035EA02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DD776E-0E9E-BE75-8535-3298CA27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LEY DEL SERVICIO CIVIL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83E1C2-1BDE-A389-B941-E4E3C8E4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F1ED09C-AA0D-4863-80C3-7113F49E2C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3151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B720B-B397-ABE7-F3B1-31DE0483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22D24-4634-FF36-66CD-CACD1F71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LEY DEL SERVICIO CIVIL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CCE758-D210-626C-5F40-B6B85C20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C83E86-1896-4921-8E16-48FAA304873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52789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1FF20FAD-77E1-AE55-1DD6-8424E198B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020632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F66EC7D3-BD3A-CD1D-1660-344AE84F6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756989"/>
      </p:ext>
    </p:extLst>
  </p:cSld>
  <p:clrMapOvr>
    <a:masterClrMapping/>
  </p:clrMapOvr>
  <p:transition spd="slow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3" name="Marcador de fecha 4">
            <a:extLst>
              <a:ext uri="{FF2B5EF4-FFF2-40B4-BE49-F238E27FC236}">
                <a16:creationId xmlns:a16="http://schemas.microsoft.com/office/drawing/2014/main" id="{D5011673-D83B-1C74-14F4-CB573C82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ED7A14-95F5-40CA-8C7F-034A7A1DDF4A}" type="datetimeFigureOut">
              <a:rPr lang="es-PE"/>
              <a:pPr>
                <a:defRPr/>
              </a:pPr>
              <a:t>17/06/2022</a:t>
            </a:fld>
            <a:endParaRPr lang="es-PE"/>
          </a:p>
        </p:txBody>
      </p:sp>
      <p:sp>
        <p:nvSpPr>
          <p:cNvPr id="5" name="Marcador de pie de página 5">
            <a:extLst>
              <a:ext uri="{FF2B5EF4-FFF2-40B4-BE49-F238E27FC236}">
                <a16:creationId xmlns:a16="http://schemas.microsoft.com/office/drawing/2014/main" id="{B3F4EA2F-A2DD-1868-2767-6D70B8FC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6">
            <a:extLst>
              <a:ext uri="{FF2B5EF4-FFF2-40B4-BE49-F238E27FC236}">
                <a16:creationId xmlns:a16="http://schemas.microsoft.com/office/drawing/2014/main" id="{278E9BD8-A266-282E-F7A3-B88AEF68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C891AC1-C091-4E00-82B5-0A3077E8F011}" type="slidenum">
              <a:rPr lang="es-PE" altLang="es-ES"/>
              <a:pPr>
                <a:defRPr/>
              </a:pPr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467777131"/>
      </p:ext>
    </p:extLst>
  </p:cSld>
  <p:clrMapOvr>
    <a:masterClrMapping/>
  </p:clrMapOvr>
  <p:transition spd="slow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F47404C5-9B28-9249-8CA1-7DD0D9F29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561148"/>
      </p:ext>
    </p:extLst>
  </p:cSld>
  <p:clrMapOvr>
    <a:masterClrMapping/>
  </p:clrMapOvr>
  <p:transition spd="slow"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762806"/>
      </p:ext>
    </p:extLst>
  </p:cSld>
  <p:clrMapOvr>
    <a:masterClrMapping/>
  </p:clrMapOvr>
  <p:transition spd="slow"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BAD5EE-ED38-0E63-B546-A7E598B0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E50BD2-4738-455A-8B06-ADF780CC43CA}" type="datetimeFigureOut">
              <a:rPr lang="es-PE"/>
              <a:pPr>
                <a:defRPr/>
              </a:pPr>
              <a:t>17/06/2022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DFD2C-6941-9265-38FA-09CE4E214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3F1884-6D82-6FBC-B460-30E7B5E6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9DBCB7-7B60-4F15-ADF5-ECF2DB309973}" type="slidenum">
              <a:rPr lang="es-PE" altLang="es-ES"/>
              <a:pPr>
                <a:defRPr/>
              </a:pPr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2086291957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0F492A-7C35-ED6E-E9B0-D6A57080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1C9657-2F55-4AD4-B694-E8F654904618}" type="datetimeFigureOut">
              <a:rPr lang="es-PE"/>
              <a:pPr>
                <a:defRPr/>
              </a:pPr>
              <a:t>17/06/2022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56248F-C995-B887-BA2E-41B9A0A1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C30EFD-6C9B-52A5-27F4-DEB92BCF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0970AB5-0946-4D3C-9E90-4F2216FABF4F}" type="slidenum">
              <a:rPr lang="es-PE" altLang="es-ES"/>
              <a:pPr>
                <a:defRPr/>
              </a:pPr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4282202263"/>
      </p:ext>
    </p:extLst>
  </p:cSld>
  <p:clrMapOvr>
    <a:masterClrMapping/>
  </p:clrMapOvr>
  <p:transition spd="slow"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A5014-94AE-35A8-FAD5-B6A80FB4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4BFDFA-6BE3-4F1C-BA25-21939EAFF959}" type="datetimeFigureOut">
              <a:rPr lang="es-PE"/>
              <a:pPr>
                <a:defRPr/>
              </a:pPr>
              <a:t>17/06/2022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0FC972-66BE-CBC7-91E1-1B9B8ECA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C71027-C634-1208-22A7-93F92D03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8FA87A9-0004-4E43-A29A-AB0212D3CAC3}" type="slidenum">
              <a:rPr lang="es-PE" altLang="es-ES"/>
              <a:pPr>
                <a:defRPr/>
              </a:pPr>
              <a:t>‹Nº›</a:t>
            </a:fld>
            <a:endParaRPr lang="es-PE" altLang="es-ES"/>
          </a:p>
        </p:txBody>
      </p:sp>
    </p:spTree>
    <p:extLst>
      <p:ext uri="{BB962C8B-B14F-4D97-AF65-F5344CB8AC3E}">
        <p14:creationId xmlns:p14="http://schemas.microsoft.com/office/powerpoint/2010/main" val="1892010688"/>
      </p:ext>
    </p:extLst>
  </p:cSld>
  <p:clrMapOvr>
    <a:masterClrMapping/>
  </p:clrMapOvr>
  <p:transition spd="slow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7">
            <a:extLst>
              <a:ext uri="{FF2B5EF4-FFF2-40B4-BE49-F238E27FC236}">
                <a16:creationId xmlns:a16="http://schemas.microsoft.com/office/drawing/2014/main" id="{830F13EC-8CF8-5C28-19B2-5434A253B6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26" r:id="rId1"/>
    <p:sldLayoutId id="2147485027" r:id="rId2"/>
    <p:sldLayoutId id="2147485028" r:id="rId3"/>
    <p:sldLayoutId id="2147485029" r:id="rId4"/>
    <p:sldLayoutId id="2147485030" r:id="rId5"/>
    <p:sldLayoutId id="2147485025" r:id="rId6"/>
    <p:sldLayoutId id="2147485031" r:id="rId7"/>
    <p:sldLayoutId id="2147485032" r:id="rId8"/>
    <p:sldLayoutId id="2147485033" r:id="rId9"/>
    <p:sldLayoutId id="2147485034" r:id="rId10"/>
    <p:sldLayoutId id="2147485035" r:id="rId11"/>
    <p:sldLayoutId id="2147485036" r:id="rId12"/>
    <p:sldLayoutId id="2147485037" r:id="rId13"/>
    <p:sldLayoutId id="2147485038" r:id="rId14"/>
  </p:sldLayoutIdLst>
  <p:transition spd="slow"/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4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4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slideLayout" Target="../slideLayouts/slideLayout14.xml" /><Relationship Id="rId1" Type="http://schemas.openxmlformats.org/officeDocument/2006/relationships/video" Target="https://www.youtube.com/embed/tAufzXYXxxs?feature=oembed" TargetMode="Externa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4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4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4.xml" /><Relationship Id="rId5" Type="http://schemas.openxmlformats.org/officeDocument/2006/relationships/image" Target="../media/image28.png" /><Relationship Id="rId4" Type="http://schemas.openxmlformats.org/officeDocument/2006/relationships/image" Target="../media/image27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14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33.pn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14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14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37.pn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14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14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4.xml" /><Relationship Id="rId6" Type="http://schemas.openxmlformats.org/officeDocument/2006/relationships/image" Target="../media/image13.jpeg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4">
            <a:extLst>
              <a:ext uri="{FF2B5EF4-FFF2-40B4-BE49-F238E27FC236}">
                <a16:creationId xmlns:a16="http://schemas.microsoft.com/office/drawing/2014/main" id="{021B549C-EED5-26B0-10F3-1B202785E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33475"/>
            <a:ext cx="3890962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n 3">
            <a:extLst>
              <a:ext uri="{FF2B5EF4-FFF2-40B4-BE49-F238E27FC236}">
                <a16:creationId xmlns:a16="http://schemas.microsoft.com/office/drawing/2014/main" id="{004CD569-4A50-7094-09B6-987111214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29175"/>
            <a:ext cx="64008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n 2">
            <a:extLst>
              <a:ext uri="{FF2B5EF4-FFF2-40B4-BE49-F238E27FC236}">
                <a16:creationId xmlns:a16="http://schemas.microsoft.com/office/drawing/2014/main" id="{269107BA-372B-255A-8560-9AFCACB25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51816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Marcador de contenido">
            <a:extLst>
              <a:ext uri="{FF2B5EF4-FFF2-40B4-BE49-F238E27FC236}">
                <a16:creationId xmlns:a16="http://schemas.microsoft.com/office/drawing/2014/main" id="{39516134-364C-F783-3CCC-DB520EC8B77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30213" y="1579563"/>
            <a:ext cx="8713787" cy="151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buFontTx/>
              <a:buNone/>
            </a:pPr>
            <a:r>
              <a:rPr lang="es-PE" altLang="es-PE" sz="1400"/>
              <a:t>Tiene como funciones esenciales:</a:t>
            </a:r>
          </a:p>
          <a:p>
            <a:pPr marL="0" indent="0" algn="just" eaLnBrk="1" hangingPunct="1">
              <a:buFontTx/>
              <a:buNone/>
            </a:pPr>
            <a:endParaRPr lang="es-PE" altLang="es-PE" sz="1400"/>
          </a:p>
          <a:p>
            <a:pPr marL="0" indent="0" algn="just" eaLnBrk="1" hangingPunct="1">
              <a:buFontTx/>
              <a:buNone/>
            </a:pPr>
            <a:endParaRPr lang="es-PE" altLang="es-PE" sz="1400"/>
          </a:p>
          <a:p>
            <a:pPr marL="0" indent="0" algn="just" eaLnBrk="1" hangingPunct="1">
              <a:buFontTx/>
              <a:buNone/>
            </a:pPr>
            <a:endParaRPr lang="es-PE" altLang="es-PE" sz="1400"/>
          </a:p>
          <a:p>
            <a:pPr marL="0" indent="0" algn="just" eaLnBrk="1" hangingPunct="1">
              <a:buFontTx/>
              <a:buNone/>
            </a:pPr>
            <a:endParaRPr lang="es-PE" altLang="es-PE" sz="1400"/>
          </a:p>
          <a:p>
            <a:pPr marL="0" indent="0" algn="just" eaLnBrk="1" hangingPunct="1">
              <a:buFontTx/>
              <a:buNone/>
            </a:pPr>
            <a:endParaRPr lang="es-PE" altLang="es-PE" sz="1600"/>
          </a:p>
          <a:p>
            <a:pPr marL="0" indent="0" algn="just" eaLnBrk="1" hangingPunct="1">
              <a:buFontTx/>
              <a:buNone/>
            </a:pPr>
            <a:endParaRPr lang="es-PE" altLang="es-PE" sz="1600"/>
          </a:p>
          <a:p>
            <a:pPr marL="0" indent="0" algn="just" eaLnBrk="1" hangingPunct="1">
              <a:buFontTx/>
              <a:buNone/>
            </a:pPr>
            <a:endParaRPr lang="es-PE" altLang="es-PE" sz="1800"/>
          </a:p>
          <a:p>
            <a:pPr marL="0" indent="0" algn="just" eaLnBrk="1" hangingPunct="1">
              <a:buFontTx/>
              <a:buNone/>
            </a:pPr>
            <a:endParaRPr lang="es-PE" altLang="es-PE" sz="1800"/>
          </a:p>
        </p:txBody>
      </p:sp>
      <p:sp>
        <p:nvSpPr>
          <p:cNvPr id="32771" name="4 Marcador de número de diapositiva">
            <a:extLst>
              <a:ext uri="{FF2B5EF4-FFF2-40B4-BE49-F238E27FC236}">
                <a16:creationId xmlns:a16="http://schemas.microsoft.com/office/drawing/2014/main" id="{8B84E9CE-B261-1251-D322-C190D15F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F78627-0585-42CA-A140-771F8E72C660}" type="slidenum">
              <a:rPr lang="es-ES" altLang="es-ES" sz="1400" smtClean="0"/>
              <a:pPr/>
              <a:t>10</a:t>
            </a:fld>
            <a:endParaRPr lang="es-ES" altLang="es-ES" sz="1400"/>
          </a:p>
        </p:txBody>
      </p:sp>
      <p:sp>
        <p:nvSpPr>
          <p:cNvPr id="32772" name="1 Título">
            <a:extLst>
              <a:ext uri="{FF2B5EF4-FFF2-40B4-BE49-F238E27FC236}">
                <a16:creationId xmlns:a16="http://schemas.microsoft.com/office/drawing/2014/main" id="{476FB255-C759-8118-2618-1382B5DDE7DE}"/>
              </a:ext>
            </a:extLst>
          </p:cNvPr>
          <p:cNvSpPr txBox="1">
            <a:spLocks/>
          </p:cNvSpPr>
          <p:nvPr/>
        </p:nvSpPr>
        <p:spPr bwMode="auto">
          <a:xfrm>
            <a:off x="539750" y="476250"/>
            <a:ext cx="7696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PE" altLang="es-ES" sz="20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2773" name="1 Título">
            <a:extLst>
              <a:ext uri="{FF2B5EF4-FFF2-40B4-BE49-F238E27FC236}">
                <a16:creationId xmlns:a16="http://schemas.microsoft.com/office/drawing/2014/main" id="{878E138B-611B-265A-B945-C192B2DA6517}"/>
              </a:ext>
            </a:extLst>
          </p:cNvPr>
          <p:cNvSpPr txBox="1">
            <a:spLocks/>
          </p:cNvSpPr>
          <p:nvPr/>
        </p:nvSpPr>
        <p:spPr bwMode="auto">
          <a:xfrm>
            <a:off x="738188" y="1017588"/>
            <a:ext cx="7696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ES" sz="2400" b="1">
                <a:solidFill>
                  <a:schemeClr val="tx2"/>
                </a:solidFill>
                <a:latin typeface="Calibri" panose="020F0502020204030204" pitchFamily="34" charset="0"/>
              </a:rPr>
              <a:t>LA SECRETARÍA TÉCNICA - FUNCIONES</a:t>
            </a:r>
          </a:p>
        </p:txBody>
      </p:sp>
      <p:pic>
        <p:nvPicPr>
          <p:cNvPr id="32774" name="Picture 8">
            <a:extLst>
              <a:ext uri="{FF2B5EF4-FFF2-40B4-BE49-F238E27FC236}">
                <a16:creationId xmlns:a16="http://schemas.microsoft.com/office/drawing/2014/main" id="{9CE64593-622F-171D-92A1-2B8E622E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1" b="50000"/>
          <a:stretch>
            <a:fillRect/>
          </a:stretch>
        </p:blipFill>
        <p:spPr bwMode="auto">
          <a:xfrm>
            <a:off x="361950" y="1989138"/>
            <a:ext cx="8447088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6 Marcador de contenido">
            <a:extLst>
              <a:ext uri="{FF2B5EF4-FFF2-40B4-BE49-F238E27FC236}">
                <a16:creationId xmlns:a16="http://schemas.microsoft.com/office/drawing/2014/main" id="{B61DEB0E-D07B-BC0A-A160-4F313632C022}"/>
              </a:ext>
            </a:extLst>
          </p:cNvPr>
          <p:cNvGraphicFramePr>
            <a:graphicFrameLocks/>
          </p:cNvGraphicFramePr>
          <p:nvPr/>
        </p:nvGraphicFramePr>
        <p:xfrm>
          <a:off x="1165114" y="2933701"/>
          <a:ext cx="684076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D6810275-A62C-CF34-4A95-86E9607AEE6C}"/>
              </a:ext>
            </a:extLst>
          </p:cNvPr>
          <p:cNvSpPr txBox="1">
            <a:spLocks/>
          </p:cNvSpPr>
          <p:nvPr/>
        </p:nvSpPr>
        <p:spPr bwMode="auto">
          <a:xfrm>
            <a:off x="487363" y="125888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ES" sz="2400" b="1">
                <a:solidFill>
                  <a:schemeClr val="tx2"/>
                </a:solidFill>
                <a:latin typeface="Calibri" panose="020F0502020204030204" pitchFamily="34" charset="0"/>
              </a:rPr>
              <a:t>SECRETARIA TECNICA – INVESTIGACIÓN PREVIA</a:t>
            </a:r>
            <a:endParaRPr lang="es-ES" altLang="es-ES" sz="24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3795" name="8 CuadroTexto">
            <a:extLst>
              <a:ext uri="{FF2B5EF4-FFF2-40B4-BE49-F238E27FC236}">
                <a16:creationId xmlns:a16="http://schemas.microsoft.com/office/drawing/2014/main" id="{6275F9DD-DF7B-E790-AB44-7A42E2ED4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4818063"/>
            <a:ext cx="44815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PE" altLang="es-PE" sz="1000">
                <a:latin typeface="Calibri" panose="020F0502020204030204" pitchFamily="34" charset="0"/>
              </a:rPr>
              <a:t>Recibir los informes de investigación (diligencias preliminares) de la OFCR y efectuar la precalificación de todo lo actuado.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PE" altLang="es-PE" sz="1000">
                <a:latin typeface="Calibri" panose="020F0502020204030204" pitchFamily="34" charset="0"/>
              </a:rPr>
              <a:t>Emitir el Informe de Precalificación identificando al Órgano Instructor competente.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PE" altLang="es-PE" sz="1000">
                <a:latin typeface="Calibri" panose="020F0502020204030204" pitchFamily="34" charset="0"/>
              </a:rPr>
              <a:t>Declarar no ha lugar a trámite una denuncia o disponer el archivamiento de un reporte de oficio.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PE" altLang="es-PE" sz="1000">
                <a:latin typeface="Calibri" panose="020F0502020204030204" pitchFamily="34" charset="0"/>
              </a:rPr>
              <a:t>Recomendar la apertura del Procedimiento Administrativo Disciplinario.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PE" altLang="es-PE" sz="1000">
                <a:latin typeface="Calibri" panose="020F0502020204030204" pitchFamily="34" charset="0"/>
              </a:rPr>
              <a:t>Proponer la aplicación de medidas cautelares (de corresponder).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s-PE" altLang="es-PE" sz="1000">
                <a:latin typeface="Calibri" panose="020F0502020204030204" pitchFamily="34" charset="0"/>
              </a:rPr>
              <a:t>Mantener la custodia de los expedientes que se implementen.</a:t>
            </a:r>
          </a:p>
        </p:txBody>
      </p:sp>
      <p:sp>
        <p:nvSpPr>
          <p:cNvPr id="33796" name="2 Rectángulo">
            <a:extLst>
              <a:ext uri="{FF2B5EF4-FFF2-40B4-BE49-F238E27FC236}">
                <a16:creationId xmlns:a16="http://schemas.microsoft.com/office/drawing/2014/main" id="{B6105273-61CD-E6DF-5BA3-4C73EA711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1835150"/>
            <a:ext cx="8675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100">
                <a:latin typeface="Calibri" panose="020F0502020204030204" pitchFamily="34" charset="0"/>
              </a:rPr>
              <a:t>Los reportes y denuncias serán ingresados a la Secretaría Técnica, las cual tiene como función realizar la investigación previa:</a:t>
            </a:r>
          </a:p>
        </p:txBody>
      </p:sp>
      <p:cxnSp>
        <p:nvCxnSpPr>
          <p:cNvPr id="3" name="2 Conector recto">
            <a:extLst>
              <a:ext uri="{FF2B5EF4-FFF2-40B4-BE49-F238E27FC236}">
                <a16:creationId xmlns:a16="http://schemas.microsoft.com/office/drawing/2014/main" id="{6222A9D6-0F87-E775-6812-E796AB922824}"/>
              </a:ext>
            </a:extLst>
          </p:cNvPr>
          <p:cNvCxnSpPr/>
          <p:nvPr/>
        </p:nvCxnSpPr>
        <p:spPr bwMode="auto">
          <a:xfrm>
            <a:off x="1908175" y="3495675"/>
            <a:ext cx="0" cy="25479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13 Abrir llave">
            <a:extLst>
              <a:ext uri="{FF2B5EF4-FFF2-40B4-BE49-F238E27FC236}">
                <a16:creationId xmlns:a16="http://schemas.microsoft.com/office/drawing/2014/main" id="{4A7E140C-0221-0791-65E3-6EAE385D2F82}"/>
              </a:ext>
            </a:extLst>
          </p:cNvPr>
          <p:cNvSpPr/>
          <p:nvPr/>
        </p:nvSpPr>
        <p:spPr bwMode="auto">
          <a:xfrm rot="16200000">
            <a:off x="3598070" y="2167731"/>
            <a:ext cx="125412" cy="3121025"/>
          </a:xfrm>
          <a:prstGeom prst="leftBrace">
            <a:avLst>
              <a:gd name="adj1" fmla="val 127768"/>
              <a:gd name="adj2" fmla="val 47913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123444" tIns="61722" rIns="123444" bIns="61722"/>
          <a:lstStyle/>
          <a:p>
            <a:pPr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dirty="0">
              <a:latin typeface="Arial" charset="0"/>
            </a:endParaRPr>
          </a:p>
        </p:txBody>
      </p:sp>
      <p:sp>
        <p:nvSpPr>
          <p:cNvPr id="33799" name="6 CuadroTexto">
            <a:extLst>
              <a:ext uri="{FF2B5EF4-FFF2-40B4-BE49-F238E27FC236}">
                <a16:creationId xmlns:a16="http://schemas.microsoft.com/office/drawing/2014/main" id="{2987D6FD-EC17-297B-C396-B0865E31D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418013"/>
            <a:ext cx="2879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1200">
                <a:latin typeface="Calibri" panose="020F0502020204030204" pitchFamily="34" charset="0"/>
              </a:rPr>
              <a:t>INVESTIGACIÓN PREVIA</a:t>
            </a:r>
          </a:p>
        </p:txBody>
      </p:sp>
      <p:pic>
        <p:nvPicPr>
          <p:cNvPr id="33800" name="Picture 5">
            <a:extLst>
              <a:ext uri="{FF2B5EF4-FFF2-40B4-BE49-F238E27FC236}">
                <a16:creationId xmlns:a16="http://schemas.microsoft.com/office/drawing/2014/main" id="{B49C23FF-954E-3B93-4079-202E96495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1" t="4579" r="1369" b="30748"/>
          <a:stretch>
            <a:fillRect/>
          </a:stretch>
        </p:blipFill>
        <p:spPr bwMode="auto">
          <a:xfrm>
            <a:off x="1989138" y="2320925"/>
            <a:ext cx="522605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1" name="CuadroTexto 9">
            <a:extLst>
              <a:ext uri="{FF2B5EF4-FFF2-40B4-BE49-F238E27FC236}">
                <a16:creationId xmlns:a16="http://schemas.microsoft.com/office/drawing/2014/main" id="{20E16EEA-7421-AEBF-A826-954E55052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6392863"/>
            <a:ext cx="1728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7A56E1-F77C-4B90-8C20-397F797253AA}" type="slidenum">
              <a:rPr lang="es-ES" altLang="es-ES" sz="1400"/>
              <a:pPr/>
              <a:t>11</a:t>
            </a:fld>
            <a:endParaRPr lang="es-PE" altLang="es-PE" sz="140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>
            <a:extLst>
              <a:ext uri="{FF2B5EF4-FFF2-40B4-BE49-F238E27FC236}">
                <a16:creationId xmlns:a16="http://schemas.microsoft.com/office/drawing/2014/main" id="{7D421D22-660C-4B80-C693-95815416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1247775"/>
            <a:ext cx="8229600" cy="576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altLang="es-ES" sz="3200" b="1" dirty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Fases del PAD</a:t>
            </a:r>
            <a:endParaRPr lang="es-PE" altLang="es-ES" sz="3200" b="1" dirty="0">
              <a:ea typeface="+mn-ea"/>
              <a:cs typeface="Arial" charset="0"/>
            </a:endParaRPr>
          </a:p>
        </p:txBody>
      </p:sp>
      <p:sp>
        <p:nvSpPr>
          <p:cNvPr id="35843" name="4 Marcador de número de diapositiva">
            <a:extLst>
              <a:ext uri="{FF2B5EF4-FFF2-40B4-BE49-F238E27FC236}">
                <a16:creationId xmlns:a16="http://schemas.microsoft.com/office/drawing/2014/main" id="{B5A15720-A2EE-2715-1040-D1EF583A6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FBD5FD-5768-4F57-89A9-68C10A362C59}" type="slidenum">
              <a:rPr lang="es-ES" altLang="es-ES" sz="1400" smtClean="0"/>
              <a:pPr/>
              <a:t>12</a:t>
            </a:fld>
            <a:endParaRPr lang="es-ES" altLang="es-ES" sz="1400"/>
          </a:p>
        </p:txBody>
      </p:sp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id="{DF5CC969-2934-504F-9E33-537D42F2FF07}"/>
              </a:ext>
            </a:extLst>
          </p:cNvPr>
          <p:cNvSpPr/>
          <p:nvPr/>
        </p:nvSpPr>
        <p:spPr bwMode="auto">
          <a:xfrm>
            <a:off x="1979613" y="2493963"/>
            <a:ext cx="2406650" cy="1079500"/>
          </a:xfrm>
          <a:prstGeom prst="roundRect">
            <a:avLst/>
          </a:prstGeom>
          <a:solidFill>
            <a:srgbClr val="9EC1E5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>
                <a:solidFill>
                  <a:schemeClr val="tx1"/>
                </a:solidFill>
                <a:cs typeface="Calibri" pitchFamily="34" charset="0"/>
              </a:rPr>
              <a:t>FASE INSTRUCTIVA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b="1" dirty="0">
                <a:solidFill>
                  <a:schemeClr val="tx1"/>
                </a:solidFill>
                <a:cs typeface="Calibri" pitchFamily="34" charset="0"/>
              </a:rPr>
              <a:t>Autoridades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schemeClr val="tx1"/>
                </a:solidFill>
                <a:cs typeface="Calibri" pitchFamily="34" charset="0"/>
              </a:rPr>
              <a:t>Jefe inmediato: amonestación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schemeClr val="tx1"/>
                </a:solidFill>
                <a:cs typeface="Calibri" pitchFamily="34" charset="0"/>
              </a:rPr>
              <a:t>Jefe inmediato: suspensión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schemeClr val="tx1"/>
                </a:solidFill>
                <a:cs typeface="Calibri" pitchFamily="34" charset="0"/>
              </a:rPr>
              <a:t>URH: destitución</a:t>
            </a:r>
          </a:p>
        </p:txBody>
      </p:sp>
      <p:sp>
        <p:nvSpPr>
          <p:cNvPr id="8" name="7 Rectángulo redondeado">
            <a:extLst>
              <a:ext uri="{FF2B5EF4-FFF2-40B4-BE49-F238E27FC236}">
                <a16:creationId xmlns:a16="http://schemas.microsoft.com/office/drawing/2014/main" id="{468E2881-8613-F3AC-D9CC-A37D7513ED00}"/>
              </a:ext>
            </a:extLst>
          </p:cNvPr>
          <p:cNvSpPr/>
          <p:nvPr/>
        </p:nvSpPr>
        <p:spPr bwMode="auto">
          <a:xfrm>
            <a:off x="4740275" y="2511425"/>
            <a:ext cx="2305050" cy="1079500"/>
          </a:xfrm>
          <a:prstGeom prst="roundRect">
            <a:avLst/>
          </a:prstGeom>
          <a:solidFill>
            <a:srgbClr val="FFFF99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>
                <a:solidFill>
                  <a:schemeClr val="tx1"/>
                </a:solidFill>
                <a:cs typeface="Calibri" pitchFamily="34" charset="0"/>
              </a:rPr>
              <a:t>FASE SANCIONADORA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b="1" dirty="0">
                <a:solidFill>
                  <a:schemeClr val="tx1"/>
                </a:solidFill>
                <a:cs typeface="Calibri" pitchFamily="34" charset="0"/>
              </a:rPr>
              <a:t>Autoridades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schemeClr val="tx1"/>
                </a:solidFill>
                <a:cs typeface="Calibri" pitchFamily="34" charset="0"/>
              </a:rPr>
              <a:t>Jefe inmediato: amonestación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schemeClr val="tx1"/>
                </a:solidFill>
                <a:cs typeface="Calibri" pitchFamily="34" charset="0"/>
              </a:rPr>
              <a:t>URH: suspensión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schemeClr val="tx1"/>
                </a:solidFill>
                <a:cs typeface="Calibri" pitchFamily="34" charset="0"/>
              </a:rPr>
              <a:t>GG: destitución</a:t>
            </a:r>
          </a:p>
        </p:txBody>
      </p:sp>
      <p:sp>
        <p:nvSpPr>
          <p:cNvPr id="9" name="8 Rectángulo redondeado">
            <a:extLst>
              <a:ext uri="{FF2B5EF4-FFF2-40B4-BE49-F238E27FC236}">
                <a16:creationId xmlns:a16="http://schemas.microsoft.com/office/drawing/2014/main" id="{47DB3070-5922-A0D1-6C2A-B989942B289F}"/>
              </a:ext>
            </a:extLst>
          </p:cNvPr>
          <p:cNvSpPr/>
          <p:nvPr/>
        </p:nvSpPr>
        <p:spPr bwMode="auto">
          <a:xfrm>
            <a:off x="6797675" y="1287463"/>
            <a:ext cx="2016125" cy="1223962"/>
          </a:xfrm>
          <a:prstGeom prst="roundRect">
            <a:avLst/>
          </a:prstGeom>
          <a:solidFill>
            <a:srgbClr val="99CCFF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>
                <a:solidFill>
                  <a:schemeClr val="tx1"/>
                </a:solidFill>
                <a:cs typeface="Calibri" pitchFamily="34" charset="0"/>
              </a:rPr>
              <a:t>SEGUNDA INSTANCIA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b="1" dirty="0">
                <a:solidFill>
                  <a:schemeClr val="tx1"/>
                </a:solidFill>
                <a:cs typeface="Calibri" pitchFamily="34" charset="0"/>
              </a:rPr>
              <a:t>Autoridades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schemeClr val="tx1"/>
                </a:solidFill>
                <a:cs typeface="Calibri" pitchFamily="34" charset="0"/>
              </a:rPr>
              <a:t>URH: amonestación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schemeClr val="tx1"/>
                </a:solidFill>
                <a:cs typeface="Calibri" pitchFamily="34" charset="0"/>
              </a:rPr>
              <a:t>TSC: suspensión y destitución </a:t>
            </a:r>
          </a:p>
        </p:txBody>
      </p:sp>
      <p:cxnSp>
        <p:nvCxnSpPr>
          <p:cNvPr id="11" name="10 Conector recto de flecha">
            <a:extLst>
              <a:ext uri="{FF2B5EF4-FFF2-40B4-BE49-F238E27FC236}">
                <a16:creationId xmlns:a16="http://schemas.microsoft.com/office/drawing/2014/main" id="{F94538B9-A3EF-CDD8-764C-38E066FDCD55}"/>
              </a:ext>
            </a:extLst>
          </p:cNvPr>
          <p:cNvCxnSpPr/>
          <p:nvPr/>
        </p:nvCxnSpPr>
        <p:spPr bwMode="auto">
          <a:xfrm>
            <a:off x="1881188" y="3825875"/>
            <a:ext cx="680243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>
            <a:extLst>
              <a:ext uri="{FF2B5EF4-FFF2-40B4-BE49-F238E27FC236}">
                <a16:creationId xmlns:a16="http://schemas.microsoft.com/office/drawing/2014/main" id="{ACF3FCE1-672E-EBD3-320B-860913627405}"/>
              </a:ext>
            </a:extLst>
          </p:cNvPr>
          <p:cNvCxnSpPr/>
          <p:nvPr/>
        </p:nvCxnSpPr>
        <p:spPr bwMode="auto">
          <a:xfrm>
            <a:off x="1881188" y="3502025"/>
            <a:ext cx="0" cy="647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15 Rectángulo">
            <a:extLst>
              <a:ext uri="{FF2B5EF4-FFF2-40B4-BE49-F238E27FC236}">
                <a16:creationId xmlns:a16="http://schemas.microsoft.com/office/drawing/2014/main" id="{AE7DDA95-82DB-90DC-8F73-A895C134BD4E}"/>
              </a:ext>
            </a:extLst>
          </p:cNvPr>
          <p:cNvSpPr/>
          <p:nvPr/>
        </p:nvSpPr>
        <p:spPr bwMode="auto">
          <a:xfrm>
            <a:off x="1801813" y="4149725"/>
            <a:ext cx="1571625" cy="431800"/>
          </a:xfrm>
          <a:prstGeom prst="rect">
            <a:avLst/>
          </a:prstGeom>
          <a:solidFill>
            <a:srgbClr val="99CCFF"/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solidFill>
                  <a:schemeClr val="tx1"/>
                </a:solidFill>
                <a:latin typeface="Arial" charset="0"/>
              </a:rPr>
              <a:t>INICIO PAD</a:t>
            </a:r>
          </a:p>
        </p:txBody>
      </p:sp>
      <p:cxnSp>
        <p:nvCxnSpPr>
          <p:cNvPr id="18" name="17 Conector recto de flecha">
            <a:extLst>
              <a:ext uri="{FF2B5EF4-FFF2-40B4-BE49-F238E27FC236}">
                <a16:creationId xmlns:a16="http://schemas.microsoft.com/office/drawing/2014/main" id="{37A44324-6A01-13EB-63B8-BB70276DDC08}"/>
              </a:ext>
            </a:extLst>
          </p:cNvPr>
          <p:cNvCxnSpPr/>
          <p:nvPr/>
        </p:nvCxnSpPr>
        <p:spPr bwMode="auto">
          <a:xfrm>
            <a:off x="4513263" y="3033713"/>
            <a:ext cx="0" cy="11160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20 Rectángulo">
            <a:extLst>
              <a:ext uri="{FF2B5EF4-FFF2-40B4-BE49-F238E27FC236}">
                <a16:creationId xmlns:a16="http://schemas.microsoft.com/office/drawing/2014/main" id="{4555CFD9-22CA-21F9-2170-E51B715C58C0}"/>
              </a:ext>
            </a:extLst>
          </p:cNvPr>
          <p:cNvSpPr/>
          <p:nvPr/>
        </p:nvSpPr>
        <p:spPr bwMode="auto">
          <a:xfrm>
            <a:off x="3927475" y="4149725"/>
            <a:ext cx="2100263" cy="431800"/>
          </a:xfrm>
          <a:prstGeom prst="rect">
            <a:avLst/>
          </a:prstGeom>
          <a:solidFill>
            <a:srgbClr val="99CCFF"/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solidFill>
                  <a:schemeClr val="tx1"/>
                </a:solidFill>
                <a:latin typeface="Arial" charset="0"/>
              </a:rPr>
              <a:t>INFORME DEL  ORGANO INSTRUCTOR</a:t>
            </a:r>
          </a:p>
        </p:txBody>
      </p:sp>
      <p:cxnSp>
        <p:nvCxnSpPr>
          <p:cNvPr id="23" name="22 Conector recto de flecha">
            <a:extLst>
              <a:ext uri="{FF2B5EF4-FFF2-40B4-BE49-F238E27FC236}">
                <a16:creationId xmlns:a16="http://schemas.microsoft.com/office/drawing/2014/main" id="{DEA7CD7E-49E6-CEEE-C3FA-C40D6B686F3D}"/>
              </a:ext>
            </a:extLst>
          </p:cNvPr>
          <p:cNvCxnSpPr/>
          <p:nvPr/>
        </p:nvCxnSpPr>
        <p:spPr bwMode="auto">
          <a:xfrm>
            <a:off x="7392988" y="2854325"/>
            <a:ext cx="0" cy="1295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24 Flecha doblada hacia arriba">
            <a:extLst>
              <a:ext uri="{FF2B5EF4-FFF2-40B4-BE49-F238E27FC236}">
                <a16:creationId xmlns:a16="http://schemas.microsoft.com/office/drawing/2014/main" id="{B4DD0ABD-8BEF-81E6-3E7A-5B65BF14AD8D}"/>
              </a:ext>
            </a:extLst>
          </p:cNvPr>
          <p:cNvSpPr/>
          <p:nvPr/>
        </p:nvSpPr>
        <p:spPr bwMode="auto">
          <a:xfrm>
            <a:off x="7596188" y="2709863"/>
            <a:ext cx="935037" cy="684212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25 Rectángulo">
            <a:extLst>
              <a:ext uri="{FF2B5EF4-FFF2-40B4-BE49-F238E27FC236}">
                <a16:creationId xmlns:a16="http://schemas.microsoft.com/office/drawing/2014/main" id="{8F23F507-6648-D8BC-F055-83545AA9F1F6}"/>
              </a:ext>
            </a:extLst>
          </p:cNvPr>
          <p:cNvSpPr/>
          <p:nvPr/>
        </p:nvSpPr>
        <p:spPr bwMode="auto">
          <a:xfrm>
            <a:off x="6665913" y="4149725"/>
            <a:ext cx="1871662" cy="431800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solidFill>
                  <a:schemeClr val="tx1"/>
                </a:solidFill>
                <a:latin typeface="Arial" charset="0"/>
              </a:rPr>
              <a:t>SANCIÓN O ARCHIVAMIENTO</a:t>
            </a:r>
          </a:p>
        </p:txBody>
      </p:sp>
      <p:sp>
        <p:nvSpPr>
          <p:cNvPr id="27" name="26 Rectángulo">
            <a:extLst>
              <a:ext uri="{FF2B5EF4-FFF2-40B4-BE49-F238E27FC236}">
                <a16:creationId xmlns:a16="http://schemas.microsoft.com/office/drawing/2014/main" id="{7545B738-6FC4-1C2C-35D7-E2D5121ABFC9}"/>
              </a:ext>
            </a:extLst>
          </p:cNvPr>
          <p:cNvSpPr/>
          <p:nvPr/>
        </p:nvSpPr>
        <p:spPr bwMode="auto">
          <a:xfrm>
            <a:off x="3927475" y="4654550"/>
            <a:ext cx="2100263" cy="946150"/>
          </a:xfrm>
          <a:prstGeom prst="rect">
            <a:avLst/>
          </a:prstGeom>
          <a:solidFill>
            <a:srgbClr val="99CCFF"/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  <a:cs typeface="Calibri" pitchFamily="34" charset="0"/>
              </a:rPr>
              <a:t>Concluye por la comisión o no comisión de la falta y recomienda sanción o archivo. </a:t>
            </a:r>
          </a:p>
        </p:txBody>
      </p:sp>
      <p:cxnSp>
        <p:nvCxnSpPr>
          <p:cNvPr id="29" name="28 Conector recto de flecha">
            <a:extLst>
              <a:ext uri="{FF2B5EF4-FFF2-40B4-BE49-F238E27FC236}">
                <a16:creationId xmlns:a16="http://schemas.microsoft.com/office/drawing/2014/main" id="{A52F5DEE-B5DB-DA37-E1CA-67F4C4615D7B}"/>
              </a:ext>
            </a:extLst>
          </p:cNvPr>
          <p:cNvCxnSpPr/>
          <p:nvPr/>
        </p:nvCxnSpPr>
        <p:spPr bwMode="auto">
          <a:xfrm>
            <a:off x="309563" y="3825875"/>
            <a:ext cx="1395412" cy="0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34 Rectángulo redondeado">
            <a:extLst>
              <a:ext uri="{FF2B5EF4-FFF2-40B4-BE49-F238E27FC236}">
                <a16:creationId xmlns:a16="http://schemas.microsoft.com/office/drawing/2014/main" id="{CF77BED7-CBCE-3C2D-A13A-E61F575CAB10}"/>
              </a:ext>
            </a:extLst>
          </p:cNvPr>
          <p:cNvSpPr/>
          <p:nvPr/>
        </p:nvSpPr>
        <p:spPr bwMode="auto">
          <a:xfrm>
            <a:off x="223838" y="4149725"/>
            <a:ext cx="1525587" cy="431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solidFill>
                  <a:schemeClr val="tx1"/>
                </a:solidFill>
                <a:latin typeface="Arial" charset="0"/>
              </a:rPr>
              <a:t>INVESTIGACIÓN PRELIMINAR</a:t>
            </a:r>
          </a:p>
        </p:txBody>
      </p:sp>
      <p:sp>
        <p:nvSpPr>
          <p:cNvPr id="36" name="35 Rectángulo">
            <a:extLst>
              <a:ext uri="{FF2B5EF4-FFF2-40B4-BE49-F238E27FC236}">
                <a16:creationId xmlns:a16="http://schemas.microsoft.com/office/drawing/2014/main" id="{9290FD74-EEB5-6F56-25EE-B148FA8D6ACB}"/>
              </a:ext>
            </a:extLst>
          </p:cNvPr>
          <p:cNvSpPr/>
          <p:nvPr/>
        </p:nvSpPr>
        <p:spPr bwMode="auto">
          <a:xfrm>
            <a:off x="1816100" y="4654550"/>
            <a:ext cx="1571625" cy="835025"/>
          </a:xfrm>
          <a:prstGeom prst="rect">
            <a:avLst/>
          </a:prstGeom>
          <a:solidFill>
            <a:srgbClr val="99CCFF"/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  <a:cs typeface="Calibri" pitchFamily="34" charset="0"/>
              </a:rPr>
              <a:t>Documento que contiene la imputación de cargos notificado al servidor</a:t>
            </a:r>
          </a:p>
        </p:txBody>
      </p:sp>
      <p:sp>
        <p:nvSpPr>
          <p:cNvPr id="35859" name="36 CuadroTexto">
            <a:extLst>
              <a:ext uri="{FF2B5EF4-FFF2-40B4-BE49-F238E27FC236}">
                <a16:creationId xmlns:a16="http://schemas.microsoft.com/office/drawing/2014/main" id="{15AE1842-5DDC-EE5F-4430-1F8595EC7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6784975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ES" sz="2400"/>
          </a:p>
        </p:txBody>
      </p:sp>
      <p:sp>
        <p:nvSpPr>
          <p:cNvPr id="40" name="39 Rectángulo">
            <a:extLst>
              <a:ext uri="{FF2B5EF4-FFF2-40B4-BE49-F238E27FC236}">
                <a16:creationId xmlns:a16="http://schemas.microsoft.com/office/drawing/2014/main" id="{8C2DEF46-73A1-F0A0-18C0-1E55CF4E4902}"/>
              </a:ext>
            </a:extLst>
          </p:cNvPr>
          <p:cNvSpPr/>
          <p:nvPr/>
        </p:nvSpPr>
        <p:spPr bwMode="auto">
          <a:xfrm>
            <a:off x="6665913" y="4657725"/>
            <a:ext cx="1871662" cy="942975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  <a:cs typeface="Calibri" pitchFamily="34" charset="0"/>
              </a:rPr>
              <a:t>Si el sancionador decide apartarse de la recomendación del instructor – fundamenta la razón.</a:t>
            </a:r>
          </a:p>
        </p:txBody>
      </p:sp>
      <p:sp>
        <p:nvSpPr>
          <p:cNvPr id="35861" name="41 CuadroTexto">
            <a:extLst>
              <a:ext uri="{FF2B5EF4-FFF2-40B4-BE49-F238E27FC236}">
                <a16:creationId xmlns:a16="http://schemas.microsoft.com/office/drawing/2014/main" id="{1A76DFA6-6211-98ED-C40A-89A2D230D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854200"/>
            <a:ext cx="5878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PE" altLang="es-PE" sz="1400" b="1" i="1">
                <a:latin typeface="Calibri" panose="020F0502020204030204" pitchFamily="34" charset="0"/>
              </a:rPr>
              <a:t>Secretaria Técnica recibe y pre – califica denuncia o reporte interno y remite a instructor.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>
            <a:extLst>
              <a:ext uri="{FF2B5EF4-FFF2-40B4-BE49-F238E27FC236}">
                <a16:creationId xmlns:a16="http://schemas.microsoft.com/office/drawing/2014/main" id="{28382172-F308-3D4A-2ACD-FBD7AB72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1517650"/>
            <a:ext cx="8229600" cy="5762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altLang="es-ES" sz="2800" b="1" dirty="0">
                <a:ea typeface="+mn-ea"/>
                <a:cs typeface="Arial" charset="0"/>
              </a:rPr>
              <a:t>PRESCRIPCION </a:t>
            </a:r>
          </a:p>
        </p:txBody>
      </p:sp>
      <p:sp>
        <p:nvSpPr>
          <p:cNvPr id="36867" name="4 Marcador de número de diapositiva">
            <a:extLst>
              <a:ext uri="{FF2B5EF4-FFF2-40B4-BE49-F238E27FC236}">
                <a16:creationId xmlns:a16="http://schemas.microsoft.com/office/drawing/2014/main" id="{DFFD417F-BDA0-323A-EC19-1E29CEF9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B4A5C8-0675-4596-9775-7BC6596B28E7}" type="slidenum">
              <a:rPr lang="es-ES" altLang="es-ES" sz="1400" smtClean="0"/>
              <a:pPr/>
              <a:t>13</a:t>
            </a:fld>
            <a:endParaRPr lang="es-ES" altLang="es-ES" sz="1400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1ACB1810-93A6-F6DC-B1C3-46FC96151760}"/>
              </a:ext>
            </a:extLst>
          </p:cNvPr>
          <p:cNvSpPr/>
          <p:nvPr/>
        </p:nvSpPr>
        <p:spPr>
          <a:xfrm>
            <a:off x="3887788" y="2924175"/>
            <a:ext cx="1368425" cy="1008063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36869" name="Picture 6" descr="➤➤ El calendario [Explicado para niños de primaria]">
            <a:extLst>
              <a:ext uri="{FF2B5EF4-FFF2-40B4-BE49-F238E27FC236}">
                <a16:creationId xmlns:a16="http://schemas.microsoft.com/office/drawing/2014/main" id="{48D45F6F-4039-E7E0-871D-B22A50C5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708275"/>
            <a:ext cx="30511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523 Manos Esposadas Vectores, Ilustraciones y Gráficos - 123RF">
            <a:extLst>
              <a:ext uri="{FF2B5EF4-FFF2-40B4-BE49-F238E27FC236}">
                <a16:creationId xmlns:a16="http://schemas.microsoft.com/office/drawing/2014/main" id="{6E8BD8A2-7C01-6BFB-56C0-775CD4A5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03513"/>
            <a:ext cx="28241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uadroTexto 3">
            <a:extLst>
              <a:ext uri="{FF2B5EF4-FFF2-40B4-BE49-F238E27FC236}">
                <a16:creationId xmlns:a16="http://schemas.microsoft.com/office/drawing/2014/main" id="{29DDF214-0625-2695-6AC8-0780E7D69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1176338"/>
            <a:ext cx="8667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3200" b="1">
                <a:solidFill>
                  <a:schemeClr val="tx2"/>
                </a:solidFill>
                <a:latin typeface="Calibri" panose="020F0502020204030204" pitchFamily="34" charset="0"/>
              </a:rPr>
              <a:t>PRESCRIPCION </a:t>
            </a:r>
            <a:endParaRPr lang="es-ES_tradnl" altLang="es-PE" sz="32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893408D2-E349-1A3B-38A1-9ED90DFF972B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2276475"/>
          <a:ext cx="7129463" cy="271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77"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aseline="0" dirty="0">
                          <a:solidFill>
                            <a:schemeClr val="tx1"/>
                          </a:solidFill>
                        </a:rPr>
                        <a:t>PRESCRIPCION PARA INICIAR PAD</a:t>
                      </a:r>
                      <a:endParaRPr lang="es-PE" sz="1600" baseline="0" dirty="0"/>
                    </a:p>
                  </a:txBody>
                  <a:tcPr marL="91449" marR="914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ÓRGANO SANCIONADOR</a:t>
                      </a:r>
                      <a:endParaRPr lang="es-PE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>
                          <a:solidFill>
                            <a:schemeClr val="tx1"/>
                          </a:solidFill>
                        </a:rPr>
                        <a:t>PRESCRIPCION PARA CULMINAR PAD</a:t>
                      </a:r>
                      <a:r>
                        <a:rPr lang="es-PE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91449" marR="914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378">
                <a:tc>
                  <a:txBody>
                    <a:bodyPr/>
                    <a:lstStyle/>
                    <a:p>
                      <a:pPr algn="ctr"/>
                      <a:r>
                        <a:rPr lang="es-PE" sz="1500" b="1" baseline="0" dirty="0"/>
                        <a:t>CORTA</a:t>
                      </a:r>
                    </a:p>
                  </a:txBody>
                  <a:tcPr marL="91449" marR="914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b="1" baseline="0" dirty="0"/>
                        <a:t>LARGA</a:t>
                      </a:r>
                    </a:p>
                  </a:txBody>
                  <a:tcPr marL="91449" marR="914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500" baseline="0" dirty="0"/>
                        <a:t>DESPUES DEL INICIO DEL PAD</a:t>
                      </a:r>
                    </a:p>
                  </a:txBody>
                  <a:tcPr marL="91449" marR="914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7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aseline="0" dirty="0"/>
                        <a:t>TOMA DE CONOCIMIENTO</a:t>
                      </a:r>
                    </a:p>
                  </a:txBody>
                  <a:tcPr marL="91449" marR="914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aseline="0" dirty="0"/>
                        <a:t>COMISION DE LOS HECHOS</a:t>
                      </a:r>
                    </a:p>
                  </a:txBody>
                  <a:tcPr marL="91449" marR="914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s-PE" sz="1500" baseline="0" dirty="0"/>
                        <a:t>DESPUES DEL INICIO DEL PAD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4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aseline="0" dirty="0"/>
                        <a:t>1 AÑO</a:t>
                      </a:r>
                    </a:p>
                  </a:txBody>
                  <a:tcPr marL="91449" marR="914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aseline="0" dirty="0"/>
                        <a:t>3 AÑOS</a:t>
                      </a:r>
                    </a:p>
                  </a:txBody>
                  <a:tcPr marL="91449" marR="914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baseline="0" dirty="0"/>
                        <a:t>1 AÑO</a:t>
                      </a:r>
                    </a:p>
                  </a:txBody>
                  <a:tcPr marL="91449" marR="914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3">
            <a:extLst>
              <a:ext uri="{FF2B5EF4-FFF2-40B4-BE49-F238E27FC236}">
                <a16:creationId xmlns:a16="http://schemas.microsoft.com/office/drawing/2014/main" id="{46F11A24-55D1-4A72-BFF4-BD6A0CA6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1176338"/>
            <a:ext cx="8667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3200" b="1">
                <a:solidFill>
                  <a:schemeClr val="tx2"/>
                </a:solidFill>
                <a:latin typeface="Calibri" panose="020F0502020204030204" pitchFamily="34" charset="0"/>
              </a:rPr>
              <a:t>PRESCRIPCION PARA INICIAR PAD</a:t>
            </a:r>
            <a:endParaRPr lang="es-ES_tradnl" altLang="es-PE" sz="32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lecha: a la izquierda y derecha 1">
            <a:extLst>
              <a:ext uri="{FF2B5EF4-FFF2-40B4-BE49-F238E27FC236}">
                <a16:creationId xmlns:a16="http://schemas.microsoft.com/office/drawing/2014/main" id="{195D04DB-94A4-413E-B877-BCB1F29A5D6E}"/>
              </a:ext>
            </a:extLst>
          </p:cNvPr>
          <p:cNvSpPr/>
          <p:nvPr/>
        </p:nvSpPr>
        <p:spPr>
          <a:xfrm>
            <a:off x="684213" y="3616325"/>
            <a:ext cx="7775575" cy="484188"/>
          </a:xfrm>
          <a:prstGeom prst="leftRightArrow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CD7FADA-17F9-AEF2-799E-EDFB364E42B1}"/>
              </a:ext>
            </a:extLst>
          </p:cNvPr>
          <p:cNvCxnSpPr/>
          <p:nvPr/>
        </p:nvCxnSpPr>
        <p:spPr>
          <a:xfrm>
            <a:off x="1403350" y="3462338"/>
            <a:ext cx="0" cy="7921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D551911-C887-AF80-027D-0BCF3E797C3E}"/>
              </a:ext>
            </a:extLst>
          </p:cNvPr>
          <p:cNvCxnSpPr/>
          <p:nvPr/>
        </p:nvCxnSpPr>
        <p:spPr>
          <a:xfrm>
            <a:off x="3348038" y="3462338"/>
            <a:ext cx="0" cy="7921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F9DB30A-0E14-22A2-8370-9386E3E5F1FF}"/>
              </a:ext>
            </a:extLst>
          </p:cNvPr>
          <p:cNvCxnSpPr/>
          <p:nvPr/>
        </p:nvCxnSpPr>
        <p:spPr>
          <a:xfrm>
            <a:off x="5580063" y="3462338"/>
            <a:ext cx="0" cy="7921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AFB4E81-CF37-9572-9844-1FB79F1D4750}"/>
              </a:ext>
            </a:extLst>
          </p:cNvPr>
          <p:cNvCxnSpPr/>
          <p:nvPr/>
        </p:nvCxnSpPr>
        <p:spPr>
          <a:xfrm>
            <a:off x="7812088" y="3462338"/>
            <a:ext cx="0" cy="7921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25 Rectángulo">
            <a:extLst>
              <a:ext uri="{FF2B5EF4-FFF2-40B4-BE49-F238E27FC236}">
                <a16:creationId xmlns:a16="http://schemas.microsoft.com/office/drawing/2014/main" id="{390D9EE9-0D3F-31F0-5EE2-081B842CF754}"/>
              </a:ext>
            </a:extLst>
          </p:cNvPr>
          <p:cNvSpPr/>
          <p:nvPr/>
        </p:nvSpPr>
        <p:spPr bwMode="auto">
          <a:xfrm>
            <a:off x="611188" y="2984500"/>
            <a:ext cx="1584325" cy="40163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solidFill>
                  <a:schemeClr val="tx1"/>
                </a:solidFill>
                <a:latin typeface="Arial" charset="0"/>
              </a:rPr>
              <a:t>INFRACCIÓN</a:t>
            </a:r>
          </a:p>
        </p:txBody>
      </p:sp>
      <p:sp>
        <p:nvSpPr>
          <p:cNvPr id="12" name="25 Rectángulo">
            <a:extLst>
              <a:ext uri="{FF2B5EF4-FFF2-40B4-BE49-F238E27FC236}">
                <a16:creationId xmlns:a16="http://schemas.microsoft.com/office/drawing/2014/main" id="{16E31AD9-4403-A557-7BD4-8657461865ED}"/>
              </a:ext>
            </a:extLst>
          </p:cNvPr>
          <p:cNvSpPr/>
          <p:nvPr/>
        </p:nvSpPr>
        <p:spPr bwMode="auto">
          <a:xfrm>
            <a:off x="2555875" y="2984500"/>
            <a:ext cx="1584325" cy="40163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solidFill>
                  <a:schemeClr val="tx1"/>
                </a:solidFill>
                <a:latin typeface="Arial" charset="0"/>
              </a:rPr>
              <a:t>Toma de conocimiento</a:t>
            </a:r>
          </a:p>
        </p:txBody>
      </p:sp>
      <p:sp>
        <p:nvSpPr>
          <p:cNvPr id="13" name="25 Rectángulo">
            <a:extLst>
              <a:ext uri="{FF2B5EF4-FFF2-40B4-BE49-F238E27FC236}">
                <a16:creationId xmlns:a16="http://schemas.microsoft.com/office/drawing/2014/main" id="{C3AA0925-7404-3FE9-CA2E-EE37754EF733}"/>
              </a:ext>
            </a:extLst>
          </p:cNvPr>
          <p:cNvSpPr/>
          <p:nvPr/>
        </p:nvSpPr>
        <p:spPr bwMode="auto">
          <a:xfrm>
            <a:off x="4716463" y="2995613"/>
            <a:ext cx="1584325" cy="40005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solidFill>
                  <a:schemeClr val="tx1"/>
                </a:solidFill>
                <a:latin typeface="Arial" charset="0"/>
              </a:rPr>
              <a:t>Prescripción (Larga)</a:t>
            </a:r>
          </a:p>
        </p:txBody>
      </p:sp>
      <p:sp>
        <p:nvSpPr>
          <p:cNvPr id="14" name="25 Rectángulo">
            <a:extLst>
              <a:ext uri="{FF2B5EF4-FFF2-40B4-BE49-F238E27FC236}">
                <a16:creationId xmlns:a16="http://schemas.microsoft.com/office/drawing/2014/main" id="{83A34BD7-593A-BC2B-0A19-E364E54244EB}"/>
              </a:ext>
            </a:extLst>
          </p:cNvPr>
          <p:cNvSpPr/>
          <p:nvPr/>
        </p:nvSpPr>
        <p:spPr bwMode="auto">
          <a:xfrm>
            <a:off x="7019925" y="2979738"/>
            <a:ext cx="1584325" cy="40005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solidFill>
                  <a:schemeClr val="tx1"/>
                </a:solidFill>
                <a:latin typeface="Arial" charset="0"/>
              </a:rPr>
              <a:t>Prescripción (Corta)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25 Rectángulo">
            <a:extLst>
              <a:ext uri="{FF2B5EF4-FFF2-40B4-BE49-F238E27FC236}">
                <a16:creationId xmlns:a16="http://schemas.microsoft.com/office/drawing/2014/main" id="{F87028A6-0E39-DCA2-0DA1-5BA367D492AE}"/>
              </a:ext>
            </a:extLst>
          </p:cNvPr>
          <p:cNvSpPr/>
          <p:nvPr/>
        </p:nvSpPr>
        <p:spPr bwMode="auto">
          <a:xfrm>
            <a:off x="684213" y="4297363"/>
            <a:ext cx="1582737" cy="401637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chemeClr val="tx1"/>
                </a:solidFill>
                <a:latin typeface="Arial" charset="0"/>
              </a:rPr>
              <a:t>15-03-2016</a:t>
            </a:r>
          </a:p>
        </p:txBody>
      </p:sp>
      <p:sp>
        <p:nvSpPr>
          <p:cNvPr id="16" name="25 Rectángulo">
            <a:extLst>
              <a:ext uri="{FF2B5EF4-FFF2-40B4-BE49-F238E27FC236}">
                <a16:creationId xmlns:a16="http://schemas.microsoft.com/office/drawing/2014/main" id="{59E97FA0-2DDF-D663-BD8B-985EEB8005E5}"/>
              </a:ext>
            </a:extLst>
          </p:cNvPr>
          <p:cNvSpPr/>
          <p:nvPr/>
        </p:nvSpPr>
        <p:spPr bwMode="auto">
          <a:xfrm>
            <a:off x="2555875" y="4313238"/>
            <a:ext cx="1584325" cy="40005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chemeClr val="tx1"/>
                </a:solidFill>
                <a:latin typeface="Arial" charset="0"/>
              </a:rPr>
              <a:t>10-03-2019</a:t>
            </a:r>
          </a:p>
        </p:txBody>
      </p:sp>
      <p:sp>
        <p:nvSpPr>
          <p:cNvPr id="17" name="25 Rectángulo">
            <a:extLst>
              <a:ext uri="{FF2B5EF4-FFF2-40B4-BE49-F238E27FC236}">
                <a16:creationId xmlns:a16="http://schemas.microsoft.com/office/drawing/2014/main" id="{695036D7-AA4E-1FCC-21F4-0D1E5B42649F}"/>
              </a:ext>
            </a:extLst>
          </p:cNvPr>
          <p:cNvSpPr/>
          <p:nvPr/>
        </p:nvSpPr>
        <p:spPr bwMode="auto">
          <a:xfrm>
            <a:off x="4716463" y="4341813"/>
            <a:ext cx="1584325" cy="40005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chemeClr val="tx1"/>
                </a:solidFill>
                <a:latin typeface="Arial" charset="0"/>
              </a:rPr>
              <a:t>15-03-2019</a:t>
            </a:r>
          </a:p>
        </p:txBody>
      </p:sp>
      <p:sp>
        <p:nvSpPr>
          <p:cNvPr id="18" name="25 Rectángulo">
            <a:extLst>
              <a:ext uri="{FF2B5EF4-FFF2-40B4-BE49-F238E27FC236}">
                <a16:creationId xmlns:a16="http://schemas.microsoft.com/office/drawing/2014/main" id="{57CA7733-9F16-AAB1-4B74-33D1267CBBFB}"/>
              </a:ext>
            </a:extLst>
          </p:cNvPr>
          <p:cNvSpPr/>
          <p:nvPr/>
        </p:nvSpPr>
        <p:spPr bwMode="auto">
          <a:xfrm>
            <a:off x="7019925" y="4341813"/>
            <a:ext cx="1584325" cy="40005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chemeClr val="tx1"/>
                </a:solidFill>
                <a:latin typeface="Arial" charset="0"/>
              </a:rPr>
              <a:t>10-03-2020</a:t>
            </a:r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D6136B39-4FF6-AE16-A77A-4EFF5D59899D}"/>
              </a:ext>
            </a:extLst>
          </p:cNvPr>
          <p:cNvSpPr/>
          <p:nvPr/>
        </p:nvSpPr>
        <p:spPr>
          <a:xfrm rot="5400000">
            <a:off x="5472113" y="398463"/>
            <a:ext cx="215900" cy="446405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20" name="Abrir llave 19">
            <a:extLst>
              <a:ext uri="{FF2B5EF4-FFF2-40B4-BE49-F238E27FC236}">
                <a16:creationId xmlns:a16="http://schemas.microsoft.com/office/drawing/2014/main" id="{1B9F4943-FBA9-FE6D-9E20-0E5810B33A9F}"/>
              </a:ext>
            </a:extLst>
          </p:cNvPr>
          <p:cNvSpPr/>
          <p:nvPr/>
        </p:nvSpPr>
        <p:spPr>
          <a:xfrm rot="16200000">
            <a:off x="3249613" y="2857500"/>
            <a:ext cx="215900" cy="446405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21" name="25 Rectángulo">
            <a:extLst>
              <a:ext uri="{FF2B5EF4-FFF2-40B4-BE49-F238E27FC236}">
                <a16:creationId xmlns:a16="http://schemas.microsoft.com/office/drawing/2014/main" id="{121F00DF-C32A-46E9-DC48-363BDE46F3A2}"/>
              </a:ext>
            </a:extLst>
          </p:cNvPr>
          <p:cNvSpPr/>
          <p:nvPr/>
        </p:nvSpPr>
        <p:spPr bwMode="auto">
          <a:xfrm>
            <a:off x="2852738" y="5327650"/>
            <a:ext cx="1008062" cy="2159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300" b="1" dirty="0">
                <a:solidFill>
                  <a:schemeClr val="tx1"/>
                </a:solidFill>
                <a:latin typeface="Arial" charset="0"/>
              </a:rPr>
              <a:t>3 AÑOS</a:t>
            </a:r>
          </a:p>
        </p:txBody>
      </p:sp>
      <p:sp>
        <p:nvSpPr>
          <p:cNvPr id="22" name="25 Rectángulo">
            <a:extLst>
              <a:ext uri="{FF2B5EF4-FFF2-40B4-BE49-F238E27FC236}">
                <a16:creationId xmlns:a16="http://schemas.microsoft.com/office/drawing/2014/main" id="{DB2697E5-11F5-CDF4-C751-995710E552BF}"/>
              </a:ext>
            </a:extLst>
          </p:cNvPr>
          <p:cNvSpPr/>
          <p:nvPr/>
        </p:nvSpPr>
        <p:spPr bwMode="auto">
          <a:xfrm>
            <a:off x="5076825" y="2176463"/>
            <a:ext cx="1008063" cy="2159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300" b="1" dirty="0">
                <a:solidFill>
                  <a:schemeClr val="tx1"/>
                </a:solidFill>
                <a:latin typeface="Arial" charset="0"/>
              </a:rPr>
              <a:t>1 AÑO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uadroTexto 3">
            <a:extLst>
              <a:ext uri="{FF2B5EF4-FFF2-40B4-BE49-F238E27FC236}">
                <a16:creationId xmlns:a16="http://schemas.microsoft.com/office/drawing/2014/main" id="{3543F69C-C3D8-8CB4-28EB-60AFCDD76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1176338"/>
            <a:ext cx="8667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3200" b="1">
                <a:solidFill>
                  <a:schemeClr val="tx2"/>
                </a:solidFill>
                <a:latin typeface="Calibri" panose="020F0502020204030204" pitchFamily="34" charset="0"/>
              </a:rPr>
              <a:t>PRESCRIPCION PARA CONCLUIR PAD</a:t>
            </a:r>
            <a:endParaRPr lang="es-ES_tradnl" altLang="es-PE" sz="32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lecha: a la izquierda y derecha 1">
            <a:extLst>
              <a:ext uri="{FF2B5EF4-FFF2-40B4-BE49-F238E27FC236}">
                <a16:creationId xmlns:a16="http://schemas.microsoft.com/office/drawing/2014/main" id="{23910A60-8A31-7139-BA4E-9C87ACF7B46D}"/>
              </a:ext>
            </a:extLst>
          </p:cNvPr>
          <p:cNvSpPr/>
          <p:nvPr/>
        </p:nvSpPr>
        <p:spPr>
          <a:xfrm>
            <a:off x="684213" y="3616325"/>
            <a:ext cx="7775575" cy="484188"/>
          </a:xfrm>
          <a:prstGeom prst="leftRightArrow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1487E25-A63D-8459-D9B8-37099763D1B3}"/>
              </a:ext>
            </a:extLst>
          </p:cNvPr>
          <p:cNvCxnSpPr/>
          <p:nvPr/>
        </p:nvCxnSpPr>
        <p:spPr>
          <a:xfrm>
            <a:off x="2411413" y="3417888"/>
            <a:ext cx="0" cy="7921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94258FF-F156-C5F4-6C0B-57D8DCE21978}"/>
              </a:ext>
            </a:extLst>
          </p:cNvPr>
          <p:cNvCxnSpPr/>
          <p:nvPr/>
        </p:nvCxnSpPr>
        <p:spPr>
          <a:xfrm>
            <a:off x="6875463" y="3417888"/>
            <a:ext cx="0" cy="7921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25 Rectángulo">
            <a:extLst>
              <a:ext uri="{FF2B5EF4-FFF2-40B4-BE49-F238E27FC236}">
                <a16:creationId xmlns:a16="http://schemas.microsoft.com/office/drawing/2014/main" id="{8737A3C8-7AD7-9E89-80AB-9D83437BE7D5}"/>
              </a:ext>
            </a:extLst>
          </p:cNvPr>
          <p:cNvSpPr/>
          <p:nvPr/>
        </p:nvSpPr>
        <p:spPr bwMode="auto">
          <a:xfrm>
            <a:off x="1619250" y="2940050"/>
            <a:ext cx="1584325" cy="40163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solidFill>
                  <a:schemeClr val="tx1"/>
                </a:solidFill>
                <a:latin typeface="Arial" charset="0"/>
              </a:rPr>
              <a:t>INICIO DEL PROCEDIMIENTO</a:t>
            </a:r>
          </a:p>
        </p:txBody>
      </p:sp>
      <p:sp>
        <p:nvSpPr>
          <p:cNvPr id="14" name="25 Rectángulo">
            <a:extLst>
              <a:ext uri="{FF2B5EF4-FFF2-40B4-BE49-F238E27FC236}">
                <a16:creationId xmlns:a16="http://schemas.microsoft.com/office/drawing/2014/main" id="{3FF69C25-4102-7D01-D30F-22199EBC7E23}"/>
              </a:ext>
            </a:extLst>
          </p:cNvPr>
          <p:cNvSpPr/>
          <p:nvPr/>
        </p:nvSpPr>
        <p:spPr bwMode="auto">
          <a:xfrm>
            <a:off x="6084888" y="2935288"/>
            <a:ext cx="1582737" cy="40005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solidFill>
                  <a:schemeClr val="tx1"/>
                </a:solidFill>
                <a:latin typeface="Arial" charset="0"/>
              </a:rPr>
              <a:t>FIN DEL PROCEDIMIENTO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Abrir llave 19">
            <a:extLst>
              <a:ext uri="{FF2B5EF4-FFF2-40B4-BE49-F238E27FC236}">
                <a16:creationId xmlns:a16="http://schemas.microsoft.com/office/drawing/2014/main" id="{73177CF4-D904-6A60-1B8D-0843D7ABDFD6}"/>
              </a:ext>
            </a:extLst>
          </p:cNvPr>
          <p:cNvSpPr/>
          <p:nvPr/>
        </p:nvSpPr>
        <p:spPr>
          <a:xfrm rot="16200000">
            <a:off x="4535488" y="2438400"/>
            <a:ext cx="215900" cy="446405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21" name="25 Rectángulo">
            <a:extLst>
              <a:ext uri="{FF2B5EF4-FFF2-40B4-BE49-F238E27FC236}">
                <a16:creationId xmlns:a16="http://schemas.microsoft.com/office/drawing/2014/main" id="{51AF0204-4066-C04A-1933-9188FEA2D228}"/>
              </a:ext>
            </a:extLst>
          </p:cNvPr>
          <p:cNvSpPr/>
          <p:nvPr/>
        </p:nvSpPr>
        <p:spPr bwMode="auto">
          <a:xfrm>
            <a:off x="4140200" y="4914900"/>
            <a:ext cx="1008063" cy="2159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300" b="1" dirty="0">
                <a:solidFill>
                  <a:schemeClr val="tx1"/>
                </a:solidFill>
                <a:latin typeface="Arial" charset="0"/>
              </a:rPr>
              <a:t>1 AÑO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>
            <a:extLst>
              <a:ext uri="{FF2B5EF4-FFF2-40B4-BE49-F238E27FC236}">
                <a16:creationId xmlns:a16="http://schemas.microsoft.com/office/drawing/2014/main" id="{D7158311-A0EB-61C1-1A86-83A0CA3BA7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288" y="1371600"/>
            <a:ext cx="8353425" cy="1049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PE" altLang="es-PE" sz="2400" b="1" u="sng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HOSTIGAMIENTO LABORAL EN EL SECTOR PUBLICO</a:t>
            </a:r>
            <a:br>
              <a:rPr lang="es-PE" altLang="es-PE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PE" altLang="es-PE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PE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“Lineamientos para la prevención, denuncia, atención, investigación y sanción del hostigamiento sexual en las entidades públicas”</a:t>
            </a:r>
            <a:br>
              <a:rPr lang="es-MX" altLang="es-PE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PE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(aprobado mediante </a:t>
            </a:r>
            <a:r>
              <a:rPr lang="es-PE" altLang="es-PE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Nº 144-2019-SERVIR-PE</a:t>
            </a:r>
            <a:br>
              <a:rPr lang="es-PE" altLang="es-PE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altLang="es-PE" sz="1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Marcador de contenido 2">
            <a:extLst>
              <a:ext uri="{FF2B5EF4-FFF2-40B4-BE49-F238E27FC236}">
                <a16:creationId xmlns:a16="http://schemas.microsoft.com/office/drawing/2014/main" id="{8C89CDDC-982C-8386-098E-780F7F7BE5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s-PE" altLang="es-PE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PE" alt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0DF84E-B691-55A6-5869-8217D534C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88" y="2781300"/>
            <a:ext cx="6804025" cy="3497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os multimedia en línea 5" title="Erradiquemos los mitos sobre el hostigamiento /acoso sexual laboral. #EstadoSinAcoso:">
            <a:hlinkClick r:id="" action="ppaction://media"/>
            <a:extLst>
              <a:ext uri="{FF2B5EF4-FFF2-40B4-BE49-F238E27FC236}">
                <a16:creationId xmlns:a16="http://schemas.microsoft.com/office/drawing/2014/main" id="{C7366B86-5861-4924-8929-4C0B7303609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6225" y="1125538"/>
            <a:ext cx="8591550" cy="4906962"/>
          </a:xfrm>
        </p:spPr>
      </p:pic>
      <p:sp>
        <p:nvSpPr>
          <p:cNvPr id="41987" name="Marcador de pie de página 3">
            <a:extLst>
              <a:ext uri="{FF2B5EF4-FFF2-40B4-BE49-F238E27FC236}">
                <a16:creationId xmlns:a16="http://schemas.microsoft.com/office/drawing/2014/main" id="{AE9D4BB3-9D82-2FD6-C6FE-731E75D2D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/>
              <a:t>LEY DEL SERVICIO CIVIL</a:t>
            </a:r>
          </a:p>
        </p:txBody>
      </p:sp>
      <p:sp>
        <p:nvSpPr>
          <p:cNvPr id="41988" name="Marcador de número de diapositiva 4">
            <a:extLst>
              <a:ext uri="{FF2B5EF4-FFF2-40B4-BE49-F238E27FC236}">
                <a16:creationId xmlns:a16="http://schemas.microsoft.com/office/drawing/2014/main" id="{E7540F74-65AB-1179-DFC7-C3A9008DE0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3743D6-8631-4F46-A769-B07BF544C274}" type="slidenum">
              <a:rPr lang="es-ES" altLang="es-ES" smtClean="0"/>
              <a:pPr/>
              <a:t>18</a:t>
            </a:fld>
            <a:endParaRPr lang="es-ES" alt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ágono 2">
            <a:extLst>
              <a:ext uri="{FF2B5EF4-FFF2-40B4-BE49-F238E27FC236}">
                <a16:creationId xmlns:a16="http://schemas.microsoft.com/office/drawing/2014/main" id="{7C066C78-A54F-4A60-DA86-45562907E1E3}"/>
              </a:ext>
            </a:extLst>
          </p:cNvPr>
          <p:cNvSpPr/>
          <p:nvPr/>
        </p:nvSpPr>
        <p:spPr>
          <a:xfrm>
            <a:off x="3167063" y="3024188"/>
            <a:ext cx="2809875" cy="2592387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C4D0641-9BF3-6F32-6B29-175967D5F1F3}"/>
              </a:ext>
            </a:extLst>
          </p:cNvPr>
          <p:cNvGrpSpPr/>
          <p:nvPr/>
        </p:nvGrpSpPr>
        <p:grpSpPr>
          <a:xfrm>
            <a:off x="3671900" y="1916832"/>
            <a:ext cx="1800199" cy="1107411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BBE6976C-BDB0-80DA-845C-CD3ADF2BD435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ángulo: esquinas redondeadas 4">
              <a:extLst>
                <a:ext uri="{FF2B5EF4-FFF2-40B4-BE49-F238E27FC236}">
                  <a16:creationId xmlns:a16="http://schemas.microsoft.com/office/drawing/2014/main" id="{4EE64BFC-D932-E098-832B-753F6F6A57DB}"/>
                </a:ext>
              </a:extLst>
            </p:cNvPr>
            <p:cNvSpPr txBox="1"/>
            <p:nvPr/>
          </p:nvSpPr>
          <p:spPr>
            <a:xfrm>
              <a:off x="3479248" y="685803"/>
              <a:ext cx="2906453" cy="742559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Ley N° 28983</a:t>
              </a:r>
            </a:p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400" b="1" dirty="0">
                  <a:cs typeface="Calibri" pitchFamily="34" charset="0"/>
                </a:rPr>
                <a:t>“Ley de igualdad de oportunidades entre mujeres y hombres”</a:t>
              </a:r>
              <a:endParaRPr lang="es-PE" sz="1400" dirty="0">
                <a:cs typeface="Calibri" pitchFamily="34" charset="0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6C90D8A9-9601-2511-D108-624234D61627}"/>
              </a:ext>
            </a:extLst>
          </p:cNvPr>
          <p:cNvGrpSpPr/>
          <p:nvPr/>
        </p:nvGrpSpPr>
        <p:grpSpPr>
          <a:xfrm>
            <a:off x="6052691" y="3252135"/>
            <a:ext cx="1649203" cy="934789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00F81E1-6BF5-3025-F4DE-5150DD8218B9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AFA28D7E-CCD2-C6BF-1184-53E2ED75E000}"/>
                </a:ext>
              </a:extLst>
            </p:cNvPr>
            <p:cNvSpPr txBox="1"/>
            <p:nvPr/>
          </p:nvSpPr>
          <p:spPr>
            <a:xfrm>
              <a:off x="3349454" y="548867"/>
              <a:ext cx="3126174" cy="983320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Constitución Política del Perú</a:t>
              </a:r>
            </a:p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300" b="1" dirty="0">
                  <a:cs typeface="Calibri" pitchFamily="34" charset="0"/>
                </a:rPr>
                <a:t>Art. 1, 2 y 23</a:t>
              </a:r>
              <a:endParaRPr lang="es-PE" sz="1300" dirty="0">
                <a:cs typeface="Calibri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60F6AAF0-1423-E575-4A0B-01606E5AE2CE}"/>
              </a:ext>
            </a:extLst>
          </p:cNvPr>
          <p:cNvGrpSpPr/>
          <p:nvPr/>
        </p:nvGrpSpPr>
        <p:grpSpPr>
          <a:xfrm>
            <a:off x="5577963" y="5349605"/>
            <a:ext cx="2321830" cy="1206873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096E45EA-4FFA-A9F0-594D-C54EE916313D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ángulo: esquinas redondeadas 4">
              <a:extLst>
                <a:ext uri="{FF2B5EF4-FFF2-40B4-BE49-F238E27FC236}">
                  <a16:creationId xmlns:a16="http://schemas.microsoft.com/office/drawing/2014/main" id="{9A8EE4AF-8F82-DE74-570C-933A92B27AA6}"/>
                </a:ext>
              </a:extLst>
            </p:cNvPr>
            <p:cNvSpPr txBox="1"/>
            <p:nvPr/>
          </p:nvSpPr>
          <p:spPr>
            <a:xfrm>
              <a:off x="3620734" y="548867"/>
              <a:ext cx="2583616" cy="983320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Ley N° 27942</a:t>
              </a:r>
              <a:endParaRPr lang="es-PE" sz="1700" dirty="0">
                <a:cs typeface="Calibri" pitchFamily="34" charset="0"/>
              </a:endParaRPr>
            </a:p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400" b="1" dirty="0">
                  <a:cs typeface="Calibri" pitchFamily="34" charset="0"/>
                </a:rPr>
                <a:t>“Ley del Prevención y Sanción de Hostigamiento Sexual”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A69BE62-583B-AF43-C162-5F51FFDA843A}"/>
              </a:ext>
            </a:extLst>
          </p:cNvPr>
          <p:cNvGrpSpPr/>
          <p:nvPr/>
        </p:nvGrpSpPr>
        <p:grpSpPr>
          <a:xfrm>
            <a:off x="1465619" y="5335348"/>
            <a:ext cx="1991867" cy="971467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1737A7B0-321C-90D5-4F97-55182E9F8818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ángulo: esquinas redondeadas 4">
              <a:extLst>
                <a:ext uri="{FF2B5EF4-FFF2-40B4-BE49-F238E27FC236}">
                  <a16:creationId xmlns:a16="http://schemas.microsoft.com/office/drawing/2014/main" id="{0613E52A-1067-B86D-B6C9-EF71DAF946E6}"/>
                </a:ext>
              </a:extLst>
            </p:cNvPr>
            <p:cNvSpPr txBox="1"/>
            <p:nvPr/>
          </p:nvSpPr>
          <p:spPr>
            <a:xfrm>
              <a:off x="3349454" y="548866"/>
              <a:ext cx="3126174" cy="983320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Reglamento de la Ley N° 27942</a:t>
              </a:r>
              <a:endParaRPr lang="es-PE" sz="1700" dirty="0">
                <a:cs typeface="Calibri" pitchFamily="34" charset="0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9178E20-B5A1-5C5C-F5DB-758368523A41}"/>
              </a:ext>
            </a:extLst>
          </p:cNvPr>
          <p:cNvGrpSpPr/>
          <p:nvPr/>
        </p:nvGrpSpPr>
        <p:grpSpPr>
          <a:xfrm>
            <a:off x="1111872" y="3096325"/>
            <a:ext cx="1979438" cy="1988933"/>
            <a:chOff x="3292876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BE365704-EB47-8816-AB07-2C54C953969C}"/>
                </a:ext>
              </a:extLst>
            </p:cNvPr>
            <p:cNvSpPr/>
            <p:nvPr/>
          </p:nvSpPr>
          <p:spPr>
            <a:xfrm>
              <a:off x="3292876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ángulo: esquinas redondeadas 4">
              <a:extLst>
                <a:ext uri="{FF2B5EF4-FFF2-40B4-BE49-F238E27FC236}">
                  <a16:creationId xmlns:a16="http://schemas.microsoft.com/office/drawing/2014/main" id="{D3A9A321-DB75-7B93-0859-85F3BD49C57A}"/>
                </a:ext>
              </a:extLst>
            </p:cNvPr>
            <p:cNvSpPr txBox="1"/>
            <p:nvPr/>
          </p:nvSpPr>
          <p:spPr>
            <a:xfrm>
              <a:off x="3349453" y="548867"/>
              <a:ext cx="3126175" cy="983320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Directiva N° 003-2020-MIMP</a:t>
              </a:r>
            </a:p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400" b="1" dirty="0">
                  <a:cs typeface="Calibri" pitchFamily="34" charset="0"/>
                </a:rPr>
                <a:t>“Prevención, denuncia, atención, investigación y sanción del hostigamiento sexual en la unidad ejecutora 001”</a:t>
              </a:r>
              <a:endParaRPr lang="es-PE" sz="1400" dirty="0">
                <a:cs typeface="Calibri" pitchFamily="34" charset="0"/>
              </a:endParaRPr>
            </a:p>
          </p:txBody>
        </p:sp>
      </p:grpSp>
      <p:sp>
        <p:nvSpPr>
          <p:cNvPr id="43016" name="CuadroTexto 3">
            <a:extLst>
              <a:ext uri="{FF2B5EF4-FFF2-40B4-BE49-F238E27FC236}">
                <a16:creationId xmlns:a16="http://schemas.microsoft.com/office/drawing/2014/main" id="{3C9DC68A-5FCA-76FC-6F25-F073F936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1176338"/>
            <a:ext cx="8667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3200" b="1">
                <a:solidFill>
                  <a:schemeClr val="tx2"/>
                </a:solidFill>
                <a:latin typeface="Calibri" panose="020F0502020204030204" pitchFamily="34" charset="0"/>
              </a:rPr>
              <a:t>BASE LEGAL</a:t>
            </a:r>
            <a:endParaRPr lang="es-ES_tradnl" altLang="es-PE" sz="32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4 Marcador de número de diapositiva">
            <a:extLst>
              <a:ext uri="{FF2B5EF4-FFF2-40B4-BE49-F238E27FC236}">
                <a16:creationId xmlns:a16="http://schemas.microsoft.com/office/drawing/2014/main" id="{250E8156-88BB-615F-AB40-92F92381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087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3E66D1-0322-4D4A-9B1A-362287D0CB49}" type="slidenum">
              <a:rPr lang="es-ES" altLang="es-ES" sz="1400" smtClean="0"/>
              <a:pPr/>
              <a:t>2</a:t>
            </a:fld>
            <a:endParaRPr lang="es-ES" altLang="es-ES" sz="1400"/>
          </a:p>
        </p:txBody>
      </p:sp>
      <p:sp>
        <p:nvSpPr>
          <p:cNvPr id="19459" name="1 Título">
            <a:extLst>
              <a:ext uri="{FF2B5EF4-FFF2-40B4-BE49-F238E27FC236}">
                <a16:creationId xmlns:a16="http://schemas.microsoft.com/office/drawing/2014/main" id="{50CCF856-70FE-D17D-9CB8-813B3EE41FB9}"/>
              </a:ext>
            </a:extLst>
          </p:cNvPr>
          <p:cNvSpPr txBox="1">
            <a:spLocks/>
          </p:cNvSpPr>
          <p:nvPr/>
        </p:nvSpPr>
        <p:spPr bwMode="auto">
          <a:xfrm>
            <a:off x="336550" y="1414463"/>
            <a:ext cx="60356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ES" sz="4800" b="1">
                <a:solidFill>
                  <a:schemeClr val="tx2"/>
                </a:solidFill>
                <a:latin typeface="Calibri" panose="020F0502020204030204" pitchFamily="34" charset="0"/>
              </a:rPr>
              <a:t>¿Cuando se aplica el </a:t>
            </a:r>
            <a:r>
              <a:rPr lang="es-PE" altLang="es-ES" sz="4800" b="1">
                <a:solidFill>
                  <a:srgbClr val="CA110E"/>
                </a:solidFill>
                <a:latin typeface="Calibri" panose="020F0502020204030204" pitchFamily="34" charset="0"/>
              </a:rPr>
              <a:t>P</a:t>
            </a:r>
            <a:r>
              <a:rPr lang="es-PE" altLang="es-ES" sz="4800" b="1">
                <a:solidFill>
                  <a:schemeClr val="tx2"/>
                </a:solidFill>
                <a:latin typeface="Calibri" panose="020F0502020204030204" pitchFamily="34" charset="0"/>
              </a:rPr>
              <a:t>rocedimiento </a:t>
            </a:r>
            <a:r>
              <a:rPr lang="es-PE" altLang="es-ES" sz="4800" b="1">
                <a:solidFill>
                  <a:srgbClr val="C9100D"/>
                </a:solidFill>
                <a:latin typeface="Calibri" panose="020F0502020204030204" pitchFamily="34" charset="0"/>
              </a:rPr>
              <a:t>A</a:t>
            </a:r>
            <a:r>
              <a:rPr lang="es-PE" altLang="es-ES" sz="4800" b="1">
                <a:solidFill>
                  <a:schemeClr val="tx2"/>
                </a:solidFill>
                <a:latin typeface="Calibri" panose="020F0502020204030204" pitchFamily="34" charset="0"/>
              </a:rPr>
              <a:t>dministrativo </a:t>
            </a:r>
            <a:r>
              <a:rPr lang="es-PE" altLang="es-ES" sz="4800" b="1">
                <a:solidFill>
                  <a:srgbClr val="C90E0E"/>
                </a:solidFill>
                <a:latin typeface="Calibri" panose="020F0502020204030204" pitchFamily="34" charset="0"/>
              </a:rPr>
              <a:t>D</a:t>
            </a:r>
            <a:r>
              <a:rPr lang="es-PE" altLang="es-ES" sz="4800" b="1">
                <a:solidFill>
                  <a:schemeClr val="tx2"/>
                </a:solidFill>
                <a:latin typeface="Calibri" panose="020F0502020204030204" pitchFamily="34" charset="0"/>
              </a:rPr>
              <a:t>isciplinario?</a:t>
            </a:r>
          </a:p>
        </p:txBody>
      </p:sp>
      <p:sp>
        <p:nvSpPr>
          <p:cNvPr id="19460" name="AutoShape 7" descr="Resultado de imagen para regimen disciplinario laboral">
            <a:extLst>
              <a:ext uri="{FF2B5EF4-FFF2-40B4-BE49-F238E27FC236}">
                <a16:creationId xmlns:a16="http://schemas.microsoft.com/office/drawing/2014/main" id="{BCE2418B-64E3-02E3-66A5-B7E8F55083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sp>
        <p:nvSpPr>
          <p:cNvPr id="19461" name="AutoShape 9" descr="Resultado de imagen para regimen disciplinario laboral">
            <a:extLst>
              <a:ext uri="{FF2B5EF4-FFF2-40B4-BE49-F238E27FC236}">
                <a16:creationId xmlns:a16="http://schemas.microsoft.com/office/drawing/2014/main" id="{E7FA3C68-C547-E96E-606F-142A2F67E4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pic>
        <p:nvPicPr>
          <p:cNvPr id="19462" name="Picture 10">
            <a:extLst>
              <a:ext uri="{FF2B5EF4-FFF2-40B4-BE49-F238E27FC236}">
                <a16:creationId xmlns:a16="http://schemas.microsoft.com/office/drawing/2014/main" id="{7F9CA977-6BBD-9CD2-40AB-CE6B79D3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2349500"/>
            <a:ext cx="2392363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D1D178B-94C6-9C4F-7DBC-F31F9E4AB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424" y="2780928"/>
            <a:ext cx="8035152" cy="334953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035" name="Marcador de número de diapositiva 4">
            <a:extLst>
              <a:ext uri="{FF2B5EF4-FFF2-40B4-BE49-F238E27FC236}">
                <a16:creationId xmlns:a16="http://schemas.microsoft.com/office/drawing/2014/main" id="{417EDF33-5E5D-332A-4510-AF88F6B67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B421C5-99D7-4085-8B55-04858DABC034}" type="slidenum">
              <a:rPr lang="es-ES" altLang="es-ES" smtClean="0">
                <a:solidFill>
                  <a:schemeClr val="accent1"/>
                </a:solidFill>
                <a:latin typeface="Calibri" panose="020F0502020204030204" pitchFamily="34" charset="0"/>
              </a:rPr>
              <a:pPr/>
              <a:t>20</a:t>
            </a:fld>
            <a:endParaRPr lang="es-ES" altLang="es-ES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9371E5F-2B8E-01AD-CF13-990640AAAF09}"/>
              </a:ext>
            </a:extLst>
          </p:cNvPr>
          <p:cNvSpPr/>
          <p:nvPr/>
        </p:nvSpPr>
        <p:spPr>
          <a:xfrm>
            <a:off x="647700" y="1412875"/>
            <a:ext cx="7848600" cy="103187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el </a:t>
            </a:r>
            <a:r>
              <a:rPr lang="es-PE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HOSTIGAMIENTO SEXUAL </a:t>
            </a:r>
            <a:r>
              <a:rPr lang="es-P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trabajo?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40731A2-7D35-1AE5-0F6D-018ADECF1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400" y="2397125"/>
            <a:ext cx="4395788" cy="18494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59" name="Marcador de número de diapositiva 4">
            <a:extLst>
              <a:ext uri="{FF2B5EF4-FFF2-40B4-BE49-F238E27FC236}">
                <a16:creationId xmlns:a16="http://schemas.microsoft.com/office/drawing/2014/main" id="{FC61AF3B-C5FB-1F0E-ADA7-DF921426D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A1635C-04F2-4F95-B24D-BDAAB83000CE}" type="slidenum">
              <a:rPr lang="es-ES" altLang="es-ES" smtClean="0">
                <a:latin typeface="Calibri" panose="020F0502020204030204" pitchFamily="34" charset="0"/>
              </a:rPr>
              <a:pPr/>
              <a:t>21</a:t>
            </a:fld>
            <a:endParaRPr lang="es-ES" altLang="es-ES">
              <a:latin typeface="Calibri" panose="020F0502020204030204" pitchFamily="34" charset="0"/>
            </a:endParaRPr>
          </a:p>
        </p:txBody>
      </p:sp>
      <p:pic>
        <p:nvPicPr>
          <p:cNvPr id="8" name="Marcador de contenido 6">
            <a:extLst>
              <a:ext uri="{FF2B5EF4-FFF2-40B4-BE49-F238E27FC236}">
                <a16:creationId xmlns:a16="http://schemas.microsoft.com/office/drawing/2014/main" id="{CEA9F6F1-C21C-3D6B-33E7-FAC76E657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4452938"/>
            <a:ext cx="4395788" cy="17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51EA9E-29B0-78A3-A655-4EC0F0B4B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63" y="2420938"/>
            <a:ext cx="2433637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2B85D5F-0631-EB9A-485D-421B0148E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963" y="4475163"/>
            <a:ext cx="2433637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1DF0D9C-D1E6-4B8D-CD54-D8D4E0D19CA1}"/>
              </a:ext>
            </a:extLst>
          </p:cNvPr>
          <p:cNvSpPr txBox="1"/>
          <p:nvPr/>
        </p:nvSpPr>
        <p:spPr>
          <a:xfrm>
            <a:off x="179512" y="1103383"/>
            <a:ext cx="8867333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3200" b="1" dirty="0">
                <a:solidFill>
                  <a:schemeClr val="accent2">
                    <a:lumMod val="10000"/>
                  </a:schemeClr>
                </a:solidFill>
              </a:rPr>
              <a:t>Otras Definiciones Importantes de </a:t>
            </a:r>
            <a:r>
              <a:rPr lang="es-PE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HOSTIGAMIENTO SEXUAL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71D190C9-C34D-88BA-A0A5-B913EE36831D}"/>
              </a:ext>
            </a:extLst>
          </p:cNvPr>
          <p:cNvSpPr/>
          <p:nvPr/>
        </p:nvSpPr>
        <p:spPr>
          <a:xfrm>
            <a:off x="2987675" y="4406900"/>
            <a:ext cx="5905500" cy="1800225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C3429E45-E0EE-B939-F6D5-4C2CBA16F9AE}"/>
              </a:ext>
            </a:extLst>
          </p:cNvPr>
          <p:cNvSpPr/>
          <p:nvPr/>
        </p:nvSpPr>
        <p:spPr>
          <a:xfrm>
            <a:off x="2987824" y="2082663"/>
            <a:ext cx="5832648" cy="1800200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0DBA20-2A30-2B97-CA5D-A65B1F63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113" y="2339975"/>
            <a:ext cx="5041900" cy="1325563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PE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Hostigador (a)</a:t>
            </a:r>
            <a:r>
              <a:rPr lang="es-P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:T</a:t>
            </a:r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oda persona, independientemente de su sexo, identidad de género u orientación sexual, que realiza uno o más actos de hostigamiento sexual, cualquiera sea su régimen de vinculación laboral o modalidad formativa de servicio en el Sector Público. </a:t>
            </a:r>
            <a:b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7" name="Marcador de contenido 6">
            <a:extLst>
              <a:ext uri="{FF2B5EF4-FFF2-40B4-BE49-F238E27FC236}">
                <a16:creationId xmlns:a16="http://schemas.microsoft.com/office/drawing/2014/main" id="{6CDB7D5C-765B-923F-E2F0-4950D9BF4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31988"/>
            <a:ext cx="2592387" cy="2144712"/>
          </a:xfr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8" name="Marcador de número de diapositiva 4">
            <a:extLst>
              <a:ext uri="{FF2B5EF4-FFF2-40B4-BE49-F238E27FC236}">
                <a16:creationId xmlns:a16="http://schemas.microsoft.com/office/drawing/2014/main" id="{10CCD726-3B4D-03B5-CF07-E0743A955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2CBE30-D64D-43F2-9B69-2A406E2F27B9}" type="slidenum">
              <a:rPr lang="es-ES" altLang="es-ES" smtClean="0">
                <a:solidFill>
                  <a:schemeClr val="accent1"/>
                </a:solidFill>
                <a:latin typeface="Calibri" panose="020F0502020204030204" pitchFamily="34" charset="0"/>
              </a:rPr>
              <a:pPr/>
              <a:t>22</a:t>
            </a:fld>
            <a:endParaRPr lang="es-ES" altLang="es-ES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6089" name="Imagen 8">
            <a:extLst>
              <a:ext uri="{FF2B5EF4-FFF2-40B4-BE49-F238E27FC236}">
                <a16:creationId xmlns:a16="http://schemas.microsoft.com/office/drawing/2014/main" id="{092144F6-4059-E2F1-95AC-8BA359881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79900"/>
            <a:ext cx="2592387" cy="2076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1E20A4A-6681-C2F0-C6B4-49E3DD8E376D}"/>
              </a:ext>
            </a:extLst>
          </p:cNvPr>
          <p:cNvSpPr txBox="1"/>
          <p:nvPr/>
        </p:nvSpPr>
        <p:spPr>
          <a:xfrm>
            <a:off x="3062288" y="4656138"/>
            <a:ext cx="52292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Hostigado/a</a:t>
            </a:r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Toda persona, independientemente de su sexo, identidad de género u orientación sexual, que es víctima de hostigamiento sexual, al margen del tipo de vinculación laboral o contractual con la entidad. </a:t>
            </a:r>
            <a:endParaRPr lang="es-PE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20E376-CF31-6E04-2614-38B1F552064A}"/>
              </a:ext>
            </a:extLst>
          </p:cNvPr>
          <p:cNvSpPr txBox="1"/>
          <p:nvPr/>
        </p:nvSpPr>
        <p:spPr>
          <a:xfrm>
            <a:off x="48195" y="1100851"/>
            <a:ext cx="886733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320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10000"/>
                  </a:schemeClr>
                </a:solidFill>
              </a:rPr>
              <a:t>Actores del </a:t>
            </a:r>
            <a:r>
              <a:rPr lang="es-PE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HOSTIGAMIENTO SEXUAL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4F53078-5486-AA41-B9B7-F0F67A9E3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27213"/>
            <a:ext cx="5095875" cy="175736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71BB1AB-ABA7-A0FE-2D5E-FE2A34013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1827213"/>
            <a:ext cx="2574925" cy="1757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Marcador de contenido 6">
            <a:extLst>
              <a:ext uri="{FF2B5EF4-FFF2-40B4-BE49-F238E27FC236}">
                <a16:creationId xmlns:a16="http://schemas.microsoft.com/office/drawing/2014/main" id="{9F726146-8371-7D77-B70D-62255626A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904541"/>
            <a:ext cx="7886700" cy="2476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109" name="CuadroTexto 13">
            <a:extLst>
              <a:ext uri="{FF2B5EF4-FFF2-40B4-BE49-F238E27FC236}">
                <a16:creationId xmlns:a16="http://schemas.microsoft.com/office/drawing/2014/main" id="{DECE91F6-1843-6879-EBE9-6DF302C5A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3933825"/>
            <a:ext cx="540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PE" altLang="es-PE" sz="1600" b="1"/>
              <a:t>El hostigamiento sexual puede manifestarse en contextos laborales de trabajo presencial o remoto.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874C730-6639-7BA0-4353-C5441499ADAC}"/>
              </a:ext>
            </a:extLst>
          </p:cNvPr>
          <p:cNvSpPr txBox="1"/>
          <p:nvPr/>
        </p:nvSpPr>
        <p:spPr>
          <a:xfrm>
            <a:off x="138333" y="1179127"/>
            <a:ext cx="8867333" cy="4924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600" b="1" dirty="0">
                <a:solidFill>
                  <a:schemeClr val="accent2">
                    <a:lumMod val="10000"/>
                  </a:schemeClr>
                </a:solidFill>
              </a:rPr>
              <a:t>MANIFESTACIONES DEL</a:t>
            </a:r>
            <a:r>
              <a:rPr lang="es-P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2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HOSTIGAMIENTO SEXUAL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E15F6F5-0AF2-75A6-A662-1518E9106B62}"/>
              </a:ext>
            </a:extLst>
          </p:cNvPr>
          <p:cNvSpPr/>
          <p:nvPr/>
        </p:nvSpPr>
        <p:spPr>
          <a:xfrm>
            <a:off x="2843213" y="4643438"/>
            <a:ext cx="1657350" cy="108902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4F2AF63-643F-CBDE-81A2-3D515A7BE41F}"/>
              </a:ext>
            </a:extLst>
          </p:cNvPr>
          <p:cNvSpPr/>
          <p:nvPr/>
        </p:nvSpPr>
        <p:spPr>
          <a:xfrm>
            <a:off x="4851400" y="4643438"/>
            <a:ext cx="1655763" cy="108902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número de diapositiva 4">
            <a:extLst>
              <a:ext uri="{FF2B5EF4-FFF2-40B4-BE49-F238E27FC236}">
                <a16:creationId xmlns:a16="http://schemas.microsoft.com/office/drawing/2014/main" id="{8297E3E7-370B-22AD-05F1-518863AF9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641F3C-356B-4D46-892A-E9207889ADAD}" type="slidenum">
              <a:rPr lang="es-ES" altLang="es-ES" smtClean="0">
                <a:solidFill>
                  <a:schemeClr val="accent1"/>
                </a:solidFill>
                <a:latin typeface="Calibri" panose="020F0502020204030204" pitchFamily="34" charset="0"/>
              </a:rPr>
              <a:pPr/>
              <a:t>24</a:t>
            </a:fld>
            <a:endParaRPr lang="es-ES" altLang="es-ES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7AA978A-51B1-CCBC-3227-D672E6C5A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3213100"/>
            <a:ext cx="7524750" cy="29019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3EEECB3-6613-6F46-A2B4-5DAD89551B52}"/>
              </a:ext>
            </a:extLst>
          </p:cNvPr>
          <p:cNvSpPr txBox="1"/>
          <p:nvPr/>
        </p:nvSpPr>
        <p:spPr>
          <a:xfrm>
            <a:off x="1178830" y="1097449"/>
            <a:ext cx="6995124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4000" b="1" dirty="0">
                <a:solidFill>
                  <a:schemeClr val="accent2">
                    <a:lumMod val="10000"/>
                  </a:schemeClr>
                </a:solidFill>
              </a:rPr>
              <a:t>¿ENTRE QUIENES </a:t>
            </a:r>
            <a:r>
              <a:rPr lang="es-PE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 OCURRIR?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85A322-EB70-61C0-8D81-DCC7AF80F144}"/>
              </a:ext>
            </a:extLst>
          </p:cNvPr>
          <p:cNvSpPr txBox="1"/>
          <p:nvPr/>
        </p:nvSpPr>
        <p:spPr>
          <a:xfrm>
            <a:off x="209550" y="2535238"/>
            <a:ext cx="7675563" cy="461962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PE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Cualquier persona que labore en una misma entidad!!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E3F25F-C871-D981-CF49-C2553ED91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659063"/>
            <a:ext cx="6913562" cy="1741487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PE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oficinas de recursos humanos tienen la responsabilidad de implementar medidas de prevención así como la de atender y brindar orientar a las presuntas victimas.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PE" dirty="0">
                <a:solidFill>
                  <a:schemeClr val="accent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responsabilidad de todas las personas que laboran en una entidad publica participar de las actividades de prevención que realice la oficina de recursos humanos.</a:t>
            </a:r>
          </a:p>
        </p:txBody>
      </p:sp>
      <p:sp>
        <p:nvSpPr>
          <p:cNvPr id="49155" name="Marcador de número de diapositiva 4">
            <a:extLst>
              <a:ext uri="{FF2B5EF4-FFF2-40B4-BE49-F238E27FC236}">
                <a16:creationId xmlns:a16="http://schemas.microsoft.com/office/drawing/2014/main" id="{0DB9853E-9564-5A77-849C-0C8FCDC71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F9AF81-6EE9-491B-8D46-30EDF5BD61A5}" type="slidenum">
              <a:rPr lang="es-ES" altLang="es-ES" smtClean="0">
                <a:solidFill>
                  <a:schemeClr val="accent1"/>
                </a:solidFill>
                <a:latin typeface="Calibri" panose="020F0502020204030204" pitchFamily="34" charset="0"/>
              </a:rPr>
              <a:pPr/>
              <a:t>25</a:t>
            </a:fld>
            <a:endParaRPr lang="es-ES" altLang="es-ES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9156" name="Imagen 8">
            <a:extLst>
              <a:ext uri="{FF2B5EF4-FFF2-40B4-BE49-F238E27FC236}">
                <a16:creationId xmlns:a16="http://schemas.microsoft.com/office/drawing/2014/main" id="{534CA61D-D4FB-25B6-FCEC-A68F12E0E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91038"/>
            <a:ext cx="5743575" cy="1960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Imagen 10">
            <a:extLst>
              <a:ext uri="{FF2B5EF4-FFF2-40B4-BE49-F238E27FC236}">
                <a16:creationId xmlns:a16="http://schemas.microsoft.com/office/drawing/2014/main" id="{BA17D48A-1348-6ACD-9FD6-ABB21AA71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4491038"/>
            <a:ext cx="1892300" cy="1960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9C34C2E-EA6C-AC16-3F7E-63A6D54E3994}"/>
              </a:ext>
            </a:extLst>
          </p:cNvPr>
          <p:cNvSpPr txBox="1"/>
          <p:nvPr/>
        </p:nvSpPr>
        <p:spPr>
          <a:xfrm>
            <a:off x="107504" y="1084250"/>
            <a:ext cx="8784976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b="1" dirty="0"/>
              <a:t>¿Quiénes son los responsables de la prevención </a:t>
            </a:r>
          </a:p>
          <a:p>
            <a:pPr algn="ctr">
              <a:defRPr/>
            </a:pPr>
            <a:r>
              <a:rPr lang="es-PE" sz="2800" b="1" dirty="0"/>
              <a:t>y atención del </a:t>
            </a:r>
            <a:r>
              <a:rPr lang="es-PE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HOSTIGAMIENTO SEXUAL</a:t>
            </a:r>
          </a:p>
          <a:p>
            <a:pPr algn="ctr">
              <a:defRPr/>
            </a:pPr>
            <a:r>
              <a:rPr lang="es-PE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s-PE" sz="2800" b="1" dirty="0"/>
              <a:t>en</a:t>
            </a:r>
            <a:r>
              <a:rPr lang="es-PE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s-PE" sz="2800" b="1" dirty="0"/>
              <a:t>las entidades públicas?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número de diapositiva 4">
            <a:extLst>
              <a:ext uri="{FF2B5EF4-FFF2-40B4-BE49-F238E27FC236}">
                <a16:creationId xmlns:a16="http://schemas.microsoft.com/office/drawing/2014/main" id="{4D7418F0-81D3-A06C-5140-B8E81E2B9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F09A7-C5B5-4601-9C4B-993256D96045}" type="slidenum">
              <a:rPr lang="es-ES" altLang="es-ES" smtClean="0">
                <a:solidFill>
                  <a:schemeClr val="accent1"/>
                </a:solidFill>
                <a:latin typeface="Calibri" panose="020F0502020204030204" pitchFamily="34" charset="0"/>
              </a:rPr>
              <a:pPr/>
              <a:t>26</a:t>
            </a:fld>
            <a:endParaRPr lang="es-ES" altLang="es-ES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3B7AF41-716F-72C9-732B-F008743E495D}"/>
              </a:ext>
            </a:extLst>
          </p:cNvPr>
          <p:cNvSpPr txBox="1"/>
          <p:nvPr/>
        </p:nvSpPr>
        <p:spPr>
          <a:xfrm>
            <a:off x="215516" y="1037716"/>
            <a:ext cx="8784976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b="1" dirty="0"/>
              <a:t>¿Quiénes pueden interponer </a:t>
            </a:r>
            <a:r>
              <a:rPr lang="es-PE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DENUNCIA?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3EF8A82-2A4D-3FFA-64B3-CBFE14F21A6B}"/>
              </a:ext>
            </a:extLst>
          </p:cNvPr>
          <p:cNvGraphicFramePr/>
          <p:nvPr/>
        </p:nvGraphicFramePr>
        <p:xfrm>
          <a:off x="1115616" y="1988840"/>
          <a:ext cx="6984776" cy="436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C19DA939-76BA-1D0D-452F-837199DB8D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46" t="23318" r="68167" b="11703"/>
          <a:stretch/>
        </p:blipFill>
        <p:spPr>
          <a:xfrm>
            <a:off x="1871156" y="1715823"/>
            <a:ext cx="1435228" cy="1435228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265C6B1-53A0-0211-E736-B2686BEEFE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725" t="23177" r="35745" b="11844"/>
          <a:stretch/>
        </p:blipFill>
        <p:spPr>
          <a:xfrm>
            <a:off x="1844336" y="3343750"/>
            <a:ext cx="1486100" cy="1454534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724C2C1-C98F-7B1A-28C5-EF6362DB89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964" t="24623" r="4555" b="10397"/>
          <a:stretch/>
        </p:blipFill>
        <p:spPr>
          <a:xfrm>
            <a:off x="1871155" y="4994371"/>
            <a:ext cx="1486100" cy="1516866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número de diapositiva 4">
            <a:extLst>
              <a:ext uri="{FF2B5EF4-FFF2-40B4-BE49-F238E27FC236}">
                <a16:creationId xmlns:a16="http://schemas.microsoft.com/office/drawing/2014/main" id="{06A09838-8CBA-D96E-62E5-347A1A7C4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2002B2-8D22-45CE-B764-41CE67D05320}" type="slidenum">
              <a:rPr lang="es-ES" altLang="es-ES" smtClean="0">
                <a:solidFill>
                  <a:schemeClr val="accent1"/>
                </a:solidFill>
                <a:latin typeface="Calibri" panose="020F0502020204030204" pitchFamily="34" charset="0"/>
              </a:rPr>
              <a:pPr/>
              <a:t>27</a:t>
            </a:fld>
            <a:endParaRPr lang="es-ES" altLang="es-ES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5F24E8-6698-6AB6-53CD-1DA6DF8E28F0}"/>
              </a:ext>
            </a:extLst>
          </p:cNvPr>
          <p:cNvSpPr txBox="1"/>
          <p:nvPr/>
        </p:nvSpPr>
        <p:spPr>
          <a:xfrm>
            <a:off x="0" y="90872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000" b="1" dirty="0"/>
              <a:t>Actores involucrados en el procedimiento de </a:t>
            </a:r>
          </a:p>
          <a:p>
            <a:pPr algn="ctr">
              <a:defRPr/>
            </a:pPr>
            <a:r>
              <a:rPr lang="es-PE" sz="2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denuncia, atención, investigación y sanción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B4F416A-136B-CE6E-FBC7-30B7037440A6}"/>
              </a:ext>
            </a:extLst>
          </p:cNvPr>
          <p:cNvGraphicFramePr/>
          <p:nvPr/>
        </p:nvGraphicFramePr>
        <p:xfrm>
          <a:off x="798736" y="1662262"/>
          <a:ext cx="7402512" cy="507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EFA1102A-E6CB-88B8-A001-C634ED135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8" y="404813"/>
            <a:ext cx="8229600" cy="24479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s-P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s-P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PE" sz="4400" b="1" dirty="0">
                <a:solidFill>
                  <a:schemeClr val="accent1">
                    <a:lumMod val="50000"/>
                  </a:schemeClr>
                </a:solidFill>
              </a:rPr>
              <a:t>MUCHAS GRACIAS</a:t>
            </a:r>
          </a:p>
        </p:txBody>
      </p:sp>
      <p:sp>
        <p:nvSpPr>
          <p:cNvPr id="52227" name="4 Marcador de número de diapositiva">
            <a:extLst>
              <a:ext uri="{FF2B5EF4-FFF2-40B4-BE49-F238E27FC236}">
                <a16:creationId xmlns:a16="http://schemas.microsoft.com/office/drawing/2014/main" id="{C7A01105-4D62-FA34-5E61-3649A467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3AD529-040C-4A26-B813-D3F2050A1B4C}" type="slidenum">
              <a:rPr lang="es-ES" altLang="es-ES" sz="1400" smtClean="0"/>
              <a:pPr/>
              <a:t>28</a:t>
            </a:fld>
            <a:endParaRPr lang="es-ES" altLang="es-ES" sz="1400"/>
          </a:p>
        </p:txBody>
      </p:sp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4 Marcador de número de diapositiva">
            <a:extLst>
              <a:ext uri="{FF2B5EF4-FFF2-40B4-BE49-F238E27FC236}">
                <a16:creationId xmlns:a16="http://schemas.microsoft.com/office/drawing/2014/main" id="{5E049785-9DD8-1BCF-874E-B45085CF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83F454-22EE-40C8-9D20-A7C942CEA287}" type="slidenum">
              <a:rPr lang="es-ES" altLang="es-ES" sz="1400" smtClean="0"/>
              <a:pPr/>
              <a:t>3</a:t>
            </a:fld>
            <a:endParaRPr lang="es-ES" altLang="es-ES" sz="1400"/>
          </a:p>
        </p:txBody>
      </p:sp>
      <p:sp>
        <p:nvSpPr>
          <p:cNvPr id="20483" name="1 Título">
            <a:extLst>
              <a:ext uri="{FF2B5EF4-FFF2-40B4-BE49-F238E27FC236}">
                <a16:creationId xmlns:a16="http://schemas.microsoft.com/office/drawing/2014/main" id="{409A82D3-61BC-BC35-4D19-5EB991405BDA}"/>
              </a:ext>
            </a:extLst>
          </p:cNvPr>
          <p:cNvSpPr txBox="1">
            <a:spLocks/>
          </p:cNvSpPr>
          <p:nvPr/>
        </p:nvSpPr>
        <p:spPr bwMode="auto">
          <a:xfrm>
            <a:off x="539750" y="1125538"/>
            <a:ext cx="7696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ES" sz="3200" b="1">
                <a:solidFill>
                  <a:schemeClr val="tx2"/>
                </a:solidFill>
                <a:latin typeface="Calibri" panose="020F0502020204030204" pitchFamily="34" charset="0"/>
              </a:rPr>
              <a:t>Las Faltas Disciplinarias</a:t>
            </a:r>
          </a:p>
        </p:txBody>
      </p:sp>
      <p:sp>
        <p:nvSpPr>
          <p:cNvPr id="20484" name="AutoShape 7" descr="Resultado de imagen para regimen disciplinario laboral">
            <a:extLst>
              <a:ext uri="{FF2B5EF4-FFF2-40B4-BE49-F238E27FC236}">
                <a16:creationId xmlns:a16="http://schemas.microsoft.com/office/drawing/2014/main" id="{2EE4BD1E-9A4F-92D4-184E-25F822200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sp>
        <p:nvSpPr>
          <p:cNvPr id="20485" name="AutoShape 9" descr="Resultado de imagen para regimen disciplinario laboral">
            <a:extLst>
              <a:ext uri="{FF2B5EF4-FFF2-40B4-BE49-F238E27FC236}">
                <a16:creationId xmlns:a16="http://schemas.microsoft.com/office/drawing/2014/main" id="{25D5404B-35D8-2020-0111-3A5FCB3257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sp>
        <p:nvSpPr>
          <p:cNvPr id="2" name="Pentágono 1">
            <a:extLst>
              <a:ext uri="{FF2B5EF4-FFF2-40B4-BE49-F238E27FC236}">
                <a16:creationId xmlns:a16="http://schemas.microsoft.com/office/drawing/2014/main" id="{2100AF99-8027-D4C7-E04C-638122706AB2}"/>
              </a:ext>
            </a:extLst>
          </p:cNvPr>
          <p:cNvSpPr/>
          <p:nvPr/>
        </p:nvSpPr>
        <p:spPr>
          <a:xfrm>
            <a:off x="3167063" y="2565400"/>
            <a:ext cx="2809875" cy="259238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BBA2ACB-4387-2E56-2CB2-2300F6B43E65}"/>
              </a:ext>
            </a:extLst>
          </p:cNvPr>
          <p:cNvGrpSpPr/>
          <p:nvPr/>
        </p:nvGrpSpPr>
        <p:grpSpPr>
          <a:xfrm>
            <a:off x="3941930" y="1844824"/>
            <a:ext cx="1260139" cy="634851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2333A9E8-082F-6D34-31C1-A655B5C95C6F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ángulo: esquinas redondeadas 4">
              <a:extLst>
                <a:ext uri="{FF2B5EF4-FFF2-40B4-BE49-F238E27FC236}">
                  <a16:creationId xmlns:a16="http://schemas.microsoft.com/office/drawing/2014/main" id="{709259BB-0CF1-6BF2-1CCB-3C00656332C1}"/>
                </a:ext>
              </a:extLst>
            </p:cNvPr>
            <p:cNvSpPr txBox="1"/>
            <p:nvPr/>
          </p:nvSpPr>
          <p:spPr>
            <a:xfrm>
              <a:off x="3349454" y="548867"/>
              <a:ext cx="3126174" cy="863716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Ley del Servicio Civil</a:t>
              </a:r>
              <a:endParaRPr lang="es-PE" sz="1700" dirty="0">
                <a:cs typeface="Calibri" pitchFamily="34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15AE42B-375C-2F31-D7B6-1F724D29BC36}"/>
              </a:ext>
            </a:extLst>
          </p:cNvPr>
          <p:cNvGrpSpPr/>
          <p:nvPr/>
        </p:nvGrpSpPr>
        <p:grpSpPr>
          <a:xfrm>
            <a:off x="6060427" y="2783344"/>
            <a:ext cx="1649203" cy="934789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11D872BB-E332-6275-7BB1-DA13D24B2A9C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ángulo: esquinas redondeadas 4">
              <a:extLst>
                <a:ext uri="{FF2B5EF4-FFF2-40B4-BE49-F238E27FC236}">
                  <a16:creationId xmlns:a16="http://schemas.microsoft.com/office/drawing/2014/main" id="{638B5F14-51EF-2B57-7BA4-9FD777D9732E}"/>
                </a:ext>
              </a:extLst>
            </p:cNvPr>
            <p:cNvSpPr txBox="1"/>
            <p:nvPr/>
          </p:nvSpPr>
          <p:spPr>
            <a:xfrm>
              <a:off x="3349453" y="503450"/>
              <a:ext cx="3126175" cy="983320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Reglamento de la Ley del Servicio Civil</a:t>
              </a:r>
              <a:endParaRPr lang="es-PE" sz="1700" dirty="0">
                <a:cs typeface="Calibri" pitchFamily="34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472EE4C-94AC-6C8F-742F-9B8D7CC446C3}"/>
              </a:ext>
            </a:extLst>
          </p:cNvPr>
          <p:cNvGrpSpPr/>
          <p:nvPr/>
        </p:nvGrpSpPr>
        <p:grpSpPr>
          <a:xfrm>
            <a:off x="5634546" y="5102447"/>
            <a:ext cx="2158573" cy="996802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166BBD48-9687-3684-77C1-1E211543C92E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ángulo: esquinas redondeadas 4">
              <a:extLst>
                <a:ext uri="{FF2B5EF4-FFF2-40B4-BE49-F238E27FC236}">
                  <a16:creationId xmlns:a16="http://schemas.microsoft.com/office/drawing/2014/main" id="{870F1F4C-96DE-BBAC-ACE1-02DCD52E3455}"/>
                </a:ext>
              </a:extLst>
            </p:cNvPr>
            <p:cNvSpPr txBox="1"/>
            <p:nvPr/>
          </p:nvSpPr>
          <p:spPr>
            <a:xfrm>
              <a:off x="3349454" y="548867"/>
              <a:ext cx="3126174" cy="983320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Ley del Procedimiento Administrativo General Servicio Civil</a:t>
              </a:r>
              <a:endParaRPr lang="es-PE" sz="1700" dirty="0">
                <a:cs typeface="Calibri" pitchFamily="34" charset="0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409FCE4-4138-FF62-6BBD-8CF88D7CE300}"/>
              </a:ext>
            </a:extLst>
          </p:cNvPr>
          <p:cNvGrpSpPr/>
          <p:nvPr/>
        </p:nvGrpSpPr>
        <p:grpSpPr>
          <a:xfrm>
            <a:off x="1522202" y="5088189"/>
            <a:ext cx="1991867" cy="971467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F5632CC2-FADE-630E-22BF-66025D4CE9B6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ángulo: esquinas redondeadas 4">
              <a:extLst>
                <a:ext uri="{FF2B5EF4-FFF2-40B4-BE49-F238E27FC236}">
                  <a16:creationId xmlns:a16="http://schemas.microsoft.com/office/drawing/2014/main" id="{225FF48A-70D9-C0D5-A941-A2A25C046DD9}"/>
                </a:ext>
              </a:extLst>
            </p:cNvPr>
            <p:cNvSpPr txBox="1"/>
            <p:nvPr/>
          </p:nvSpPr>
          <p:spPr>
            <a:xfrm>
              <a:off x="3349454" y="548867"/>
              <a:ext cx="3126174" cy="983320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Ley del Código de Ética de la Función Pública </a:t>
              </a:r>
              <a:endParaRPr lang="es-PE" sz="1700" dirty="0">
                <a:cs typeface="Calibri" pitchFamily="34" charset="0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24B44FD-3271-D6EC-9201-5AEF4A17F210}"/>
              </a:ext>
            </a:extLst>
          </p:cNvPr>
          <p:cNvGrpSpPr/>
          <p:nvPr/>
        </p:nvGrpSpPr>
        <p:grpSpPr>
          <a:xfrm>
            <a:off x="1259632" y="2852440"/>
            <a:ext cx="1794265" cy="865693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2B4DBA3C-2C60-1F27-A114-4DDFE6D2B3B7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: esquinas redondeadas 4">
              <a:extLst>
                <a:ext uri="{FF2B5EF4-FFF2-40B4-BE49-F238E27FC236}">
                  <a16:creationId xmlns:a16="http://schemas.microsoft.com/office/drawing/2014/main" id="{0D36D8E6-ADCD-9F7A-5097-32E296E0AABB}"/>
                </a:ext>
              </a:extLst>
            </p:cNvPr>
            <p:cNvSpPr txBox="1"/>
            <p:nvPr/>
          </p:nvSpPr>
          <p:spPr>
            <a:xfrm>
              <a:off x="3349453" y="548867"/>
              <a:ext cx="3126175" cy="983320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Reglamento Interno de Servidores Civiles</a:t>
              </a:r>
              <a:endParaRPr lang="es-PE" sz="1700" dirty="0"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4 Marcador de número de diapositiva">
            <a:extLst>
              <a:ext uri="{FF2B5EF4-FFF2-40B4-BE49-F238E27FC236}">
                <a16:creationId xmlns:a16="http://schemas.microsoft.com/office/drawing/2014/main" id="{8B820A19-E22A-6C9D-B623-5ACBD61E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6A4D10-FCDD-40E4-8873-720E57EEDBB3}" type="slidenum">
              <a:rPr lang="es-ES" altLang="es-ES" sz="1400" smtClean="0"/>
              <a:pPr/>
              <a:t>4</a:t>
            </a:fld>
            <a:endParaRPr lang="es-ES" altLang="es-ES" sz="1400"/>
          </a:p>
        </p:txBody>
      </p:sp>
      <p:sp>
        <p:nvSpPr>
          <p:cNvPr id="21507" name="1 Título">
            <a:extLst>
              <a:ext uri="{FF2B5EF4-FFF2-40B4-BE49-F238E27FC236}">
                <a16:creationId xmlns:a16="http://schemas.microsoft.com/office/drawing/2014/main" id="{EBE9E3A4-598D-2BBC-8B2F-1A5DC740D4FF}"/>
              </a:ext>
            </a:extLst>
          </p:cNvPr>
          <p:cNvSpPr txBox="1">
            <a:spLocks/>
          </p:cNvSpPr>
          <p:nvPr/>
        </p:nvSpPr>
        <p:spPr bwMode="auto">
          <a:xfrm>
            <a:off x="633413" y="990600"/>
            <a:ext cx="7696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ES" sz="3200" b="1">
                <a:solidFill>
                  <a:schemeClr val="tx2"/>
                </a:solidFill>
                <a:latin typeface="Calibri" panose="020F0502020204030204" pitchFamily="34" charset="0"/>
              </a:rPr>
              <a:t>Las Faltas Disciplinarias</a:t>
            </a:r>
          </a:p>
        </p:txBody>
      </p:sp>
      <p:sp>
        <p:nvSpPr>
          <p:cNvPr id="21508" name="AutoShape 7" descr="Resultado de imagen para regimen disciplinario laboral">
            <a:extLst>
              <a:ext uri="{FF2B5EF4-FFF2-40B4-BE49-F238E27FC236}">
                <a16:creationId xmlns:a16="http://schemas.microsoft.com/office/drawing/2014/main" id="{25137EAB-32E3-1439-E984-5250001CA3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sp>
        <p:nvSpPr>
          <p:cNvPr id="21509" name="AutoShape 9" descr="Resultado de imagen para regimen disciplinario laboral">
            <a:extLst>
              <a:ext uri="{FF2B5EF4-FFF2-40B4-BE49-F238E27FC236}">
                <a16:creationId xmlns:a16="http://schemas.microsoft.com/office/drawing/2014/main" id="{AD51640F-C0EC-546A-7902-66C258F970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3C839DA-C835-055F-74C7-0BE6E86809F9}"/>
              </a:ext>
            </a:extLst>
          </p:cNvPr>
          <p:cNvGrpSpPr/>
          <p:nvPr/>
        </p:nvGrpSpPr>
        <p:grpSpPr>
          <a:xfrm>
            <a:off x="1659216" y="1671035"/>
            <a:ext cx="5812054" cy="841226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02D13D3B-B855-8629-C0A9-4DE2D118C17E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ángulo: esquinas redondeadas 4">
              <a:extLst>
                <a:ext uri="{FF2B5EF4-FFF2-40B4-BE49-F238E27FC236}">
                  <a16:creationId xmlns:a16="http://schemas.microsoft.com/office/drawing/2014/main" id="{83425E61-A4D7-B280-D490-6D478DE9D203}"/>
                </a:ext>
              </a:extLst>
            </p:cNvPr>
            <p:cNvSpPr txBox="1"/>
            <p:nvPr/>
          </p:nvSpPr>
          <p:spPr>
            <a:xfrm>
              <a:off x="3349454" y="548867"/>
              <a:ext cx="3126174" cy="983320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Ley del Servicio Civil 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Ley Nº 30057 	-   Artículo 85º</a:t>
              </a:r>
              <a:endParaRPr lang="es-PE" sz="1700" dirty="0">
                <a:cs typeface="Calibri" pitchFamily="34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976A988-2D76-A8CA-5F0F-AD784A52BD90}"/>
              </a:ext>
            </a:extLst>
          </p:cNvPr>
          <p:cNvGrpSpPr/>
          <p:nvPr/>
        </p:nvGrpSpPr>
        <p:grpSpPr>
          <a:xfrm>
            <a:off x="1659216" y="2559684"/>
            <a:ext cx="5812054" cy="882770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468EE40E-2C54-91D7-ECAF-4AC4E517A7B9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ángulo: esquinas redondeadas 4">
              <a:extLst>
                <a:ext uri="{FF2B5EF4-FFF2-40B4-BE49-F238E27FC236}">
                  <a16:creationId xmlns:a16="http://schemas.microsoft.com/office/drawing/2014/main" id="{7AC25B22-BCB7-3EF2-055B-6267B4198455}"/>
                </a:ext>
              </a:extLst>
            </p:cNvPr>
            <p:cNvSpPr txBox="1"/>
            <p:nvPr/>
          </p:nvSpPr>
          <p:spPr>
            <a:xfrm>
              <a:off x="3349454" y="548865"/>
              <a:ext cx="3126174" cy="1047972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Reglamento de la Ley del Servicio Civil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(D.S. Nº 40-2014-PCM) - Artículo 90º</a:t>
              </a:r>
              <a:endParaRPr lang="es-PE" sz="1700" dirty="0">
                <a:cs typeface="Calibri" pitchFamily="34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1DC7B03-413D-0805-B17A-B4BE6BE8AE52}"/>
              </a:ext>
            </a:extLst>
          </p:cNvPr>
          <p:cNvGrpSpPr/>
          <p:nvPr/>
        </p:nvGrpSpPr>
        <p:grpSpPr>
          <a:xfrm>
            <a:off x="1661294" y="3482842"/>
            <a:ext cx="5791026" cy="934789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20676A77-BA69-911D-E8D9-F165AED34E32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ángulo: esquinas redondeadas 4">
              <a:extLst>
                <a:ext uri="{FF2B5EF4-FFF2-40B4-BE49-F238E27FC236}">
                  <a16:creationId xmlns:a16="http://schemas.microsoft.com/office/drawing/2014/main" id="{A40E0EB3-638D-03AF-F410-66189879643F}"/>
                </a:ext>
              </a:extLst>
            </p:cNvPr>
            <p:cNvSpPr txBox="1"/>
            <p:nvPr/>
          </p:nvSpPr>
          <p:spPr>
            <a:xfrm>
              <a:off x="3349453" y="548867"/>
              <a:ext cx="3126175" cy="983321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Ley del Procedimiento Administrativo General Servicio Civil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Ley Nº 27444   -	 Artículo 261º</a:t>
              </a:r>
              <a:endParaRPr lang="es-PE" sz="1700" dirty="0">
                <a:cs typeface="Calibri" pitchFamily="34" charset="0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8C808B7-9513-D463-D2B0-991DA9DC369A}"/>
              </a:ext>
            </a:extLst>
          </p:cNvPr>
          <p:cNvGrpSpPr/>
          <p:nvPr/>
        </p:nvGrpSpPr>
        <p:grpSpPr>
          <a:xfrm>
            <a:off x="1667011" y="4458021"/>
            <a:ext cx="5779591" cy="814100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2FBAE207-A9CD-5E14-2C8A-213194A83734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ángulo: esquinas redondeadas 4">
              <a:extLst>
                <a:ext uri="{FF2B5EF4-FFF2-40B4-BE49-F238E27FC236}">
                  <a16:creationId xmlns:a16="http://schemas.microsoft.com/office/drawing/2014/main" id="{6853B8E9-EAD5-EB36-43AC-B68F2A27E4AA}"/>
                </a:ext>
              </a:extLst>
            </p:cNvPr>
            <p:cNvSpPr txBox="1"/>
            <p:nvPr/>
          </p:nvSpPr>
          <p:spPr>
            <a:xfrm>
              <a:off x="3349454" y="548867"/>
              <a:ext cx="3126174" cy="983320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Ley de Código de Ética de la Función Pública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Artículo 6º </a:t>
              </a:r>
              <a:endParaRPr lang="es-PE" sz="1700" dirty="0">
                <a:cs typeface="Calibri" pitchFamily="34" charset="0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2465B16-AE26-E8D7-1DAE-3C13F6036682}"/>
              </a:ext>
            </a:extLst>
          </p:cNvPr>
          <p:cNvGrpSpPr/>
          <p:nvPr/>
        </p:nvGrpSpPr>
        <p:grpSpPr>
          <a:xfrm>
            <a:off x="1659216" y="5323785"/>
            <a:ext cx="5788620" cy="896039"/>
            <a:chOff x="3292875" y="492284"/>
            <a:chExt cx="3196160" cy="1159103"/>
          </a:xfrm>
          <a:scene3d>
            <a:camera prst="orthographicFront"/>
            <a:lightRig rig="chilly" dir="t"/>
          </a:scene3d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D865C8A1-145A-B256-FE43-FF4822F068DA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: esquinas redondeadas 4">
              <a:extLst>
                <a:ext uri="{FF2B5EF4-FFF2-40B4-BE49-F238E27FC236}">
                  <a16:creationId xmlns:a16="http://schemas.microsoft.com/office/drawing/2014/main" id="{A1AF6A54-6A10-3908-D680-282D7AAE504A}"/>
                </a:ext>
              </a:extLst>
            </p:cNvPr>
            <p:cNvSpPr txBox="1"/>
            <p:nvPr/>
          </p:nvSpPr>
          <p:spPr>
            <a:xfrm>
              <a:off x="3362860" y="562519"/>
              <a:ext cx="3126175" cy="983319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Reglamento Interno de Servidores Civiles (RIS) 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700" b="1" dirty="0">
                  <a:cs typeface="Calibri" pitchFamily="34" charset="0"/>
                </a:rPr>
                <a:t>Propio de cada entidad</a:t>
              </a:r>
              <a:endParaRPr lang="es-PE" sz="1700" dirty="0"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4 Marcador de número de diapositiva">
            <a:extLst>
              <a:ext uri="{FF2B5EF4-FFF2-40B4-BE49-F238E27FC236}">
                <a16:creationId xmlns:a16="http://schemas.microsoft.com/office/drawing/2014/main" id="{B9705B08-9C83-63C0-5153-EB2A48A9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0481E5-B15A-4F88-867F-AB5A1DF09D2E}" type="slidenum">
              <a:rPr lang="es-ES" altLang="es-ES" sz="1400" smtClean="0"/>
              <a:pPr/>
              <a:t>5</a:t>
            </a:fld>
            <a:endParaRPr lang="es-ES" altLang="es-ES" sz="1400"/>
          </a:p>
        </p:txBody>
      </p:sp>
      <p:sp>
        <p:nvSpPr>
          <p:cNvPr id="22531" name="1 Título">
            <a:extLst>
              <a:ext uri="{FF2B5EF4-FFF2-40B4-BE49-F238E27FC236}">
                <a16:creationId xmlns:a16="http://schemas.microsoft.com/office/drawing/2014/main" id="{BE1314A1-352F-2B2D-0E59-86BD15AE1254}"/>
              </a:ext>
            </a:extLst>
          </p:cNvPr>
          <p:cNvSpPr txBox="1">
            <a:spLocks/>
          </p:cNvSpPr>
          <p:nvPr/>
        </p:nvSpPr>
        <p:spPr bwMode="auto">
          <a:xfrm>
            <a:off x="539750" y="1125538"/>
            <a:ext cx="7696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ES" sz="3200" b="1">
                <a:solidFill>
                  <a:schemeClr val="tx2"/>
                </a:solidFill>
                <a:latin typeface="Calibri" panose="020F0502020204030204" pitchFamily="34" charset="0"/>
              </a:rPr>
              <a:t>Sanciones Disciplinarias</a:t>
            </a:r>
          </a:p>
        </p:txBody>
      </p:sp>
      <p:sp>
        <p:nvSpPr>
          <p:cNvPr id="22532" name="AutoShape 7" descr="Resultado de imagen para regimen disciplinario laboral">
            <a:extLst>
              <a:ext uri="{FF2B5EF4-FFF2-40B4-BE49-F238E27FC236}">
                <a16:creationId xmlns:a16="http://schemas.microsoft.com/office/drawing/2014/main" id="{4B86E933-64F1-2508-C2DC-94764EEAE0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sp>
        <p:nvSpPr>
          <p:cNvPr id="22533" name="AutoShape 9" descr="Resultado de imagen para regimen disciplinario laboral">
            <a:extLst>
              <a:ext uri="{FF2B5EF4-FFF2-40B4-BE49-F238E27FC236}">
                <a16:creationId xmlns:a16="http://schemas.microsoft.com/office/drawing/2014/main" id="{70317331-C1D2-BECA-522A-CB4AA487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55A7EC7-3D40-A29D-6C70-43605DE862C8}"/>
              </a:ext>
            </a:extLst>
          </p:cNvPr>
          <p:cNvGrpSpPr/>
          <p:nvPr/>
        </p:nvGrpSpPr>
        <p:grpSpPr>
          <a:xfrm>
            <a:off x="1645277" y="2059062"/>
            <a:ext cx="5812054" cy="841226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59DF5BF9-C009-2748-4E8C-495616EE4A7B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ángulo: esquinas redondeadas 4">
              <a:extLst>
                <a:ext uri="{FF2B5EF4-FFF2-40B4-BE49-F238E27FC236}">
                  <a16:creationId xmlns:a16="http://schemas.microsoft.com/office/drawing/2014/main" id="{CB3C37B0-5081-7687-32A3-45DB17612792}"/>
                </a:ext>
              </a:extLst>
            </p:cNvPr>
            <p:cNvSpPr txBox="1"/>
            <p:nvPr/>
          </p:nvSpPr>
          <p:spPr>
            <a:xfrm>
              <a:off x="3349454" y="547380"/>
              <a:ext cx="3126174" cy="983319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cs typeface="Calibri" pitchFamily="34" charset="0"/>
                </a:rPr>
                <a:t>Amonestación Verbal</a:t>
              </a:r>
              <a:r>
                <a:rPr lang="es-ES" sz="2200" dirty="0">
                  <a:cs typeface="Calibri" pitchFamily="34" charset="0"/>
                </a:rPr>
                <a:t> </a:t>
              </a:r>
              <a:endParaRPr lang="es-PE" sz="2200" dirty="0">
                <a:cs typeface="Calibri" pitchFamily="34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18A0B52-38B7-9F3E-84DA-F160043A8E55}"/>
              </a:ext>
            </a:extLst>
          </p:cNvPr>
          <p:cNvGrpSpPr/>
          <p:nvPr/>
        </p:nvGrpSpPr>
        <p:grpSpPr>
          <a:xfrm>
            <a:off x="1645277" y="2947711"/>
            <a:ext cx="5812054" cy="882770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BEC45522-D1B1-C412-D51C-2107F27FAB5F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ángulo: esquinas redondeadas 4">
              <a:extLst>
                <a:ext uri="{FF2B5EF4-FFF2-40B4-BE49-F238E27FC236}">
                  <a16:creationId xmlns:a16="http://schemas.microsoft.com/office/drawing/2014/main" id="{EDBD5E39-C2DB-0495-769B-BDB88485013D}"/>
                </a:ext>
              </a:extLst>
            </p:cNvPr>
            <p:cNvSpPr txBox="1"/>
            <p:nvPr/>
          </p:nvSpPr>
          <p:spPr>
            <a:xfrm>
              <a:off x="3349454" y="548865"/>
              <a:ext cx="3126174" cy="1047972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cs typeface="Calibri" pitchFamily="34" charset="0"/>
                </a:rPr>
                <a:t>Amonestación Escrita</a:t>
              </a:r>
              <a:r>
                <a:rPr lang="es-ES" sz="2200" dirty="0">
                  <a:cs typeface="Calibri" pitchFamily="34" charset="0"/>
                </a:rPr>
                <a:t> </a:t>
              </a:r>
              <a:endParaRPr lang="es-PE" sz="2200" dirty="0">
                <a:cs typeface="Calibri" pitchFamily="34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526499B-7B58-8108-3816-672A31A09BBC}"/>
              </a:ext>
            </a:extLst>
          </p:cNvPr>
          <p:cNvGrpSpPr/>
          <p:nvPr/>
        </p:nvGrpSpPr>
        <p:grpSpPr>
          <a:xfrm>
            <a:off x="1647355" y="3870869"/>
            <a:ext cx="5791026" cy="934789"/>
            <a:chOff x="3292875" y="492284"/>
            <a:chExt cx="3182753" cy="1159103"/>
          </a:xfrm>
          <a:scene3d>
            <a:camera prst="orthographicFront"/>
            <a:lightRig rig="chilly" dir="t"/>
          </a:scene3d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F8608447-488C-EB62-56F5-5D3D3B20574D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ángulo: esquinas redondeadas 4">
              <a:extLst>
                <a:ext uri="{FF2B5EF4-FFF2-40B4-BE49-F238E27FC236}">
                  <a16:creationId xmlns:a16="http://schemas.microsoft.com/office/drawing/2014/main" id="{75DBDBB1-A7F9-D5C0-142E-4704569B574A}"/>
                </a:ext>
              </a:extLst>
            </p:cNvPr>
            <p:cNvSpPr txBox="1"/>
            <p:nvPr/>
          </p:nvSpPr>
          <p:spPr>
            <a:xfrm>
              <a:off x="3349453" y="548867"/>
              <a:ext cx="3126175" cy="983321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2200" b="1" dirty="0">
                  <a:cs typeface="Calibri" pitchFamily="34" charset="0"/>
                </a:rPr>
                <a:t>Suspensión Sin Goce de Remuneraciones</a:t>
              </a:r>
              <a:endParaRPr lang="es-PE" sz="2200" dirty="0">
                <a:cs typeface="Calibri" pitchFamily="34" charset="0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0CDEF98-6930-EDCD-6C98-ABEAB94CED03}"/>
              </a:ext>
            </a:extLst>
          </p:cNvPr>
          <p:cNvGrpSpPr/>
          <p:nvPr/>
        </p:nvGrpSpPr>
        <p:grpSpPr>
          <a:xfrm>
            <a:off x="1656557" y="4846046"/>
            <a:ext cx="5788620" cy="896039"/>
            <a:chOff x="3292875" y="492284"/>
            <a:chExt cx="3196160" cy="1159103"/>
          </a:xfrm>
          <a:scene3d>
            <a:camera prst="orthographicFront"/>
            <a:lightRig rig="chilly" dir="t"/>
          </a:scene3d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FED476BB-8493-8381-D777-788808089D94}"/>
                </a:ext>
              </a:extLst>
            </p:cNvPr>
            <p:cNvSpPr/>
            <p:nvPr/>
          </p:nvSpPr>
          <p:spPr>
            <a:xfrm>
              <a:off x="3292875" y="492284"/>
              <a:ext cx="3182753" cy="1159103"/>
            </a:xfrm>
            <a:prstGeom prst="roundRect">
              <a:avLst/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: esquinas redondeadas 4">
              <a:extLst>
                <a:ext uri="{FF2B5EF4-FFF2-40B4-BE49-F238E27FC236}">
                  <a16:creationId xmlns:a16="http://schemas.microsoft.com/office/drawing/2014/main" id="{78714F87-64BF-1F12-67AD-E0EA40CC9B02}"/>
                </a:ext>
              </a:extLst>
            </p:cNvPr>
            <p:cNvSpPr txBox="1"/>
            <p:nvPr/>
          </p:nvSpPr>
          <p:spPr>
            <a:xfrm>
              <a:off x="3362860" y="562519"/>
              <a:ext cx="3126175" cy="983319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2200" b="1" dirty="0">
                  <a:cs typeface="Calibri" pitchFamily="34" charset="0"/>
                </a:rPr>
                <a:t>Destitución </a:t>
              </a:r>
              <a:endParaRPr lang="es-PE" sz="2200" dirty="0"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4 Marcador de número de diapositiva">
            <a:extLst>
              <a:ext uri="{FF2B5EF4-FFF2-40B4-BE49-F238E27FC236}">
                <a16:creationId xmlns:a16="http://schemas.microsoft.com/office/drawing/2014/main" id="{15A456E4-2044-8376-3714-DF4E6111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EF5E59-2CF1-41E7-AC21-6EA2B63773DD}" type="slidenum">
              <a:rPr lang="es-ES" altLang="es-ES" sz="1400" smtClean="0"/>
              <a:pPr/>
              <a:t>6</a:t>
            </a:fld>
            <a:endParaRPr lang="es-ES" altLang="es-ES" sz="1400"/>
          </a:p>
        </p:txBody>
      </p:sp>
      <p:sp>
        <p:nvSpPr>
          <p:cNvPr id="24579" name="1 Título">
            <a:extLst>
              <a:ext uri="{FF2B5EF4-FFF2-40B4-BE49-F238E27FC236}">
                <a16:creationId xmlns:a16="http://schemas.microsoft.com/office/drawing/2014/main" id="{F5ECEC33-0B75-4498-37CB-0B2EE922D82A}"/>
              </a:ext>
            </a:extLst>
          </p:cNvPr>
          <p:cNvSpPr txBox="1">
            <a:spLocks/>
          </p:cNvSpPr>
          <p:nvPr/>
        </p:nvSpPr>
        <p:spPr bwMode="auto">
          <a:xfrm>
            <a:off x="539750" y="1125538"/>
            <a:ext cx="7696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ES" sz="3200" b="1">
                <a:solidFill>
                  <a:schemeClr val="tx2"/>
                </a:solidFill>
                <a:latin typeface="Calibri" panose="020F0502020204030204" pitchFamily="34" charset="0"/>
              </a:rPr>
              <a:t>Registro de Sanciones</a:t>
            </a:r>
          </a:p>
        </p:txBody>
      </p:sp>
      <p:sp>
        <p:nvSpPr>
          <p:cNvPr id="24580" name="AutoShape 7" descr="Resultado de imagen para regimen disciplinario laboral">
            <a:extLst>
              <a:ext uri="{FF2B5EF4-FFF2-40B4-BE49-F238E27FC236}">
                <a16:creationId xmlns:a16="http://schemas.microsoft.com/office/drawing/2014/main" id="{A6DE14D2-7B86-835D-A2EB-651063AE39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sp>
        <p:nvSpPr>
          <p:cNvPr id="24581" name="AutoShape 9" descr="Resultado de imagen para regimen disciplinario laboral">
            <a:extLst>
              <a:ext uri="{FF2B5EF4-FFF2-40B4-BE49-F238E27FC236}">
                <a16:creationId xmlns:a16="http://schemas.microsoft.com/office/drawing/2014/main" id="{0FD772C7-4C55-3C1F-E645-9B8BCE421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CFE04B8-AE5A-D9CA-B4FA-9C570ED68CC0}"/>
              </a:ext>
            </a:extLst>
          </p:cNvPr>
          <p:cNvCxnSpPr>
            <a:cxnSpLocks/>
          </p:cNvCxnSpPr>
          <p:nvPr/>
        </p:nvCxnSpPr>
        <p:spPr>
          <a:xfrm>
            <a:off x="4614863" y="2060575"/>
            <a:ext cx="0" cy="3455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4D2E2CA2-0868-F4AF-0908-F9FA3F308AB3}"/>
              </a:ext>
            </a:extLst>
          </p:cNvPr>
          <p:cNvSpPr/>
          <p:nvPr/>
        </p:nvSpPr>
        <p:spPr>
          <a:xfrm>
            <a:off x="1497013" y="2060575"/>
            <a:ext cx="2016125" cy="1084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/>
              <a:t>Legajos del Personal </a:t>
            </a:r>
            <a:endParaRPr lang="es-PE" sz="2000" b="1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A7529B6-1A5F-76D7-F93B-B6418EACCEB6}"/>
              </a:ext>
            </a:extLst>
          </p:cNvPr>
          <p:cNvSpPr/>
          <p:nvPr/>
        </p:nvSpPr>
        <p:spPr>
          <a:xfrm>
            <a:off x="5556250" y="2092325"/>
            <a:ext cx="2374900" cy="1201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/>
              <a:t>Registro Nacional de Sanciones Contra Servidores Civiles</a:t>
            </a:r>
          </a:p>
          <a:p>
            <a:pPr algn="ctr">
              <a:defRPr/>
            </a:pPr>
            <a:r>
              <a:rPr lang="es-ES" sz="2000" b="1" dirty="0"/>
              <a:t>(RNSSC)</a:t>
            </a:r>
            <a:endParaRPr lang="es-PE" sz="2000" b="1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97259DA-88C9-9636-8A01-7D51DA81D028}"/>
              </a:ext>
            </a:extLst>
          </p:cNvPr>
          <p:cNvSpPr/>
          <p:nvPr/>
        </p:nvSpPr>
        <p:spPr>
          <a:xfrm>
            <a:off x="1090613" y="4352925"/>
            <a:ext cx="3014662" cy="1289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2200" b="1" dirty="0"/>
              <a:t>Amonestación Escrita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2200" b="1" dirty="0"/>
              <a:t>Suspensión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2200" b="1" dirty="0"/>
              <a:t>Destitución </a:t>
            </a:r>
            <a:endParaRPr lang="es-PE" sz="2200" b="1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037C137-4900-23E1-148B-1289202600F9}"/>
              </a:ext>
            </a:extLst>
          </p:cNvPr>
          <p:cNvSpPr/>
          <p:nvPr/>
        </p:nvSpPr>
        <p:spPr>
          <a:xfrm>
            <a:off x="5715000" y="4352925"/>
            <a:ext cx="2216150" cy="1085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s-ES" sz="2200" b="1" dirty="0"/>
              <a:t>Suspensión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s-ES" sz="2200" b="1" dirty="0"/>
              <a:t>Destitución </a:t>
            </a:r>
            <a:endParaRPr lang="es-PE" sz="2200" b="1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9F357121-1E0A-E915-D17C-9EB7D2837D32}"/>
              </a:ext>
            </a:extLst>
          </p:cNvPr>
          <p:cNvSpPr/>
          <p:nvPr/>
        </p:nvSpPr>
        <p:spPr>
          <a:xfrm>
            <a:off x="2411413" y="3429000"/>
            <a:ext cx="371475" cy="625475"/>
          </a:xfrm>
          <a:prstGeom prst="down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F9B71F39-7F40-FFDC-D8A8-4A1CBA85E0B0}"/>
              </a:ext>
            </a:extLst>
          </p:cNvPr>
          <p:cNvSpPr/>
          <p:nvPr/>
        </p:nvSpPr>
        <p:spPr>
          <a:xfrm>
            <a:off x="6573838" y="3398838"/>
            <a:ext cx="339725" cy="608012"/>
          </a:xfrm>
          <a:prstGeom prst="down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4 Marcador de número de diapositiva">
            <a:extLst>
              <a:ext uri="{FF2B5EF4-FFF2-40B4-BE49-F238E27FC236}">
                <a16:creationId xmlns:a16="http://schemas.microsoft.com/office/drawing/2014/main" id="{04071A48-9AA6-1810-0A4D-5318DBC1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FFA3FA-CDE3-4B3B-A07E-54BAB6A16CCD}" type="slidenum">
              <a:rPr lang="es-ES" altLang="es-ES" sz="1400" smtClean="0"/>
              <a:pPr/>
              <a:t>7</a:t>
            </a:fld>
            <a:endParaRPr lang="es-ES" altLang="es-ES" sz="1400"/>
          </a:p>
        </p:txBody>
      </p:sp>
      <p:sp>
        <p:nvSpPr>
          <p:cNvPr id="26627" name="1 Título">
            <a:extLst>
              <a:ext uri="{FF2B5EF4-FFF2-40B4-BE49-F238E27FC236}">
                <a16:creationId xmlns:a16="http://schemas.microsoft.com/office/drawing/2014/main" id="{F969A34A-A987-B6E3-16D3-E0F6F1A85CB0}"/>
              </a:ext>
            </a:extLst>
          </p:cNvPr>
          <p:cNvSpPr txBox="1">
            <a:spLocks/>
          </p:cNvSpPr>
          <p:nvPr/>
        </p:nvSpPr>
        <p:spPr bwMode="auto">
          <a:xfrm>
            <a:off x="539750" y="1125538"/>
            <a:ext cx="7696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ES" sz="3200" b="1">
                <a:solidFill>
                  <a:schemeClr val="tx2"/>
                </a:solidFill>
                <a:latin typeface="Calibri" panose="020F0502020204030204" pitchFamily="34" charset="0"/>
              </a:rPr>
              <a:t>Las Autoridades del PAD</a:t>
            </a:r>
          </a:p>
        </p:txBody>
      </p:sp>
      <p:sp>
        <p:nvSpPr>
          <p:cNvPr id="26628" name="AutoShape 7" descr="Resultado de imagen para regimen disciplinario laboral">
            <a:extLst>
              <a:ext uri="{FF2B5EF4-FFF2-40B4-BE49-F238E27FC236}">
                <a16:creationId xmlns:a16="http://schemas.microsoft.com/office/drawing/2014/main" id="{4BE42BFA-01D9-17A3-2760-F8AFF706BB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sp>
        <p:nvSpPr>
          <p:cNvPr id="26629" name="AutoShape 9" descr="Resultado de imagen para regimen disciplinario laboral">
            <a:extLst>
              <a:ext uri="{FF2B5EF4-FFF2-40B4-BE49-F238E27FC236}">
                <a16:creationId xmlns:a16="http://schemas.microsoft.com/office/drawing/2014/main" id="{22A840EC-669E-9BDF-2CD3-42B0F26175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9DF32F9-1B7A-194E-ABDB-E93FF1834A3F}"/>
              </a:ext>
            </a:extLst>
          </p:cNvPr>
          <p:cNvCxnSpPr>
            <a:cxnSpLocks/>
          </p:cNvCxnSpPr>
          <p:nvPr/>
        </p:nvCxnSpPr>
        <p:spPr>
          <a:xfrm flipH="1">
            <a:off x="3563938" y="2924175"/>
            <a:ext cx="1770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3A03A5E-BFD2-DE3A-F79E-A575D544A653}"/>
              </a:ext>
            </a:extLst>
          </p:cNvPr>
          <p:cNvSpPr/>
          <p:nvPr/>
        </p:nvSpPr>
        <p:spPr>
          <a:xfrm>
            <a:off x="1258888" y="2479675"/>
            <a:ext cx="1951037" cy="942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200" b="1" dirty="0"/>
              <a:t>Órgano Instructor</a:t>
            </a:r>
            <a:endParaRPr lang="es-PE" sz="22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EE4F981-FB81-0FA3-5396-2EB10FAFE78C}"/>
              </a:ext>
            </a:extLst>
          </p:cNvPr>
          <p:cNvSpPr/>
          <p:nvPr/>
        </p:nvSpPr>
        <p:spPr>
          <a:xfrm>
            <a:off x="5703888" y="2452688"/>
            <a:ext cx="1951037" cy="942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200" b="1" dirty="0"/>
              <a:t>Órgano Sancionador</a:t>
            </a:r>
            <a:endParaRPr lang="es-PE" sz="2200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756B177-325F-CDEA-D225-3E24DFE837CD}"/>
              </a:ext>
            </a:extLst>
          </p:cNvPr>
          <p:cNvSpPr/>
          <p:nvPr/>
        </p:nvSpPr>
        <p:spPr>
          <a:xfrm>
            <a:off x="3411538" y="4508500"/>
            <a:ext cx="1952625" cy="942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200" b="1" dirty="0"/>
              <a:t>Órgano 2da Instancia</a:t>
            </a:r>
            <a:endParaRPr lang="es-PE" sz="2200" b="1" dirty="0"/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Marcador de número de diapositiva">
            <a:extLst>
              <a:ext uri="{FF2B5EF4-FFF2-40B4-BE49-F238E27FC236}">
                <a16:creationId xmlns:a16="http://schemas.microsoft.com/office/drawing/2014/main" id="{DAB43775-3BE0-571D-5702-256B9F8C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245FC0-284A-40E0-AB2D-B8880003F9F9}" type="slidenum">
              <a:rPr lang="es-ES" altLang="es-ES" sz="1400" smtClean="0"/>
              <a:pPr/>
              <a:t>8</a:t>
            </a:fld>
            <a:endParaRPr lang="es-ES" altLang="es-ES" sz="1400"/>
          </a:p>
        </p:txBody>
      </p:sp>
      <p:sp>
        <p:nvSpPr>
          <p:cNvPr id="28675" name="1 Título">
            <a:extLst>
              <a:ext uri="{FF2B5EF4-FFF2-40B4-BE49-F238E27FC236}">
                <a16:creationId xmlns:a16="http://schemas.microsoft.com/office/drawing/2014/main" id="{F4C42003-41C4-64CF-F3FC-A166B3C148A8}"/>
              </a:ext>
            </a:extLst>
          </p:cNvPr>
          <p:cNvSpPr txBox="1">
            <a:spLocks/>
          </p:cNvSpPr>
          <p:nvPr/>
        </p:nvSpPr>
        <p:spPr bwMode="auto">
          <a:xfrm>
            <a:off x="1763713" y="1125538"/>
            <a:ext cx="64722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ES" sz="3200" b="1">
                <a:solidFill>
                  <a:schemeClr val="tx2"/>
                </a:solidFill>
                <a:latin typeface="Calibri" panose="020F0502020204030204" pitchFamily="34" charset="0"/>
              </a:rPr>
              <a:t>Las Autoridades del PAD</a:t>
            </a:r>
          </a:p>
        </p:txBody>
      </p:sp>
      <p:sp>
        <p:nvSpPr>
          <p:cNvPr id="28676" name="AutoShape 7" descr="Resultado de imagen para regimen disciplinario laboral">
            <a:extLst>
              <a:ext uri="{FF2B5EF4-FFF2-40B4-BE49-F238E27FC236}">
                <a16:creationId xmlns:a16="http://schemas.microsoft.com/office/drawing/2014/main" id="{7FDD0829-87E8-F9AA-C2F9-C6BD809B5B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sp>
        <p:nvSpPr>
          <p:cNvPr id="28677" name="AutoShape 9" descr="Resultado de imagen para regimen disciplinario laboral">
            <a:extLst>
              <a:ext uri="{FF2B5EF4-FFF2-40B4-BE49-F238E27FC236}">
                <a16:creationId xmlns:a16="http://schemas.microsoft.com/office/drawing/2014/main" id="{2EED8BE6-BDCD-7613-C49D-64C087061A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CE12496-FC83-35C1-CDFF-8D7842479564}"/>
              </a:ext>
            </a:extLst>
          </p:cNvPr>
          <p:cNvSpPr/>
          <p:nvPr/>
        </p:nvSpPr>
        <p:spPr>
          <a:xfrm>
            <a:off x="1504950" y="4116388"/>
            <a:ext cx="1951038" cy="696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/>
              <a:t>Titular de la Entidad </a:t>
            </a:r>
            <a:endParaRPr lang="es-PE" sz="2400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7B459B-6D39-2AD1-65A4-34046D67A341}"/>
              </a:ext>
            </a:extLst>
          </p:cNvPr>
          <p:cNvSpPr/>
          <p:nvPr/>
        </p:nvSpPr>
        <p:spPr>
          <a:xfrm>
            <a:off x="5921375" y="4060825"/>
            <a:ext cx="1951038" cy="752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/>
              <a:t>Tribunal del Servicio Civil </a:t>
            </a:r>
            <a:endParaRPr lang="es-PE" sz="2400" b="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7DDF9F2-BA58-922A-B618-3BDB559A76B7}"/>
              </a:ext>
            </a:extLst>
          </p:cNvPr>
          <p:cNvSpPr/>
          <p:nvPr/>
        </p:nvSpPr>
        <p:spPr>
          <a:xfrm>
            <a:off x="1287463" y="1852613"/>
            <a:ext cx="2376487" cy="5635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/>
              <a:t>Jefe Inmediato</a:t>
            </a:r>
            <a:endParaRPr lang="es-PE" sz="24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4EA05C5-06DE-C4C2-C166-D5E7E7B8E15E}"/>
              </a:ext>
            </a:extLst>
          </p:cNvPr>
          <p:cNvSpPr/>
          <p:nvPr/>
        </p:nvSpPr>
        <p:spPr>
          <a:xfrm>
            <a:off x="5705475" y="1851025"/>
            <a:ext cx="2151063" cy="503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/>
              <a:t>Jefe de RR.HH</a:t>
            </a:r>
            <a:endParaRPr lang="es-PE" sz="2400" b="1" dirty="0"/>
          </a:p>
        </p:txBody>
      </p:sp>
      <p:pic>
        <p:nvPicPr>
          <p:cNvPr id="28682" name="Picture 11" descr="Imágenes de Abogado Dibujo | Vectores, fotos de stock y PSD gratuitos">
            <a:extLst>
              <a:ext uri="{FF2B5EF4-FFF2-40B4-BE49-F238E27FC236}">
                <a16:creationId xmlns:a16="http://schemas.microsoft.com/office/drawing/2014/main" id="{EAE5A6E6-DA56-0D58-87E6-A0722ABB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5072063"/>
            <a:ext cx="218916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3" descr="Icono del abogado, estilo de dibujos animados - vector de stock | Crushpixel">
            <a:extLst>
              <a:ext uri="{FF2B5EF4-FFF2-40B4-BE49-F238E27FC236}">
                <a16:creationId xmlns:a16="http://schemas.microsoft.com/office/drawing/2014/main" id="{8DF6CB13-4A6E-2D10-80F5-AA15B5E2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546350"/>
            <a:ext cx="1420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5" descr="✓ Imagen de Dibujos animados de abogado Ejecutivo Fotografía de Stock">
            <a:extLst>
              <a:ext uri="{FF2B5EF4-FFF2-40B4-BE49-F238E27FC236}">
                <a16:creationId xmlns:a16="http://schemas.microsoft.com/office/drawing/2014/main" id="{33F10DC9-5E8A-8F12-6CDB-9F346A20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4951413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7" descr="Razones Para Salir Con Un Abogado - Free Transparent PNG Clipart Images  Download">
            <a:extLst>
              <a:ext uri="{FF2B5EF4-FFF2-40B4-BE49-F238E27FC236}">
                <a16:creationId xmlns:a16="http://schemas.microsoft.com/office/drawing/2014/main" id="{1753B600-929D-08EC-3573-2DE86B3B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2555875"/>
            <a:ext cx="1154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Marcador de número de diapositiva">
            <a:extLst>
              <a:ext uri="{FF2B5EF4-FFF2-40B4-BE49-F238E27FC236}">
                <a16:creationId xmlns:a16="http://schemas.microsoft.com/office/drawing/2014/main" id="{A2E234F5-CF2F-9375-5C88-BEFF9FF9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57DA2A-F1C1-4F80-ABA8-44B45B8D399E}" type="slidenum">
              <a:rPr lang="es-ES" altLang="es-ES" sz="1400" smtClean="0"/>
              <a:pPr/>
              <a:t>9</a:t>
            </a:fld>
            <a:endParaRPr lang="es-ES" altLang="es-ES" sz="1400"/>
          </a:p>
        </p:txBody>
      </p:sp>
      <p:sp>
        <p:nvSpPr>
          <p:cNvPr id="30723" name="1 Título">
            <a:extLst>
              <a:ext uri="{FF2B5EF4-FFF2-40B4-BE49-F238E27FC236}">
                <a16:creationId xmlns:a16="http://schemas.microsoft.com/office/drawing/2014/main" id="{A4B669C8-A850-8A8B-57DE-2D333A7B8E79}"/>
              </a:ext>
            </a:extLst>
          </p:cNvPr>
          <p:cNvSpPr txBox="1">
            <a:spLocks/>
          </p:cNvSpPr>
          <p:nvPr/>
        </p:nvSpPr>
        <p:spPr bwMode="auto">
          <a:xfrm>
            <a:off x="539750" y="1125538"/>
            <a:ext cx="7696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ES" sz="3200" b="1">
                <a:solidFill>
                  <a:schemeClr val="tx2"/>
                </a:solidFill>
                <a:latin typeface="Calibri" panose="020F0502020204030204" pitchFamily="34" charset="0"/>
              </a:rPr>
              <a:t>Las Autoridades del PAD</a:t>
            </a:r>
          </a:p>
        </p:txBody>
      </p:sp>
      <p:sp>
        <p:nvSpPr>
          <p:cNvPr id="30724" name="AutoShape 7" descr="Resultado de imagen para regimen disciplinario laboral">
            <a:extLst>
              <a:ext uri="{FF2B5EF4-FFF2-40B4-BE49-F238E27FC236}">
                <a16:creationId xmlns:a16="http://schemas.microsoft.com/office/drawing/2014/main" id="{9F7E0388-D6B8-4901-F854-0E03681497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sp>
        <p:nvSpPr>
          <p:cNvPr id="30725" name="AutoShape 9" descr="Resultado de imagen para regimen disciplinario laboral">
            <a:extLst>
              <a:ext uri="{FF2B5EF4-FFF2-40B4-BE49-F238E27FC236}">
                <a16:creationId xmlns:a16="http://schemas.microsoft.com/office/drawing/2014/main" id="{56327707-ADAA-6B82-7020-C987B9AACC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 sz="240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37730CD2-51AA-80A0-FC5E-60D55F9895AD}"/>
              </a:ext>
            </a:extLst>
          </p:cNvPr>
          <p:cNvGraphicFramePr>
            <a:graphicFrameLocks noGrp="1"/>
          </p:cNvGraphicFramePr>
          <p:nvPr/>
        </p:nvGraphicFramePr>
        <p:xfrm>
          <a:off x="600075" y="2276475"/>
          <a:ext cx="7915275" cy="311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7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994">
                <a:tc>
                  <a:txBody>
                    <a:bodyPr/>
                    <a:lstStyle/>
                    <a:p>
                      <a:pPr algn="ctr"/>
                      <a:endParaRPr lang="es-PE" sz="1300" baseline="0" dirty="0"/>
                    </a:p>
                  </a:txBody>
                  <a:tcPr marL="91438" marR="91438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300" baseline="0" dirty="0"/>
                    </a:p>
                  </a:txBody>
                  <a:tcPr marL="91438" marR="91438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baseline="0" dirty="0">
                          <a:solidFill>
                            <a:schemeClr val="tx1"/>
                          </a:solidFill>
                        </a:rPr>
                        <a:t>ÓRGANO INSTRUCTOR</a:t>
                      </a:r>
                      <a:endParaRPr lang="es-PE" sz="13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baseline="0" dirty="0">
                          <a:solidFill>
                            <a:schemeClr val="tx1"/>
                          </a:solidFill>
                        </a:rPr>
                        <a:t>ÓRGANO SANCIONADOR</a:t>
                      </a:r>
                      <a:endParaRPr lang="es-PE" sz="1300" baseline="0" dirty="0"/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300" baseline="0" dirty="0">
                          <a:solidFill>
                            <a:schemeClr val="tx1"/>
                          </a:solidFill>
                        </a:rPr>
                        <a:t>APELACIÓN 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317">
                <a:tc rowSpan="2">
                  <a:txBody>
                    <a:bodyPr/>
                    <a:lstStyle/>
                    <a:p>
                      <a:pPr algn="ctr"/>
                      <a:r>
                        <a:rPr lang="es-PE" sz="1300" b="1" baseline="0" dirty="0"/>
                        <a:t>Amonestación 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300" b="1" baseline="0" dirty="0"/>
                        <a:t>Verbal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E" sz="1500" baseline="0" dirty="0"/>
                        <a:t>Jefe Inmediato 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E" sz="15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baseline="0" dirty="0"/>
                        <a:t>X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659">
                <a:tc vMerge="1">
                  <a:txBody>
                    <a:bodyPr/>
                    <a:lstStyle/>
                    <a:p>
                      <a:endParaRPr lang="es-P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300" b="1" baseline="0" dirty="0"/>
                        <a:t>Escrita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aseline="0" dirty="0"/>
                        <a:t>Jefe Inmediato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aseline="0" dirty="0"/>
                        <a:t>Jefe Inmediato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baseline="0" dirty="0"/>
                        <a:t>Jefe de RR.HH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330">
                <a:tc gridSpan="2">
                  <a:txBody>
                    <a:bodyPr/>
                    <a:lstStyle/>
                    <a:p>
                      <a:pPr algn="ctr"/>
                      <a:r>
                        <a:rPr lang="es-PE" sz="1300" b="1" baseline="0" dirty="0"/>
                        <a:t>Suspensión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aseline="0" dirty="0"/>
                        <a:t>Jefe Inmediato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aseline="0" dirty="0"/>
                        <a:t>Jefe de RR.HH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baseline="0" dirty="0"/>
                        <a:t>Tribunal del Servicio Civil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789">
                <a:tc gridSpan="2">
                  <a:txBody>
                    <a:bodyPr/>
                    <a:lstStyle/>
                    <a:p>
                      <a:pPr algn="ctr"/>
                      <a:r>
                        <a:rPr lang="es-PE" sz="1300" b="1" baseline="0" dirty="0"/>
                        <a:t>Destitución 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aseline="0" dirty="0"/>
                        <a:t>Jefe de RR.HH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baseline="0" dirty="0"/>
                        <a:t>Titular de la Entidad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aseline="0" dirty="0"/>
                        <a:t>Tribunal del Servicio Civil</a:t>
                      </a:r>
                    </a:p>
                  </a:txBody>
                  <a:tcPr marL="91438" marR="9143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Tema1">
  <a:themeElements>
    <a:clrScheme name="Personalizado 4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F2F2F2"/>
      </a:accent2>
      <a:accent3>
        <a:srgbClr val="A5A5A5"/>
      </a:accent3>
      <a:accent4>
        <a:srgbClr val="D8D8D8"/>
      </a:accent4>
      <a:accent5>
        <a:srgbClr val="7F7F7F"/>
      </a:accent5>
      <a:accent6>
        <a:srgbClr val="595959"/>
      </a:accent6>
      <a:hlink>
        <a:srgbClr val="3F3F3F"/>
      </a:hlink>
      <a:folHlink>
        <a:srgbClr val="0C0C0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CECE5E87-2BDF-4796-95F3-3F0917CF2F6F}" vid="{BD10265E-CEE5-469F-8431-B7FC7C1600C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ppt24C0.tmp</Template>
  <TotalTime>39845</TotalTime>
  <Words>1291</Words>
  <Application>Microsoft Office PowerPoint</Application>
  <PresentationFormat>Presentación en pantalla (4:3)</PresentationFormat>
  <Paragraphs>209</Paragraphs>
  <Slides>29</Slides>
  <Notes>8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Fases del PAD</vt:lpstr>
      <vt:lpstr>PRESCRIPCION </vt:lpstr>
      <vt:lpstr>Presentación de PowerPoint</vt:lpstr>
      <vt:lpstr>Presentación de PowerPoint</vt:lpstr>
      <vt:lpstr>Presentación de PowerPoint</vt:lpstr>
      <vt:lpstr>HOSTIGAMIENTO LABORAL EN EL SECTOR PUBLICO  “Lineamientos para la prevención, denuncia, atención, investigación y sanción del hostigamiento sexual en las entidades públicas” (aprobado mediante Resolución Nº 144-2019-SERVIR-PE </vt:lpstr>
      <vt:lpstr>Presentación de PowerPoint</vt:lpstr>
      <vt:lpstr>Presentación de PowerPoint</vt:lpstr>
      <vt:lpstr>Presentación de PowerPoint</vt:lpstr>
      <vt:lpstr>Presentación de PowerPoint</vt:lpstr>
      <vt:lpstr>Hostigador (a):Toda persona, independientemente de su sexo, identidad de género u orientación sexual, que realiza uno o más actos de hostigamiento sexual, cualquiera sea su régimen de vinculación laboral o modalidad formativa de servicio en el Sector Público.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PATRICIA</dc:creator>
  <cp:lastModifiedBy>Luis Fernando Guerrero Ruiz</cp:lastModifiedBy>
  <cp:revision>1126</cp:revision>
  <cp:lastPrinted>2017-08-16T16:31:26Z</cp:lastPrinted>
  <dcterms:created xsi:type="dcterms:W3CDTF">2012-03-12T19:15:21Z</dcterms:created>
  <dcterms:modified xsi:type="dcterms:W3CDTF">2022-06-17T15:34:52Z</dcterms:modified>
</cp:coreProperties>
</file>